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9" r:id="rId3"/>
    <p:sldId id="257" r:id="rId4"/>
    <p:sldId id="258" r:id="rId5"/>
    <p:sldId id="271" r:id="rId6"/>
    <p:sldId id="273" r:id="rId7"/>
    <p:sldId id="272" r:id="rId8"/>
    <p:sldId id="259" r:id="rId9"/>
    <p:sldId id="260" r:id="rId10"/>
    <p:sldId id="265" r:id="rId11"/>
    <p:sldId id="261" r:id="rId12"/>
    <p:sldId id="262" r:id="rId13"/>
    <p:sldId id="263" r:id="rId14"/>
    <p:sldId id="264" r:id="rId15"/>
    <p:sldId id="270" r:id="rId16"/>
    <p:sldId id="275" r:id="rId17"/>
    <p:sldId id="277" r:id="rId18"/>
    <p:sldId id="274" r:id="rId19"/>
    <p:sldId id="266" r:id="rId20"/>
    <p:sldId id="267" r:id="rId21"/>
    <p:sldId id="278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76" d="100"/>
          <a:sy n="76" d="100"/>
        </p:scale>
        <p:origin x="307" y="48"/>
      </p:cViewPr>
      <p:guideLst/>
    </p:cSldViewPr>
  </p:slideViewPr>
  <p:notesTextViewPr>
    <p:cViewPr>
      <p:scale>
        <a:sx n="1" d="1"/>
        <a:sy n="1" d="1"/>
      </p:scale>
      <p:origin x="0" y="-9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42669581275345"/>
          <c:y val="4.6065681852327393E-2"/>
          <c:w val="0.86077516633095119"/>
          <c:h val="0.77987645813629602"/>
        </c:manualLayout>
      </c:layou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Malajsie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List1!$B$1:$F$1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List1!$B$2:$F$2</c:f>
              <c:numCache>
                <c:formatCode>#,##0</c:formatCode>
                <c:ptCount val="5"/>
                <c:pt idx="0">
                  <c:v>26101</c:v>
                </c:pt>
                <c:pt idx="1">
                  <c:v>4333</c:v>
                </c:pt>
                <c:pt idx="2" formatCode="General">
                  <c:v>135</c:v>
                </c:pt>
                <c:pt idx="3">
                  <c:v>10071</c:v>
                </c:pt>
                <c:pt idx="4" formatCode="General">
                  <c:v>20142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77-465E-9EAB-92D6B1DF2616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Filipíny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List1!$B$1:$F$1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List1!$B$3:$F$3</c:f>
              <c:numCache>
                <c:formatCode>#,##0</c:formatCode>
                <c:ptCount val="5"/>
                <c:pt idx="0" formatCode="General">
                  <c:v>8261</c:v>
                </c:pt>
                <c:pt idx="1">
                  <c:v>1483</c:v>
                </c:pt>
                <c:pt idx="2" formatCode="General">
                  <c:v>164</c:v>
                </c:pt>
                <c:pt idx="3" formatCode="General">
                  <c:v>2654</c:v>
                </c:pt>
                <c:pt idx="4" formatCode="General">
                  <c:v>5003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77-465E-9EAB-92D6B1DF2616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Singapur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List1!$B$1:$F$1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List1!$B$4:$F$4</c:f>
              <c:numCache>
                <c:formatCode>#,##0</c:formatCode>
                <c:ptCount val="5"/>
                <c:pt idx="0">
                  <c:v>15119</c:v>
                </c:pt>
                <c:pt idx="1">
                  <c:v>2086</c:v>
                </c:pt>
                <c:pt idx="2" formatCode="General">
                  <c:v>325</c:v>
                </c:pt>
                <c:pt idx="3">
                  <c:v>5344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877-465E-9EAB-92D6B1DF2616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Thajsko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List1!$B$1:$F$1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List1!$B$5:$F$5</c:f>
              <c:numCache>
                <c:formatCode>General</c:formatCode>
                <c:ptCount val="5"/>
                <c:pt idx="0" formatCode="#,##0">
                  <c:v>39916</c:v>
                </c:pt>
                <c:pt idx="1">
                  <c:v>6725</c:v>
                </c:pt>
                <c:pt idx="2">
                  <c:v>511</c:v>
                </c:pt>
                <c:pt idx="3" formatCode="#,##0">
                  <c:v>11065</c:v>
                </c:pt>
                <c:pt idx="4">
                  <c:v>28150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877-465E-9EAB-92D6B1DF2616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Vietnam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List1!$B$1:$F$1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List1!$B$6:$F$6</c:f>
              <c:numCache>
                <c:formatCode>General</c:formatCode>
                <c:ptCount val="5"/>
                <c:pt idx="0" formatCode="#,##0">
                  <c:v>18009</c:v>
                </c:pt>
                <c:pt idx="1">
                  <c:v>3837</c:v>
                </c:pt>
                <c:pt idx="2">
                  <c:v>157</c:v>
                </c:pt>
                <c:pt idx="3">
                  <c:v>3661</c:v>
                </c:pt>
                <c:pt idx="4">
                  <c:v>12602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877-465E-9EAB-92D6B1DF2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5616344"/>
        <c:axId val="665611664"/>
      </c:lineChart>
      <c:catAx>
        <c:axId val="665616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600"/>
                  <a:t>roky</a:t>
                </a:r>
                <a:endParaRPr lang="cs-CZ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65611664"/>
        <c:crosses val="autoZero"/>
        <c:auto val="1"/>
        <c:lblAlgn val="ctr"/>
        <c:lblOffset val="100"/>
        <c:noMultiLvlLbl val="0"/>
      </c:catAx>
      <c:valAx>
        <c:axId val="66561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/>
                  <a:t>tis. návštěvníků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65616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3026C-4F59-43C1-A95F-8A036B3FADCD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1978C-54A4-4A06-96F0-8D90FA1F59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25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Součástí tohoto snímku jsou statistika návštěvnosti. Nechte žáky krátce hádat, co daný graf vyjadřuje a následně si zkusí tipnout, která linie patří danému z vybraných států jihovýchodní Asie. Po jejich tipech následně spusťte animaci a státy v pravém rohu se přemístí před </a:t>
            </a:r>
            <a:r>
              <a:rPr lang="cs-CZ"/>
              <a:t>odpovídající linii.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193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Na tomto snímku jsou ukázky dalších zdrojů, ze kterých žáci mohou pro svou práci využít – Climate-Data.org (vlevo) na vyhledávání </a:t>
            </a:r>
            <a:r>
              <a:rPr lang="cs-CZ" dirty="0" err="1"/>
              <a:t>klimadiagramů</a:t>
            </a:r>
            <a:r>
              <a:rPr lang="cs-CZ" dirty="0"/>
              <a:t> a </a:t>
            </a:r>
            <a:r>
              <a:rPr lang="cs-CZ" dirty="0" err="1"/>
              <a:t>Skyscanner</a:t>
            </a:r>
            <a:r>
              <a:rPr lang="cs-CZ" dirty="0"/>
              <a:t> (vpravo) pro vyhledávání leteckých spojení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238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 hodnocení výstupů žáků byla vytvořena kriteriální tabulka hodnocení (viz Přílohy), kde žáci budou muset splnit 5 kategorií.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549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Zdůrazněte žákům ekonomickou závislost vybraných států na příjmech z CR (zejména Kambodža). Můžete se žáků zeptat, proč si myslí, že je Thajsko lídrem regionu z hlediska CR.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8589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tomto snímku je uvedený </a:t>
            </a:r>
            <a:r>
              <a:rPr lang="cs-CZ" dirty="0" err="1"/>
              <a:t>Angkor</a:t>
            </a:r>
            <a:r>
              <a:rPr lang="cs-CZ" dirty="0"/>
              <a:t> Vat, který představuje největší náboženský komplex na světě (přes 400 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km²</a:t>
            </a:r>
            <a:r>
              <a:rPr lang="cs-CZ" dirty="0"/>
              <a:t>. Nachází se v severozápadní Kambodži, kdy původně byl postaven na počátku 12. století jako hinduistický chrám zasvěcený bohu </a:t>
            </a:r>
            <a:r>
              <a:rPr lang="cs-CZ" dirty="0" err="1"/>
              <a:t>Višnuovi</a:t>
            </a:r>
            <a:r>
              <a:rPr lang="cs-CZ" dirty="0"/>
              <a:t>, později se stal centrem buddhismu. Je považován za hlavní symbol Kambodže, kdy zboží i státní vlajku a zároveň je zapsán na seznamu světového dědictví UNESCO.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62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Jedná se největší budhistický chrám na světě nacházející se na ostrově Jáva. Chrám byl postaven 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8. a 9. století z milionu bloků sopečného kamene bez použití malty. Můžete nechat žáky hádat, kolik původních soch Buddhy bylo součástí chrámu (504).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405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Jedná se o nejznámější přírodní památku na filipínském ostrově </a:t>
            </a:r>
            <a:r>
              <a:rPr lang="cs-CZ" dirty="0" err="1"/>
              <a:t>Bohol</a:t>
            </a:r>
            <a:r>
              <a:rPr lang="cs-CZ" dirty="0"/>
              <a:t>, kterou tvoří přes 1500 souměrných kuželovitých kopců. Můžete žáky nechat tipovat, proč se jim říká čokoládové: V průběhu roku dochází k vizuální proměně, kdy v období sucha (únor-květen) usychá tráva na těchto vápencových kopcích do sytě hnědé. Na obrázku jsou kopce sytě zelené zaměřené v období dešťů (červen-leden).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49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258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tento moment s žáky proberete pokyny a necháte je rozdělit do skupin, následně budou losovat, případně si vyberou daný profil klienta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9319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Jako jeden z povinných zdrojů budou žáci pracovat s informacemi z portálu Ministerstva zahraničních věcí ČR, kde budou zjišťovat informace o vízech či cestovních povoleních, kterým se potenciální klienti mají vyhýbat.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194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tomto snímku jsou ukázky dalších zdrojů, ze kterých žáci mohou pro svou práci využít – Booking.com (vlevo) na vyhledávání ubytování a 12.go.asia (vpravo) pro vyhledávání regionálních spojení – autobusy, vlaky apod.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1978C-54A4-4A06-96F0-8D90FA1F59C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739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4D7C91-FAA1-D61B-6E62-A7B672F7A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7299CE-B725-304E-F9D6-74A6EDC48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493BD4-C3BC-2AE7-DE0E-3CD89848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753FAA-EC49-E734-396D-9B599ABBF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70E3AF-8F45-47E6-5F49-7D520A91E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52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B85F8F-FA40-1014-E2A5-F4D123ADC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055FD1E-86BD-879C-26DF-B76AF0CCF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893128-AB35-26AE-A9DB-AE4E210C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960DCE-F7E6-2218-D18A-C73D3B6D1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C5C3D2-B336-96D8-92EA-39C12782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412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C6169F8-B6C8-FBC0-03C8-A70836433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6A2D51-4841-F398-AC31-96AFD73A2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C307C7-21EE-0E2F-8C59-34043D1B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5F69F2-16AD-F8A7-BCE6-D0918EA3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59CCE3-909F-5B3B-88AC-A2452AE5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052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471A6-10F5-1C81-5215-39C166C5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904EDA-03C3-E356-838A-185A333B2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80E2ED-2F14-4B1C-579B-42C9788E1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2749B6-DCEC-873C-6694-75896A61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BD442E-2E24-F1B5-3BBB-8DCCD5DBB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82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140A5D-1C86-C803-3DDD-BF7FCBA40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DDFC48-E453-1D1A-5C5E-E717CA9EB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D5C3C7-F7BE-353B-3FFC-06AFB8D4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9AFAC3-CA5C-AB7B-4F9D-367A0944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3168E4-EB3D-4A5B-5C37-2064E1F6E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96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C6D8E5-57C2-45C2-1197-88AE47643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6061BD-73BE-E160-6BCE-88B808068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5CDD54-4CAF-465B-1D42-B8DE52AD0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C94B4E-8EA2-F5C7-CA1D-B42767085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F11436F-21AB-6E96-788A-CCE40F652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A0AE688-3260-797A-FCD8-CD87F397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3031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601EC8-BDE7-752B-847D-AF283B077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FCEF3A-3606-D25F-F37F-F6BB54E45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8AB4742-E46B-4484-B30F-C0E2F4D90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1001690-E465-09C4-1361-431DFB136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03A315F-E04D-26D7-140A-2052A0441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B24F3D4-5F91-0731-F261-3FD2513FF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A508D22-734B-6256-7930-F9C969A0F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E26A09D-EF00-EAD9-081A-40A406CAE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5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1C8714-D45A-1E09-60BC-C3E54E31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5272BC-E68A-43AE-E4EA-AB1674EB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ECE3814-AAC7-662B-B4F1-CE5E4E31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A8D5A9-E998-12C4-4187-056EF3167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66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4793689-D518-5714-3246-B04E23DF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4F15C83-8EB8-DFB1-9670-5A06BD514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09B2C2-57B6-8DBD-B39B-802C1ABC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65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610780-7316-E65F-844C-D6F514538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42A1DE-A853-1278-62C9-F2145E8F7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ABE7B20-492E-277F-82F4-C82E38F22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2730A3-048C-8EA8-E19B-97B5EBBB8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01F7AF5-8AD9-F0B6-87B9-F3B536D1E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493BB3-0022-9C4D-55BB-BE76ACBC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2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BECC8A-E7D7-260E-FBFB-A2770F8AF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688ADCA-77F2-0BC4-D09C-164CE5F68D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9310F3F-1431-FA45-FB07-470446AFA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5DEFE0-9BF4-3A12-7259-C88D18C44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7599FBC-AD42-4875-E679-41D6483DF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55BD0B1-8A8D-1892-FFBA-C9C22DB8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438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2C53F01-BA48-B287-6F21-6EE82CFA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B1D9984-8A6F-B981-E06D-4800F5F42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C42A15-543E-398A-C8ED-639B00312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0477F4-50D4-4CA8-AD0B-D651AA48DE3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5F50FF-D61B-B6D1-7173-F7C34080C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A1D1E3-22A1-CE14-DD0C-E07D9600C7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791EE-23C9-459A-9640-6C4264622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7476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climate-data.org/asia/" TargetMode="External"/><Relationship Id="rId2" Type="http://schemas.openxmlformats.org/officeDocument/2006/relationships/hyperlink" Target="https://12go.asia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-unwto.org/doi/epdf/10.18111/9789284425808" TargetMode="External"/><Relationship Id="rId5" Type="http://schemas.openxmlformats.org/officeDocument/2006/relationships/hyperlink" Target="https://www.skyscanner.cz/" TargetMode="External"/><Relationship Id="rId4" Type="http://schemas.openxmlformats.org/officeDocument/2006/relationships/hyperlink" Target="https://mzv.gov.cz/jnp/cz/cestujeme/inde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topic/Borobudur#/media/1/74325/4598" TargetMode="External"/><Relationship Id="rId2" Type="http://schemas.openxmlformats.org/officeDocument/2006/relationships/hyperlink" Target="https://www.britannica.com/place/Bohol#/media/1/71655/11677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365.cloud.microsoft/create/editor?auth=2&amp;origindomain=Office&amp;client-request-id=f786d996-73f6-4c46-8e92-0eeea2e91bcc&amp;editorShouldUseCache=true&amp;from=PopupFailed" TargetMode="External"/><Relationship Id="rId4" Type="http://schemas.openxmlformats.org/officeDocument/2006/relationships/hyperlink" Target="https://www.britannica.com/topic/Angkor-Wat#/media/1/24758/13776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heaseanpost.com/sites/default/files/inline-images/28072020-TOURISM-IN-ASEAN.jpg" TargetMode="External"/><Relationship Id="rId2" Type="http://schemas.openxmlformats.org/officeDocument/2006/relationships/hyperlink" Target="https://m365.cloud.microsoft/create/editor?auth=2&amp;origindomain=Office&amp;client-request-id=f786d996-73f6-4c46-8e92-0eeea2e91bcc&amp;editorShouldUseCache=tru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D5C444E-4F3E-DF7C-4AB9-80C5B783F7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060" y="5279511"/>
            <a:ext cx="9681882" cy="739880"/>
          </a:xfrm>
        </p:spPr>
        <p:txBody>
          <a:bodyPr anchor="b">
            <a:normAutofit/>
          </a:bodyPr>
          <a:lstStyle/>
          <a:p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Cestovní ruch v jihovýchodní Asii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FEFFD6-C7BA-8DE2-C332-75349F9D3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6447" y="6019391"/>
            <a:ext cx="7315199" cy="365125"/>
          </a:xfrm>
        </p:spPr>
        <p:txBody>
          <a:bodyPr anchor="t">
            <a:noAutofit/>
          </a:bodyPr>
          <a:lstStyle/>
          <a:p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David Fischer</a:t>
            </a:r>
          </a:p>
        </p:txBody>
      </p:sp>
      <p:pic>
        <p:nvPicPr>
          <p:cNvPr id="5" name="Picture 4" descr="Peníze a cestovní pas">
            <a:extLst>
              <a:ext uri="{FF2B5EF4-FFF2-40B4-BE49-F238E27FC236}">
                <a16:creationId xmlns:a16="http://schemas.microsoft.com/office/drawing/2014/main" id="{6843BA95-A067-FA86-CE76-28C71E9E35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60" b="6470"/>
          <a:stretch>
            <a:fillRect/>
          </a:stretch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25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1E7CACE-0025-45BF-B77A-8DD63621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 dirty="0"/>
              <a:t>Tým 2 – Klára V. (29 let) - </a:t>
            </a:r>
            <a:r>
              <a:rPr lang="cs-CZ" sz="5400" dirty="0" err="1"/>
              <a:t>foodblogerka</a:t>
            </a:r>
            <a:endParaRPr lang="cs-CZ" sz="5400" dirty="0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8630C012-B166-A8F9-F92C-0B56AA174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3" y="2362718"/>
            <a:ext cx="6713552" cy="41191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cs-CZ" dirty="0"/>
              <a:t>„Klára je 29letá </a:t>
            </a:r>
            <a:r>
              <a:rPr lang="cs-CZ" dirty="0" err="1"/>
              <a:t>foodblogerka</a:t>
            </a:r>
            <a:r>
              <a:rPr lang="cs-CZ" dirty="0"/>
              <a:t>, která se specializuje se na poznávání lokálních kuchyní, a díky svým štědrým sponzorům cestuje po celém světě. Nedávno se vrátila z cesty po Latinské Americe a nyní chce vytvořit obsah z oblasti jihovýchodní Asie (konkrétně Vietnam). Potřebuje naplánovat cestu na 14 dní během května.„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A00B9F5-7F42-98D2-B830-7798256BD8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" r="645" b="-3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20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0E6E9B-E62A-2DA4-933C-9A6E50A9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cs-CZ" sz="5400" dirty="0"/>
              <a:t>Tým 3 – Rodina Novákových se 2 dětmi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052C3E-5E87-4B56-1070-31D2E5496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„Rodina Novákových by ráda podnikla svou větší dovolenou mimo Evropu a zaujal je region jihovýchodní Asie. Rodiče jsou finančně stabilní majitelé prosperující firmy a chtějí dětem dopřát bezpečnou, zábavnou a zároveň poznávací týdenní dovolenou v Malajsii.“</a:t>
            </a:r>
            <a:endParaRPr lang="cs-CZ" sz="22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52C947B-0DC9-10E4-7704-80B0E26D3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926" y="2348628"/>
            <a:ext cx="3473144" cy="334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4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B3E5C4-B914-1B7E-CD8D-0A947106A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dirty="0" err="1"/>
              <a:t>Tým</a:t>
            </a:r>
            <a:r>
              <a:rPr lang="en-US" sz="4600" dirty="0"/>
              <a:t> </a:t>
            </a:r>
            <a:r>
              <a:rPr lang="cs-CZ" sz="4600" dirty="0"/>
              <a:t>4</a:t>
            </a:r>
            <a:r>
              <a:rPr lang="en-US" sz="4600" dirty="0"/>
              <a:t> – Roman B. (3</a:t>
            </a:r>
            <a:r>
              <a:rPr lang="cs-CZ" sz="4600" dirty="0"/>
              <a:t>8</a:t>
            </a:r>
            <a:r>
              <a:rPr lang="en-US" sz="4600" dirty="0"/>
              <a:t> let) – </a:t>
            </a:r>
            <a:r>
              <a:rPr lang="en-US" sz="4600" dirty="0" err="1"/>
              <a:t>výherce</a:t>
            </a:r>
            <a:r>
              <a:rPr lang="en-US" sz="4600" dirty="0"/>
              <a:t> </a:t>
            </a:r>
            <a:r>
              <a:rPr lang="en-US" sz="4600" dirty="0" err="1"/>
              <a:t>loterie</a:t>
            </a:r>
            <a:r>
              <a:rPr lang="en-US" sz="4600" dirty="0"/>
              <a:t> </a:t>
            </a:r>
            <a:r>
              <a:rPr lang="en-US" sz="4600" dirty="0" err="1"/>
              <a:t>Sazka</a:t>
            </a:r>
            <a:endParaRPr lang="en-US" sz="4600" dirty="0"/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ACC9993-6036-5F61-9CBD-10D445C88588}"/>
              </a:ext>
            </a:extLst>
          </p:cNvPr>
          <p:cNvSpPr txBox="1"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cs-CZ" sz="3200" dirty="0">
                <a:effectLst/>
              </a:rPr>
              <a:t>„</a:t>
            </a:r>
            <a:r>
              <a:rPr lang="en-US" sz="3200" dirty="0" err="1">
                <a:effectLst/>
              </a:rPr>
              <a:t>Romanovi</a:t>
            </a:r>
            <a:r>
              <a:rPr lang="en-US" sz="3200" dirty="0">
                <a:effectLst/>
              </a:rPr>
              <a:t> je 38 let a </a:t>
            </a:r>
            <a:r>
              <a:rPr lang="en-US" sz="3200" dirty="0" err="1">
                <a:effectLst/>
              </a:rPr>
              <a:t>donedávna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pracoval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jako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automechanik</a:t>
            </a:r>
            <a:r>
              <a:rPr lang="en-US" sz="3200" dirty="0">
                <a:effectLst/>
              </a:rPr>
              <a:t> v </a:t>
            </a:r>
            <a:r>
              <a:rPr lang="en-US" sz="3200" dirty="0" err="1">
                <a:effectLst/>
              </a:rPr>
              <a:t>menší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dílně</a:t>
            </a:r>
            <a:r>
              <a:rPr lang="en-US" sz="3200" dirty="0">
                <a:effectLst/>
              </a:rPr>
              <a:t>. </a:t>
            </a:r>
            <a:r>
              <a:rPr lang="en-US" sz="3200" dirty="0" err="1">
                <a:effectLst/>
              </a:rPr>
              <a:t>Jeho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život</a:t>
            </a:r>
            <a:r>
              <a:rPr lang="en-US" sz="3200" dirty="0">
                <a:effectLst/>
              </a:rPr>
              <a:t> se </a:t>
            </a:r>
            <a:r>
              <a:rPr lang="en-US" sz="3200" dirty="0" err="1">
                <a:effectLst/>
              </a:rPr>
              <a:t>změnil</a:t>
            </a:r>
            <a:r>
              <a:rPr lang="en-US" sz="3200" dirty="0">
                <a:effectLst/>
              </a:rPr>
              <a:t> po tom, co </a:t>
            </a:r>
            <a:r>
              <a:rPr lang="en-US" sz="3200" dirty="0" err="1">
                <a:effectLst/>
              </a:rPr>
              <a:t>vyhrál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hlavní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výhru</a:t>
            </a:r>
            <a:r>
              <a:rPr lang="en-US" sz="3200" dirty="0">
                <a:effectLst/>
              </a:rPr>
              <a:t> v </a:t>
            </a:r>
            <a:r>
              <a:rPr lang="en-US" sz="3200" dirty="0" err="1">
                <a:effectLst/>
              </a:rPr>
              <a:t>loterii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Sazk</a:t>
            </a:r>
            <a:r>
              <a:rPr lang="cs-CZ" sz="3200" dirty="0">
                <a:effectLst/>
              </a:rPr>
              <a:t>a.</a:t>
            </a:r>
            <a:r>
              <a:rPr lang="en-US" sz="3200" dirty="0">
                <a:effectLst/>
              </a:rPr>
              <a:t> </a:t>
            </a:r>
            <a:r>
              <a:rPr lang="cs-CZ" sz="3200" dirty="0"/>
              <a:t>R</a:t>
            </a:r>
            <a:r>
              <a:rPr lang="en-US" sz="3200" dirty="0" err="1">
                <a:effectLst/>
              </a:rPr>
              <a:t>ozhodl</a:t>
            </a:r>
            <a:r>
              <a:rPr lang="en-US" sz="3200" dirty="0">
                <a:effectLst/>
              </a:rPr>
              <a:t> se </a:t>
            </a:r>
            <a:r>
              <a:rPr lang="en-US" sz="3200" dirty="0" err="1">
                <a:effectLst/>
              </a:rPr>
              <a:t>změnit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svůj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život</a:t>
            </a:r>
            <a:r>
              <a:rPr lang="en-US" sz="3200" dirty="0">
                <a:effectLst/>
              </a:rPr>
              <a:t> a </a:t>
            </a:r>
            <a:r>
              <a:rPr lang="en-US" sz="3200" dirty="0" err="1">
                <a:effectLst/>
              </a:rPr>
              <a:t>splnit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svůj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sen</a:t>
            </a:r>
            <a:r>
              <a:rPr lang="en-US" sz="3200" dirty="0">
                <a:effectLst/>
              </a:rPr>
              <a:t>: </a:t>
            </a:r>
            <a:r>
              <a:rPr lang="en-US" sz="3200" dirty="0" err="1">
                <a:effectLst/>
              </a:rPr>
              <a:t>podívat</a:t>
            </a:r>
            <a:r>
              <a:rPr lang="en-US" sz="3200" dirty="0">
                <a:effectLst/>
              </a:rPr>
              <a:t> se do </a:t>
            </a:r>
            <a:r>
              <a:rPr lang="en-US" sz="3200" dirty="0" err="1">
                <a:effectLst/>
              </a:rPr>
              <a:t>během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září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na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dva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týdny</a:t>
            </a:r>
            <a:r>
              <a:rPr lang="en-US" sz="3200" dirty="0">
                <a:effectLst/>
              </a:rPr>
              <a:t> do </a:t>
            </a:r>
            <a:r>
              <a:rPr lang="en-US" sz="3200" dirty="0" err="1">
                <a:effectLst/>
              </a:rPr>
              <a:t>Singapuru</a:t>
            </a:r>
            <a:r>
              <a:rPr lang="en-US" sz="3200" dirty="0">
                <a:effectLst/>
              </a:rPr>
              <a:t> a </a:t>
            </a:r>
            <a:r>
              <a:rPr lang="en-US" sz="3200" dirty="0" err="1">
                <a:effectLst/>
              </a:rPr>
              <a:t>zažít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něco</a:t>
            </a:r>
            <a:r>
              <a:rPr lang="en-US" sz="3200" dirty="0">
                <a:effectLst/>
              </a:rPr>
              <a:t>, </a:t>
            </a:r>
            <a:r>
              <a:rPr lang="en-US" sz="3200" dirty="0" err="1">
                <a:effectLst/>
              </a:rPr>
              <a:t>na</a:t>
            </a:r>
            <a:r>
              <a:rPr lang="en-US" sz="3200" dirty="0">
                <a:effectLst/>
              </a:rPr>
              <a:t> co </a:t>
            </a:r>
            <a:r>
              <a:rPr lang="en-US" sz="3200" dirty="0" err="1">
                <a:effectLst/>
              </a:rPr>
              <a:t>nikdy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nezapomene</a:t>
            </a:r>
            <a:r>
              <a:rPr lang="en-US" sz="3200" dirty="0">
                <a:effectLst/>
              </a:rPr>
              <a:t>.</a:t>
            </a:r>
            <a:r>
              <a:rPr lang="cs-CZ" sz="3200" dirty="0">
                <a:effectLst/>
              </a:rPr>
              <a:t>“</a:t>
            </a:r>
            <a:r>
              <a:rPr lang="en-US" sz="3200" dirty="0">
                <a:effectLst/>
              </a:rPr>
              <a:t> </a:t>
            </a:r>
            <a:endParaRPr lang="en-US" sz="3200" dirty="0"/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B7D90879-0AA7-71E7-E271-5E9C8C882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4" b="-3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04699D5-38F9-B1BA-7432-2E747504ABD3}"/>
              </a:ext>
            </a:extLst>
          </p:cNvPr>
          <p:cNvSpPr txBox="1"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2029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1CE783-84DE-2DEE-5FEA-CA446C329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000" dirty="0"/>
              <a:t>Tým 5 – Viktor H. (46) - nadšený fotograf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7CADF7-7698-615F-87BC-B5F7F6FC1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 marL="0" indent="0" algn="ctr">
              <a:buNone/>
            </a:pPr>
            <a:r>
              <a:rPr lang="cs-CZ" dirty="0"/>
              <a:t>„Vilémovi je 46 let a již 25 let se živí jako profesionální fotograf. Spolupracuje s řadou přírodovědných časopisů a specializuje se na tropické oblasti a nyní by rád navštívil jihovýchodní Asii, která patří k regionům s nejvyšší biodiverzitou na světě. Jeho cíl je navštívit Indonésii, konkrétně oblasti jako Komodo nebo Borneo na 14 dní během března.“</a:t>
            </a: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1119C3-4525-B2D0-0AD9-32CAA327D8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" r="-3" b="-3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731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0F7D2-4CDB-D6BD-98B7-1DF621091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cs-CZ" sz="4600" dirty="0"/>
              <a:t>Tým 6 – Manželé Hanzlíkovi (68 let) – aktivní senioři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29FDFA-1BE2-6A0C-8799-6B83ACB98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500" dirty="0"/>
              <a:t>„Manželé Hanzlíkovi celé své manželství rádi cestují (zejména po Evropě) a díky příspěvku od jejich dětí by nyní rádi navštívili jihovýchodní Asii, konkrétně je zaujaly Filipíny. Z hlediska termínu preferují leden nebo únor na 8 dní“</a:t>
            </a:r>
            <a:endParaRPr lang="cs-CZ" sz="2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B849D14-3BF6-879D-BA0D-ED165FD3D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231" y="2089604"/>
            <a:ext cx="4287031" cy="4287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709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7D74DF-1EFF-D950-18AD-C2D328CD2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cs-CZ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oporučené</a:t>
            </a:r>
            <a:r>
              <a:rPr lang="cs-CZ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zdroje</a:t>
            </a:r>
            <a:endParaRPr lang="en-US" sz="4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A13766-E386-0103-92D3-47D2FE1AC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349" y="742951"/>
            <a:ext cx="7250277" cy="523832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0188BB6-05C9-FC98-E7C0-7D8879F73F08}"/>
              </a:ext>
            </a:extLst>
          </p:cNvPr>
          <p:cNvSpPr/>
          <p:nvPr/>
        </p:nvSpPr>
        <p:spPr>
          <a:xfrm>
            <a:off x="10287000" y="2940627"/>
            <a:ext cx="1745673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9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0567E-CBF6-08AE-997B-6C7C3595F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0087D53-9295-4463-AAE4-D5C626046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CD3121-E178-0653-89DE-B9A3DA48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01453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Doporučené zdroje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2704F0B-8065-188B-675A-D8B322453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660586"/>
            <a:ext cx="5614416" cy="321425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D41D91A-F994-6C4D-A08D-FB8F858C6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496" y="948324"/>
            <a:ext cx="5614416" cy="2638775"/>
          </a:xfrm>
          <a:prstGeom prst="rect">
            <a:avLst/>
          </a:prstGeom>
        </p:spPr>
      </p:pic>
      <p:sp>
        <p:nvSpPr>
          <p:cNvPr id="16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4358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09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D6111F-9464-93D6-B668-7C7542540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0087D53-9295-4463-AAE4-D5C626046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16F8CF5-0C5F-B927-2EF2-21ED924D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206240"/>
            <a:ext cx="10909640" cy="1361049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 err="1"/>
              <a:t>Doporučené</a:t>
            </a:r>
            <a:r>
              <a:rPr lang="en-US" sz="6000" dirty="0"/>
              <a:t> </a:t>
            </a:r>
            <a:r>
              <a:rPr lang="en-US" sz="6000" dirty="0" err="1"/>
              <a:t>zdroje</a:t>
            </a:r>
            <a:endParaRPr lang="en-US" sz="6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76A2FC1-2554-C1B9-8E95-5DC035FB8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99171"/>
            <a:ext cx="5614416" cy="353708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A24023A-DC94-FDDF-AA18-5C5B986E2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496" y="541279"/>
            <a:ext cx="5614416" cy="3452865"/>
          </a:xfrm>
          <a:prstGeom prst="rect">
            <a:avLst/>
          </a:prstGeom>
        </p:spPr>
      </p:pic>
      <p:sp>
        <p:nvSpPr>
          <p:cNvPr id="20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4358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49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591BDB-BFD2-3EBD-7BC1-A7F387671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6322522" cy="1481328"/>
          </a:xfrm>
        </p:spPr>
        <p:txBody>
          <a:bodyPr anchor="b">
            <a:normAutofit/>
          </a:bodyPr>
          <a:lstStyle/>
          <a:p>
            <a:pPr algn="ctr"/>
            <a:r>
              <a:rPr lang="cs-CZ" sz="5000" dirty="0"/>
              <a:t>Hodnocení:</a:t>
            </a:r>
            <a:br>
              <a:rPr lang="cs-CZ" sz="5000" dirty="0"/>
            </a:br>
            <a:r>
              <a:rPr lang="cs-CZ" sz="5000" dirty="0"/>
              <a:t>kriteriální tabulka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409F91-C62D-7D53-8F70-12BFADC3A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6322523" cy="3547872"/>
          </a:xfrm>
        </p:spPr>
        <p:txBody>
          <a:bodyPr anchor="t">
            <a:normAutofit lnSpcReduction="10000"/>
          </a:bodyPr>
          <a:lstStyle/>
          <a:p>
            <a:r>
              <a:rPr lang="cs-CZ" dirty="0"/>
              <a:t>5 kategorií</a:t>
            </a:r>
          </a:p>
          <a:p>
            <a:pPr lvl="1"/>
            <a:r>
              <a:rPr lang="cs-CZ" dirty="0"/>
              <a:t>splnění povinných sekcí itineráře,</a:t>
            </a:r>
          </a:p>
          <a:p>
            <a:pPr lvl="1"/>
            <a:r>
              <a:rPr lang="cs-CZ" dirty="0"/>
              <a:t>finanční rozpočet,</a:t>
            </a:r>
          </a:p>
          <a:p>
            <a:pPr lvl="1"/>
            <a:r>
              <a:rPr lang="cs-CZ" dirty="0"/>
              <a:t>specifické požadavky,</a:t>
            </a:r>
          </a:p>
          <a:p>
            <a:pPr lvl="1"/>
            <a:r>
              <a:rPr lang="cs-CZ" dirty="0"/>
              <a:t>zdroje a citace,</a:t>
            </a:r>
          </a:p>
          <a:p>
            <a:pPr lvl="1"/>
            <a:r>
              <a:rPr lang="cs-CZ" dirty="0"/>
              <a:t>prezentace výsledků.</a:t>
            </a:r>
          </a:p>
          <a:p>
            <a:r>
              <a:rPr lang="cs-CZ" dirty="0"/>
              <a:t>4 stupně hodnocení (0-1-2-3 body) </a:t>
            </a:r>
          </a:p>
          <a:p>
            <a:pPr lvl="1"/>
            <a:r>
              <a:rPr lang="cs-CZ" sz="2800" dirty="0"/>
              <a:t>Výborně – Částečně/S chybami – Slabě – Nesplněno </a:t>
            </a:r>
          </a:p>
        </p:txBody>
      </p:sp>
      <p:pic>
        <p:nvPicPr>
          <p:cNvPr id="5" name="Grafický objekt 4" descr="Deska s klipem, odškrtnuté se souvislou výplní">
            <a:extLst>
              <a:ext uri="{FF2B5EF4-FFF2-40B4-BE49-F238E27FC236}">
                <a16:creationId xmlns:a16="http://schemas.microsoft.com/office/drawing/2014/main" id="{7CDC0A19-D705-B0DA-E116-61C8320BEA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2819" y="749808"/>
            <a:ext cx="5458968" cy="54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0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46C836-179E-5A60-0DE1-0ACE58D4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5400" dirty="0"/>
              <a:t>Zdroje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077E0A-8F80-09AA-FD12-16A4D52CF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853928" cy="4251960"/>
          </a:xfrm>
        </p:spPr>
        <p:txBody>
          <a:bodyPr>
            <a:normAutofit fontScale="92500" lnSpcReduction="10000"/>
          </a:bodyPr>
          <a:lstStyle/>
          <a:p>
            <a:r>
              <a:rPr lang="cs-CZ" sz="1900" dirty="0"/>
              <a:t>12GO.ASIA (2026): </a:t>
            </a:r>
            <a:r>
              <a:rPr lang="en-US" sz="1900" dirty="0"/>
              <a:t>Trains, Buses, Ferries, Transfers, Flights – Across Asia &amp; Beyond</a:t>
            </a:r>
            <a:r>
              <a:rPr lang="cs-CZ" sz="1900" dirty="0"/>
              <a:t>, </a:t>
            </a:r>
            <a:r>
              <a:rPr lang="en-US" sz="1900" dirty="0">
                <a:hlinkClick r:id="rId2"/>
              </a:rPr>
              <a:t>https://12go.asia/en</a:t>
            </a:r>
            <a:r>
              <a:rPr lang="cs-CZ" sz="1900" dirty="0"/>
              <a:t> (7. 4. 2026)</a:t>
            </a:r>
          </a:p>
          <a:p>
            <a:r>
              <a:rPr lang="cs-CZ" sz="1900" dirty="0"/>
              <a:t>BOOKING.COM (2026): Oficiální stránka, https://www.booking.com/index.cs.html?label=cs-cz-booking-desktop-earHHgH3FZx9dDdzrjamRwS652828999198%3Apl%3Ata%3Ap1%3Ap2%3Aac%3Aap%3Aneg%3Afi%3Atikwd-65526620%3Alp1003745%3Ali%3Adec%3Adm&amp;gclid=CjwKCAjw1tLOBhAMEiwAiPkRHmFzVViZGvyCUAUtwRZDMeoVWeQ9Nsazp6YpLNg93IPkZ6vRcO-TSRoCeUEQAvD_BwE&amp;aid=2311236&amp;sid=01bd4f67b2db7d2e8778a936d26bd28f   (7. 4. 2026)</a:t>
            </a:r>
          </a:p>
          <a:p>
            <a:r>
              <a:rPr lang="cs-CZ" sz="1900" dirty="0"/>
              <a:t>CLIMATE-DATA.ORG (2026): </a:t>
            </a:r>
            <a:r>
              <a:rPr lang="cs-CZ" sz="1900" dirty="0" err="1"/>
              <a:t>Asia</a:t>
            </a:r>
            <a:r>
              <a:rPr lang="cs-CZ" sz="1900" dirty="0"/>
              <a:t>, </a:t>
            </a:r>
            <a:r>
              <a:rPr lang="cs-CZ" sz="1900" dirty="0">
                <a:hlinkClick r:id="rId3"/>
              </a:rPr>
              <a:t>https://en.climate-data.org/asia/</a:t>
            </a:r>
            <a:r>
              <a:rPr lang="cs-CZ" sz="1900" dirty="0"/>
              <a:t> (7. 4. 2026)</a:t>
            </a:r>
          </a:p>
          <a:p>
            <a:r>
              <a:rPr lang="cs-CZ" sz="1900" dirty="0"/>
              <a:t>MZV.GOV.CZ (2026): Cestujeme, </a:t>
            </a:r>
            <a:r>
              <a:rPr lang="cs-CZ" sz="1900" dirty="0">
                <a:hlinkClick r:id="rId4"/>
              </a:rPr>
              <a:t>https://mzv.gov.cz/jnp/cz/cestujeme/index.html</a:t>
            </a:r>
            <a:r>
              <a:rPr lang="cs-CZ" sz="1900" dirty="0"/>
              <a:t> (7. 4. 2026)</a:t>
            </a:r>
          </a:p>
          <a:p>
            <a:r>
              <a:rPr lang="cs-CZ" sz="1900" dirty="0"/>
              <a:t>SKYCANNER.CZ (2026): Porovnejte levné lety a rezervujte si letenky kamkoliv, </a:t>
            </a:r>
            <a:r>
              <a:rPr lang="cs-CZ" sz="1900" dirty="0">
                <a:hlinkClick r:id="rId5"/>
              </a:rPr>
              <a:t>https://www.skyscanner.cz/</a:t>
            </a:r>
            <a:r>
              <a:rPr lang="cs-CZ" sz="1900" dirty="0"/>
              <a:t> (7. 4. 2026)</a:t>
            </a:r>
          </a:p>
          <a:p>
            <a:r>
              <a:rPr lang="cs-CZ" sz="1900" dirty="0"/>
              <a:t>WTO (2024): International </a:t>
            </a:r>
            <a:r>
              <a:rPr lang="cs-CZ" sz="1900" dirty="0" err="1"/>
              <a:t>Tourism</a:t>
            </a:r>
            <a:r>
              <a:rPr lang="cs-CZ" sz="1900" dirty="0"/>
              <a:t> </a:t>
            </a:r>
            <a:r>
              <a:rPr lang="cs-CZ" sz="1900" dirty="0" err="1"/>
              <a:t>Highlights</a:t>
            </a:r>
            <a:r>
              <a:rPr lang="cs-CZ" sz="1900" dirty="0"/>
              <a:t>, 2024 </a:t>
            </a:r>
            <a:r>
              <a:rPr lang="cs-CZ" sz="1900" dirty="0" err="1"/>
              <a:t>Edition</a:t>
            </a:r>
            <a:r>
              <a:rPr lang="cs-CZ" sz="1900" dirty="0"/>
              <a:t>. UN </a:t>
            </a:r>
            <a:r>
              <a:rPr lang="cs-CZ" sz="1900" dirty="0" err="1"/>
              <a:t>Tourism</a:t>
            </a:r>
            <a:r>
              <a:rPr lang="cs-CZ" sz="1900" dirty="0"/>
              <a:t>, Madrid. </a:t>
            </a:r>
            <a:r>
              <a:rPr lang="cs-CZ" sz="1900" u="sng" dirty="0">
                <a:hlinkClick r:id="rId6"/>
              </a:rPr>
              <a:t>https://www.e-unwto.org/doi/epdf/10.18111/9789284425808</a:t>
            </a:r>
            <a:r>
              <a:rPr lang="cs-CZ" sz="1900" dirty="0"/>
              <a:t> (2. 4. 2026)</a:t>
            </a:r>
          </a:p>
          <a:p>
            <a:endParaRPr lang="cs-CZ" sz="2100" dirty="0"/>
          </a:p>
          <a:p>
            <a:endParaRPr lang="cs-CZ" sz="22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2943292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3F45046C-9740-F56E-7AD1-9C76499EB1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3376246"/>
              </p:ext>
            </p:extLst>
          </p:nvPr>
        </p:nvGraphicFramePr>
        <p:xfrm>
          <a:off x="0" y="91583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Nadpis 1">
            <a:extLst>
              <a:ext uri="{FF2B5EF4-FFF2-40B4-BE49-F238E27FC236}">
                <a16:creationId xmlns:a16="http://schemas.microsoft.com/office/drawing/2014/main" id="{DB3BD907-9F6F-9B00-F584-251C93053002}"/>
              </a:ext>
            </a:extLst>
          </p:cNvPr>
          <p:cNvSpPr txBox="1">
            <a:spLocks/>
          </p:cNvSpPr>
          <p:nvPr/>
        </p:nvSpPr>
        <p:spPr>
          <a:xfrm>
            <a:off x="1380496" y="17013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Příjezdy zahraničních turistů do zemí regionu</a:t>
            </a:r>
          </a:p>
        </p:txBody>
      </p:sp>
      <p:sp>
        <p:nvSpPr>
          <p:cNvPr id="19" name="Nadpis 1">
            <a:extLst>
              <a:ext uri="{FF2B5EF4-FFF2-40B4-BE49-F238E27FC236}">
                <a16:creationId xmlns:a16="http://schemas.microsoft.com/office/drawing/2014/main" id="{A552580D-CCB3-63C3-852B-8E1C2341C201}"/>
              </a:ext>
            </a:extLst>
          </p:cNvPr>
          <p:cNvSpPr txBox="1">
            <a:spLocks/>
          </p:cNvSpPr>
          <p:nvPr/>
        </p:nvSpPr>
        <p:spPr>
          <a:xfrm>
            <a:off x="10226868" y="474313"/>
            <a:ext cx="1965132" cy="73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dirty="0"/>
              <a:t>Vietnam</a:t>
            </a:r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22CE0630-A6C2-C371-D38E-73C4D4767534}"/>
              </a:ext>
            </a:extLst>
          </p:cNvPr>
          <p:cNvSpPr txBox="1">
            <a:spLocks/>
          </p:cNvSpPr>
          <p:nvPr/>
        </p:nvSpPr>
        <p:spPr>
          <a:xfrm>
            <a:off x="10226868" y="949311"/>
            <a:ext cx="1965132" cy="73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dirty="0"/>
              <a:t>Filipíny</a:t>
            </a:r>
          </a:p>
        </p:txBody>
      </p:sp>
      <p:sp>
        <p:nvSpPr>
          <p:cNvPr id="21" name="Nadpis 1">
            <a:extLst>
              <a:ext uri="{FF2B5EF4-FFF2-40B4-BE49-F238E27FC236}">
                <a16:creationId xmlns:a16="http://schemas.microsoft.com/office/drawing/2014/main" id="{695909CC-22F7-89C9-9798-F8956A4A0F53}"/>
              </a:ext>
            </a:extLst>
          </p:cNvPr>
          <p:cNvSpPr txBox="1">
            <a:spLocks/>
          </p:cNvSpPr>
          <p:nvPr/>
        </p:nvSpPr>
        <p:spPr>
          <a:xfrm>
            <a:off x="10226868" y="49169"/>
            <a:ext cx="1965132" cy="73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dirty="0"/>
              <a:t>Malajsie</a:t>
            </a:r>
          </a:p>
        </p:txBody>
      </p:sp>
      <p:sp>
        <p:nvSpPr>
          <p:cNvPr id="23" name="Nadpis 1">
            <a:extLst>
              <a:ext uri="{FF2B5EF4-FFF2-40B4-BE49-F238E27FC236}">
                <a16:creationId xmlns:a16="http://schemas.microsoft.com/office/drawing/2014/main" id="{B3A6FBC9-BBF0-6A00-BF00-EB554666597A}"/>
              </a:ext>
            </a:extLst>
          </p:cNvPr>
          <p:cNvSpPr txBox="1">
            <a:spLocks/>
          </p:cNvSpPr>
          <p:nvPr/>
        </p:nvSpPr>
        <p:spPr>
          <a:xfrm>
            <a:off x="10226868" y="1450118"/>
            <a:ext cx="1965132" cy="73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dirty="0"/>
              <a:t>Thajsko</a:t>
            </a:r>
          </a:p>
        </p:txBody>
      </p:sp>
      <p:sp>
        <p:nvSpPr>
          <p:cNvPr id="25" name="Nadpis 1">
            <a:extLst>
              <a:ext uri="{FF2B5EF4-FFF2-40B4-BE49-F238E27FC236}">
                <a16:creationId xmlns:a16="http://schemas.microsoft.com/office/drawing/2014/main" id="{34103D60-A1B2-08D6-9123-98F3845848BD}"/>
              </a:ext>
            </a:extLst>
          </p:cNvPr>
          <p:cNvSpPr txBox="1">
            <a:spLocks/>
          </p:cNvSpPr>
          <p:nvPr/>
        </p:nvSpPr>
        <p:spPr>
          <a:xfrm>
            <a:off x="10226868" y="1849453"/>
            <a:ext cx="1965132" cy="73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dirty="0"/>
              <a:t>Singapur</a:t>
            </a:r>
          </a:p>
        </p:txBody>
      </p:sp>
      <p:pic>
        <p:nvPicPr>
          <p:cNvPr id="28" name="Grafický objekt 27" descr="Otazník se souvislou výplní">
            <a:extLst>
              <a:ext uri="{FF2B5EF4-FFF2-40B4-BE49-F238E27FC236}">
                <a16:creationId xmlns:a16="http://schemas.microsoft.com/office/drawing/2014/main" id="{8A88F68F-9FF2-9C06-3D45-AB81B50C4F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7637" y="2560637"/>
            <a:ext cx="132556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0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33333E-6 L -0.05976 0.4597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5" y="2298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-0.05898 0.5011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6" y="2504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33333E-6 L -0.06302 0.545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" y="2726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0.06146 0.1384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6921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33333E-6 L -0.20573 0.3877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86" y="1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19" grpId="1"/>
      <p:bldP spid="20" grpId="0"/>
      <p:bldP spid="20" grpId="1"/>
      <p:bldP spid="21" grpId="0"/>
      <p:bldP spid="21" grpId="1"/>
      <p:bldP spid="23" grpId="0"/>
      <p:bldP spid="23" grpId="1"/>
      <p:bldP spid="25" grpId="0"/>
      <p:bldP spid="2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5B3B8F-A71F-735B-B1E7-4232A130F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5400" dirty="0"/>
              <a:t>Zdroje - obrázky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508841-6035-5C92-C0B1-7D66A3AC4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/>
          </a:bodyPr>
          <a:lstStyle/>
          <a:p>
            <a:r>
              <a:rPr lang="cs-CZ" sz="1600" dirty="0"/>
              <a:t>ENCYCLOPÆDIA BRITANNICA (2026): </a:t>
            </a:r>
            <a:r>
              <a:rPr lang="cs-CZ" sz="1600" dirty="0" err="1"/>
              <a:t>Bohol</a:t>
            </a:r>
            <a:r>
              <a:rPr lang="cs-CZ" sz="1600" dirty="0"/>
              <a:t>: "</a:t>
            </a:r>
            <a:r>
              <a:rPr lang="cs-CZ" sz="1600" dirty="0" err="1"/>
              <a:t>chocolate</a:t>
            </a:r>
            <a:r>
              <a:rPr lang="cs-CZ" sz="1600" dirty="0"/>
              <a:t> </a:t>
            </a:r>
            <a:r>
              <a:rPr lang="cs-CZ" sz="1600" dirty="0" err="1"/>
              <a:t>hills</a:t>
            </a:r>
            <a:r>
              <a:rPr lang="cs-CZ" sz="1600" dirty="0"/>
              <a:t>" (Image), </a:t>
            </a:r>
            <a:r>
              <a:rPr lang="cs-CZ" sz="1600" dirty="0">
                <a:hlinkClick r:id="rId2"/>
              </a:rPr>
              <a:t>https://www.britannica.com/place/Bohol#/media/1/71655/116772</a:t>
            </a:r>
            <a:r>
              <a:rPr lang="cs-CZ" sz="1600" dirty="0"/>
              <a:t>  (7. 4. 2026)</a:t>
            </a:r>
          </a:p>
          <a:p>
            <a:r>
              <a:rPr lang="cs-CZ" sz="1600" dirty="0"/>
              <a:t>ENCYCLOPÆDIA BRITANNICA (2026): </a:t>
            </a:r>
            <a:r>
              <a:rPr lang="cs-CZ" sz="1600" dirty="0" err="1"/>
              <a:t>Borobudur</a:t>
            </a:r>
            <a:r>
              <a:rPr lang="cs-CZ" sz="1600" dirty="0"/>
              <a:t>, Java, </a:t>
            </a:r>
            <a:r>
              <a:rPr lang="cs-CZ" sz="1600" dirty="0" err="1"/>
              <a:t>Indonesia</a:t>
            </a:r>
            <a:r>
              <a:rPr lang="cs-CZ" sz="1600" dirty="0"/>
              <a:t> (Image), </a:t>
            </a:r>
            <a:r>
              <a:rPr lang="cs-CZ" sz="1600" dirty="0">
                <a:hlinkClick r:id="rId3"/>
              </a:rPr>
              <a:t>https://www.britannica.com/topic/Borobudur#/media/1/74325/4598</a:t>
            </a:r>
            <a:r>
              <a:rPr lang="cs-CZ" sz="1600" dirty="0"/>
              <a:t> (7. 4. 2026)</a:t>
            </a:r>
          </a:p>
          <a:p>
            <a:r>
              <a:rPr lang="cs-CZ" sz="1600" dirty="0"/>
              <a:t>ENCYCLOPÆDIA BRITANNICA (2026): </a:t>
            </a:r>
            <a:r>
              <a:rPr lang="cs-CZ" sz="1600" dirty="0" err="1"/>
              <a:t>Cambodia</a:t>
            </a:r>
            <a:r>
              <a:rPr lang="cs-CZ" sz="1600" dirty="0"/>
              <a:t>: </a:t>
            </a:r>
            <a:r>
              <a:rPr lang="cs-CZ" sz="1600" dirty="0" err="1"/>
              <a:t>Angkor</a:t>
            </a:r>
            <a:r>
              <a:rPr lang="cs-CZ" sz="1600" dirty="0"/>
              <a:t> </a:t>
            </a:r>
            <a:r>
              <a:rPr lang="cs-CZ" sz="1600" dirty="0" err="1"/>
              <a:t>Wat</a:t>
            </a:r>
            <a:r>
              <a:rPr lang="cs-CZ" sz="1600" dirty="0"/>
              <a:t> (Image), </a:t>
            </a:r>
            <a:r>
              <a:rPr lang="cs-CZ" sz="1600" dirty="0">
                <a:hlinkClick r:id="rId4"/>
              </a:rPr>
              <a:t>https://www.britannica.com/topic/Angkor-Wat#/media/1/24758/137763</a:t>
            </a:r>
            <a:r>
              <a:rPr lang="cs-CZ" sz="1600" dirty="0"/>
              <a:t> (7. 4. 2026)</a:t>
            </a:r>
          </a:p>
          <a:p>
            <a:r>
              <a:rPr lang="cs-CZ" sz="1600" dirty="0"/>
              <a:t>M365 COPILOT (2026): Vytvoř dle popisu obrázek: Roman 38 let (výherce loterie Sazka (250 miliónů), </a:t>
            </a:r>
            <a:r>
              <a:rPr lang="cs-CZ" sz="1600" dirty="0">
                <a:hlinkClick r:id="rId5"/>
              </a:rPr>
              <a:t>https://m365.cloud.microsoft/create/editor?auth=2&amp;origindomain=Office&amp;client-request-id=f786d996-73f6-4c46-8e92-0eeea2e91bcc&amp;editorShouldUseCache=true&amp;from=PopupFailed</a:t>
            </a:r>
            <a:r>
              <a:rPr lang="cs-CZ" sz="1600" dirty="0"/>
              <a:t> (3. 4. 2026)</a:t>
            </a:r>
          </a:p>
          <a:p>
            <a:r>
              <a:rPr lang="cs-CZ" sz="1600" dirty="0"/>
              <a:t>M365 COPILOT (2026): Vytvoř dle popisu obrázek: rodina Novákových se dvěma dětmi, https://m365.cloud.microsoft/create/editor?auth=2&amp;origindomain=Office&amp;client-request-id=f786d996-73f6-4c46-8e92-0eeea2e91bcc&amp;editorShouldUseCache=true&amp;from=PopupFailed&amp;designerExperience=CreateModuleEditor&amp;artifactMetadataInput=%7B%22artifactType%22%3A%22texttoimage%22%2C%22prompt%22%3A%22%22%7D (3. 4. 2026)</a:t>
            </a:r>
          </a:p>
          <a:p>
            <a:r>
              <a:rPr lang="cs-CZ" sz="1600" dirty="0"/>
              <a:t>M365 COPILOT (2026): Vytvoř dle popisu obrázek: česká </a:t>
            </a:r>
            <a:r>
              <a:rPr lang="cs-CZ" sz="1600" dirty="0" err="1"/>
              <a:t>foodblogerka</a:t>
            </a:r>
            <a:r>
              <a:rPr lang="cs-CZ" sz="1600" dirty="0"/>
              <a:t> se zájmem o street food, https://m365.cloud.microsoft/create/editor?auth=2&amp;origindomain=Office&amp;client-request-id=f786d996-73f6-4c46-8e92-0eeea2e91bcc&amp;editorShouldUseCache=true&amp;from=PopupFailed&amp;designerExperience=CreateModuleEditor&amp;artifactMetadataInput=%7B%22artifactType%22%3A%22texttoimage%22%2C%22prompt%22%3A%22%22%7D (3. 4. 2026)</a:t>
            </a:r>
          </a:p>
          <a:p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566789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64DFB4-57AD-424E-280C-393C0A77B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93A2B64-4800-0E15-A323-0F15D745E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5400" dirty="0"/>
              <a:t>Zdroje - obrázky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8E946C-2C74-3698-6BF9-DC5B6091A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/>
              <a:t>M365 COPILOT (2026): Vytvoř dle popisu obrázek: česká studentka (22 let) enviromentálních studií na univerzitě, https://m365.cloud.microsoft/create/editor?auth=2&amp;origindomain=Office&amp;client-request-id=f786d996-73f6-4c46-8e92-0eeea2e91bcc&amp;editorShouldUseCache=true&amp;from=PopupFailed&amp;designerExperience=CreateModuleEditor&amp;artifactMetadataInput=%7B%22artifactType%22%3A%22texttoimage%22%2C%22prompt%22%3A%22%22%7D (3. 4. 2026)</a:t>
            </a:r>
          </a:p>
          <a:p>
            <a:r>
              <a:rPr lang="cs-CZ" sz="1800" dirty="0"/>
              <a:t>M365 COPILOT (2026): Vytvoř dle popisu obrázek: profesionální fotograf přírody ve středních letech, https://m365.cloud.microsoft/create/editor?auth=2&amp;origindomain=Office&amp;client-request-id=f786d996-73f6-4c46-8e92-0eeea2e91bcc&amp;editorShouldUseCache=true&amp;from=PopupFailed&amp;designerExperience=CreateModuleEditor&amp;artifactMetadataInput=%7B%22artifactType%22%3A%22texttoimage%22%2C%22prompt%22%3A%22%22%7D (3. 4. 2026)</a:t>
            </a:r>
          </a:p>
          <a:p>
            <a:r>
              <a:rPr lang="cs-CZ" sz="1800" dirty="0"/>
              <a:t>M365 COPILOT (2026): Vytvoř dle popisu obrázek: </a:t>
            </a:r>
            <a:r>
              <a:rPr lang="pl-PL" sz="1800" dirty="0"/>
              <a:t>pár seniorů krátce po důchodu na túře</a:t>
            </a:r>
            <a:r>
              <a:rPr lang="cs-CZ" sz="1800" dirty="0"/>
              <a:t>,  </a:t>
            </a:r>
            <a:r>
              <a:rPr lang="cs-CZ" sz="1800" dirty="0">
                <a:hlinkClick r:id="rId2"/>
              </a:rPr>
              <a:t>https://m365.cloud.microsoft/create/editor?auth=2&amp;origindomain=Office&amp;client-request-id=f786d996-73f6-4c46-8e92-0eeea2e91bcc&amp;editorShouldUseCache=true</a:t>
            </a:r>
            <a:r>
              <a:rPr lang="cs-CZ" sz="1800" dirty="0"/>
              <a:t>  (3. 4. 2026)</a:t>
            </a:r>
          </a:p>
          <a:p>
            <a:r>
              <a:rPr lang="cs-CZ" sz="1800" dirty="0"/>
              <a:t>THE ASEAN POST (2020): </a:t>
            </a:r>
            <a:r>
              <a:rPr lang="en-US" sz="1800" dirty="0"/>
              <a:t> Focusing On Domestic Tourism</a:t>
            </a:r>
            <a:r>
              <a:rPr lang="cs-CZ" sz="1800" dirty="0"/>
              <a:t>, </a:t>
            </a:r>
            <a:r>
              <a:rPr lang="cs-CZ" sz="1800" dirty="0">
                <a:hlinkClick r:id="rId3"/>
              </a:rPr>
              <a:t>https://theaseanpost.com/sites/default/files/inline-images/28072020-TOURISM-IN-ASEAN.jpg</a:t>
            </a:r>
            <a:r>
              <a:rPr lang="cs-CZ" sz="1800" dirty="0"/>
              <a:t> (3. 4. 2026)</a:t>
            </a:r>
          </a:p>
        </p:txBody>
      </p:sp>
    </p:spTree>
    <p:extLst>
      <p:ext uri="{BB962C8B-B14F-4D97-AF65-F5344CB8AC3E}">
        <p14:creationId xmlns:p14="http://schemas.microsoft.com/office/powerpoint/2010/main" val="3591598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2617E7D-563D-5342-0FF9-BD5BF8D0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pPr algn="ctr"/>
            <a:r>
              <a:rPr lang="cs-CZ" sz="5400" dirty="0"/>
              <a:t>Úvod</a:t>
            </a: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E5D520-D238-8D19-B246-2F36FBACC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11" y="2902940"/>
            <a:ext cx="4674595" cy="3410712"/>
          </a:xfrm>
        </p:spPr>
        <p:txBody>
          <a:bodyPr anchor="t">
            <a:normAutofit/>
          </a:bodyPr>
          <a:lstStyle/>
          <a:p>
            <a:r>
              <a:rPr lang="cs-CZ" dirty="0"/>
              <a:t>nejnavštěvovanější asijský region (2024 - 99 mil.)</a:t>
            </a:r>
          </a:p>
          <a:p>
            <a:r>
              <a:rPr lang="cs-CZ" dirty="0"/>
              <a:t>nejvíce – Thajsko, Malajsie</a:t>
            </a:r>
          </a:p>
          <a:p>
            <a:r>
              <a:rPr lang="cs-CZ" dirty="0"/>
              <a:t>řada států ekonomicky závislých na příjmech z cestovního ruchu</a:t>
            </a:r>
          </a:p>
          <a:p>
            <a:endParaRPr lang="cs-CZ" dirty="0"/>
          </a:p>
        </p:txBody>
      </p:sp>
      <p:pic>
        <p:nvPicPr>
          <p:cNvPr id="2050" name="Picture 2" descr="Tourism in ASEAN">
            <a:extLst>
              <a:ext uri="{FF2B5EF4-FFF2-40B4-BE49-F238E27FC236}">
                <a16:creationId xmlns:a16="http://schemas.microsoft.com/office/drawing/2014/main" id="{37EF363E-4853-EE66-38CC-1900A0BF7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1122" y="519608"/>
            <a:ext cx="6903720" cy="49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F2D72415-956C-0C89-CEDC-5F578E71ABAA}"/>
              </a:ext>
            </a:extLst>
          </p:cNvPr>
          <p:cNvSpPr txBox="1">
            <a:spLocks/>
          </p:cNvSpPr>
          <p:nvPr/>
        </p:nvSpPr>
        <p:spPr>
          <a:xfrm>
            <a:off x="1229889" y="53531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Co může jihovýchodní Asie nabídnout? </a:t>
            </a:r>
          </a:p>
        </p:txBody>
      </p:sp>
    </p:spTree>
    <p:extLst>
      <p:ext uri="{BB962C8B-B14F-4D97-AF65-F5344CB8AC3E}">
        <p14:creationId xmlns:p14="http://schemas.microsoft.com/office/powerpoint/2010/main" val="4154574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1ECCBE2-8C44-E217-F5BD-308F2DD55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955" b="804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136" name="Rectangle 5135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BAC5DE8-54A3-72D9-1CB5-B213D896B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Angkor </a:t>
            </a:r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at -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Kambodža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138" name="Straight Connector 5137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0" name="Straight Connector 5139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240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9329804-3DCD-8579-7A4C-B19D2C883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8731" b="793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F83415-3418-E08B-55C3-546184BB5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orobudur</a:t>
            </a:r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Indonésie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186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8EA06F3-EC2C-F602-081D-EE8C3FE02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106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68008A0-915D-564A-5171-3D7C5F1E9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Chocolate </a:t>
            </a:r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ills -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Filipíny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2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yšlenková bublina: obláček 3">
            <a:extLst>
              <a:ext uri="{FF2B5EF4-FFF2-40B4-BE49-F238E27FC236}">
                <a16:creationId xmlns:a16="http://schemas.microsoft.com/office/drawing/2014/main" id="{274BA5AA-E3EE-C84A-C7BA-224AEA3F6DDC}"/>
              </a:ext>
            </a:extLst>
          </p:cNvPr>
          <p:cNvSpPr/>
          <p:nvPr/>
        </p:nvSpPr>
        <p:spPr>
          <a:xfrm>
            <a:off x="773724" y="1235947"/>
            <a:ext cx="3943750" cy="2432044"/>
          </a:xfrm>
          <a:prstGeom prst="cloudCallout">
            <a:avLst>
              <a:gd name="adj1" fmla="val -42969"/>
              <a:gd name="adj2" fmla="val 7934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/>
              <a:t>A MNOHEM VÍCE!!</a:t>
            </a:r>
          </a:p>
        </p:txBody>
      </p:sp>
      <p:pic>
        <p:nvPicPr>
          <p:cNvPr id="6" name="Grafický objekt 5" descr="Ruka s ukazováčkem ukazujícím doprava se souvislou výplní">
            <a:extLst>
              <a:ext uri="{FF2B5EF4-FFF2-40B4-BE49-F238E27FC236}">
                <a16:creationId xmlns:a16="http://schemas.microsoft.com/office/drawing/2014/main" id="{02723FCB-BD08-4D4E-89AF-9F15786ED5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8393" y="1995055"/>
            <a:ext cx="3163556" cy="3163556"/>
          </a:xfrm>
          <a:prstGeom prst="rect">
            <a:avLst/>
          </a:prstGeom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8D8A2C38-4E09-08E6-B359-A0536E6D67A0}"/>
              </a:ext>
            </a:extLst>
          </p:cNvPr>
          <p:cNvSpPr/>
          <p:nvPr/>
        </p:nvSpPr>
        <p:spPr>
          <a:xfrm>
            <a:off x="8593282" y="2311977"/>
            <a:ext cx="3190009" cy="223404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/>
              <a:t>NYNÍ JE ŘADA NA VÁS!!!</a:t>
            </a:r>
          </a:p>
        </p:txBody>
      </p:sp>
    </p:spTree>
    <p:extLst>
      <p:ext uri="{BB962C8B-B14F-4D97-AF65-F5344CB8AC3E}">
        <p14:creationId xmlns:p14="http://schemas.microsoft.com/office/powerpoint/2010/main" val="3681011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03A857-3035-7AB9-F221-5BC8D5D9D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FFFFFF"/>
                </a:solidFill>
              </a:rPr>
              <a:t>Skupinový úkol – navrhněte vlastní dovolenou</a:t>
            </a: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0F03C65-A7AC-0793-2C0E-27FD53358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68" y="319088"/>
            <a:ext cx="7466565" cy="5585619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cs-CZ" sz="3200" dirty="0"/>
              <a:t>Ve vaší skupině (4-5 členů) se stáváte </a:t>
            </a:r>
            <a:r>
              <a:rPr lang="cs-CZ" sz="3200" b="1" dirty="0"/>
              <a:t>týmem cestovních konzultantů </a:t>
            </a:r>
            <a:r>
              <a:rPr lang="cs-CZ" sz="3200" dirty="0"/>
              <a:t>specializovaných na jihovýchodní Asii. Každý tým dostane specifický profil návštěvníka s konkrétními preferencemi a finančními možnostmi. Vaším úkolem je vytvořit komplexní </a:t>
            </a:r>
            <a:r>
              <a:rPr lang="cs-CZ" sz="3200" b="1" dirty="0"/>
              <a:t>cestovní itinerář, </a:t>
            </a:r>
            <a:r>
              <a:rPr lang="cs-CZ" sz="3200" dirty="0"/>
              <a:t>který následně budete prezentovat.</a:t>
            </a:r>
          </a:p>
          <a:p>
            <a:pPr marL="45720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220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DC5829-E436-6524-1D73-AD576C6FE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cs-CZ" sz="5400" dirty="0"/>
              <a:t>Tým 1 – Anna  K. (22 let) - studentka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7712AF-4771-745B-A39C-39A807183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„Anna bude dokončovat v červnu bakalářské studium environmentálních věd a před nástupem do magisterského studia by si ráda splnila sen a „projet“ za 10 dnů během července část Laosu.“</a:t>
            </a:r>
            <a:endParaRPr lang="cs-CZ" sz="22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B2F162E-922E-CE11-BE85-AD7BB1AD5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475" y="2121993"/>
            <a:ext cx="4017818" cy="401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6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3128</TotalTime>
  <Words>1767</Words>
  <Application>Microsoft Office PowerPoint</Application>
  <PresentationFormat>Širokoúhlá obrazovka</PresentationFormat>
  <Paragraphs>91</Paragraphs>
  <Slides>21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Motiv Office</vt:lpstr>
      <vt:lpstr>Cestovní ruch v jihovýchodní Asii</vt:lpstr>
      <vt:lpstr>Prezentace aplikace PowerPoint</vt:lpstr>
      <vt:lpstr>Úvod</vt:lpstr>
      <vt:lpstr>Angkor Vat - Kambodža</vt:lpstr>
      <vt:lpstr>Borobudur – Indonésie</vt:lpstr>
      <vt:lpstr>Chocolate Hills - Filipíny</vt:lpstr>
      <vt:lpstr>Prezentace aplikace PowerPoint</vt:lpstr>
      <vt:lpstr>Skupinový úkol – navrhněte vlastní dovolenou</vt:lpstr>
      <vt:lpstr>Tým 1 – Anna  K. (22 let) - studentka</vt:lpstr>
      <vt:lpstr>Tým 2 – Klára V. (29 let) - foodblogerka</vt:lpstr>
      <vt:lpstr>Tým 3 – Rodina Novákových se 2 dětmi</vt:lpstr>
      <vt:lpstr>Tým 4 – Roman B. (38 let) – výherce loterie Sazka</vt:lpstr>
      <vt:lpstr>Tým 5 – Viktor H. (46) - nadšený fotograf</vt:lpstr>
      <vt:lpstr>Tým 6 – Manželé Hanzlíkovi (68 let) – aktivní senioři</vt:lpstr>
      <vt:lpstr>Doporučené zdroje</vt:lpstr>
      <vt:lpstr>Doporučené zdroje</vt:lpstr>
      <vt:lpstr>Doporučené zdroje</vt:lpstr>
      <vt:lpstr>Hodnocení: kriteriální tabulka</vt:lpstr>
      <vt:lpstr>Zdroje</vt:lpstr>
      <vt:lpstr>Zdroje - obrázky</vt:lpstr>
      <vt:lpstr>Zdroje - obrázky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Fischer</dc:creator>
  <cp:lastModifiedBy>David Fischer</cp:lastModifiedBy>
  <cp:revision>20</cp:revision>
  <dcterms:created xsi:type="dcterms:W3CDTF">2026-03-31T13:20:19Z</dcterms:created>
  <dcterms:modified xsi:type="dcterms:W3CDTF">2026-05-04T21:51:35Z</dcterms:modified>
</cp:coreProperties>
</file>