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8" r:id="rId3"/>
    <p:sldId id="280" r:id="rId4"/>
    <p:sldId id="286" r:id="rId5"/>
    <p:sldId id="278" r:id="rId6"/>
    <p:sldId id="282" r:id="rId7"/>
    <p:sldId id="288" r:id="rId8"/>
    <p:sldId id="276" r:id="rId9"/>
    <p:sldId id="285" r:id="rId10"/>
    <p:sldId id="279" r:id="rId11"/>
    <p:sldId id="289" r:id="rId12"/>
    <p:sldId id="284" r:id="rId13"/>
    <p:sldId id="257" r:id="rId14"/>
    <p:sldId id="275" r:id="rId15"/>
    <p:sldId id="283" r:id="rId16"/>
    <p:sldId id="287" r:id="rId17"/>
    <p:sldId id="270" r:id="rId18"/>
    <p:sldId id="274" r:id="rId19"/>
    <p:sldId id="290"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94660"/>
  </p:normalViewPr>
  <p:slideViewPr>
    <p:cSldViewPr snapToGrid="0">
      <p:cViewPr varScale="1">
        <p:scale>
          <a:sx n="72" d="100"/>
          <a:sy n="72" d="100"/>
        </p:scale>
        <p:origin x="1027" y="53"/>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8D1521-2DB9-4C70-8D47-421676BBAB61}" type="datetimeFigureOut">
              <a:rPr lang="cs-CZ" smtClean="0"/>
              <a:t>05.05.2026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E16DD2-EB63-46D4-B4A7-AF7DFB912305}" type="slidenum">
              <a:rPr lang="cs-CZ" smtClean="0"/>
              <a:t>‹#›</a:t>
            </a:fld>
            <a:endParaRPr lang="cs-CZ"/>
          </a:p>
        </p:txBody>
      </p:sp>
    </p:spTree>
    <p:extLst>
      <p:ext uri="{BB962C8B-B14F-4D97-AF65-F5344CB8AC3E}">
        <p14:creationId xmlns:p14="http://schemas.microsoft.com/office/powerpoint/2010/main" val="2455130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 tomto snímku jsou uvedené fotografie Singapuru, kdy v levé polovině jsou zachyceny z období 60. let, kdy Singapur jako bývalá britská kolonie byl přístavním městem se slumy.  Ve srovnání s tím jsou v pravé polovině uvedené snímky Singapuru ze současnosti. Nechte žáky hádat, o který stát se jedná a následně jim představte hlavní badatelskou otázku hodiny.</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1</a:t>
            </a:fld>
            <a:endParaRPr lang="cs-CZ"/>
          </a:p>
        </p:txBody>
      </p:sp>
    </p:spTree>
    <p:extLst>
      <p:ext uri="{BB962C8B-B14F-4D97-AF65-F5344CB8AC3E}">
        <p14:creationId xmlns:p14="http://schemas.microsoft.com/office/powerpoint/2010/main" val="1045598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U tohoto snímku obsahující věkovou pyramidu Singapuru je třeba zdůraznit fakt, že Singapur je značně multikulturní metropole, kdy nejvyšší </a:t>
            </a:r>
            <a:r>
              <a:rPr lang="cs-CZ" dirty="0" err="1"/>
              <a:t>diaporu</a:t>
            </a:r>
            <a:r>
              <a:rPr lang="cs-CZ" dirty="0"/>
              <a:t> tvoří čínská komunita. Zároveň zde žáky nechte odhadnout o jaký typ populace se na základě věkové pyramidy jedná (regresivní – po spuštění animace se zobrazí údaj). </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11</a:t>
            </a:fld>
            <a:endParaRPr lang="cs-CZ"/>
          </a:p>
        </p:txBody>
      </p:sp>
    </p:spTree>
    <p:extLst>
      <p:ext uri="{BB962C8B-B14F-4D97-AF65-F5344CB8AC3E}">
        <p14:creationId xmlns:p14="http://schemas.microsoft.com/office/powerpoint/2010/main" val="890881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 tomto snímku se zaměřte na hlavní exportní komodity za rok 1995. </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12</a:t>
            </a:fld>
            <a:endParaRPr lang="cs-CZ"/>
          </a:p>
        </p:txBody>
      </p:sp>
    </p:spTree>
    <p:extLst>
      <p:ext uri="{BB962C8B-B14F-4D97-AF65-F5344CB8AC3E}">
        <p14:creationId xmlns:p14="http://schemas.microsoft.com/office/powerpoint/2010/main" val="1343314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Na tomto snímku se zaměřte na hlavní exportní komodity za rok 2024 a porovnejte s předchozím snímkem (vyšší zisky, orientace na přepravu a obchod, …)</a:t>
            </a:r>
          </a:p>
          <a:p>
            <a:endParaRPr lang="cs-CZ" dirty="0"/>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13</a:t>
            </a:fld>
            <a:endParaRPr lang="cs-CZ"/>
          </a:p>
        </p:txBody>
      </p:sp>
    </p:spTree>
    <p:extLst>
      <p:ext uri="{BB962C8B-B14F-4D97-AF65-F5344CB8AC3E}">
        <p14:creationId xmlns:p14="http://schemas.microsoft.com/office/powerpoint/2010/main" val="935680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Tento snímek obsahuje správné řešení úlohy 4 v pracovním listu (viz Přílohy). Po kliknutí na ikonu lze se přímo dostat na portál </a:t>
            </a:r>
            <a:r>
              <a:rPr lang="cs-CZ" dirty="0" err="1"/>
              <a:t>Numbeo</a:t>
            </a:r>
            <a:r>
              <a:rPr lang="cs-CZ" dirty="0"/>
              <a:t> poskytující data o životních nákladech. Použitá data byla platná k 18. 3. 2026, tudíž je třeba tyto data průběžně aktualizovat.</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14</a:t>
            </a:fld>
            <a:endParaRPr lang="cs-CZ"/>
          </a:p>
        </p:txBody>
      </p:sp>
    </p:spTree>
    <p:extLst>
      <p:ext uri="{BB962C8B-B14F-4D97-AF65-F5344CB8AC3E}">
        <p14:creationId xmlns:p14="http://schemas.microsoft.com/office/powerpoint/2010/main" val="4249672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Singapur je známý ve světě svou striktní disciplínou a dodržováním pravidel, které dle jejich názoru zajistí, že město udrží funkční a čisté. Jedno z nejznámějších omezení se týká žvýkaček, kdy za plivnutí žvýkačky na chodník jsou vymáhány tučné pokuty (tisíce korun). Tyto pravidla platí pro každého bez ohledu na to, zda jste místní či turista.</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15</a:t>
            </a:fld>
            <a:endParaRPr lang="cs-CZ"/>
          </a:p>
        </p:txBody>
      </p:sp>
    </p:spTree>
    <p:extLst>
      <p:ext uri="{BB962C8B-B14F-4D97-AF65-F5344CB8AC3E}">
        <p14:creationId xmlns:p14="http://schemas.microsoft.com/office/powerpoint/2010/main" val="733386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této části se žáci zamyslí nad získanými poznatky a pokusí se odpovědět na badatelskou otázku. Svá zjištění si zapíší do pracovního listu a  můžete žáky požádat sdílení jejich odpovědí.</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16</a:t>
            </a:fld>
            <a:endParaRPr lang="cs-CZ"/>
          </a:p>
        </p:txBody>
      </p:sp>
    </p:spTree>
    <p:extLst>
      <p:ext uri="{BB962C8B-B14F-4D97-AF65-F5344CB8AC3E}">
        <p14:creationId xmlns:p14="http://schemas.microsoft.com/office/powerpoint/2010/main" val="1883777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 tomto snímku jsou uvedeny základní přehled o Singapuru, za zmínku můžete vyzdvihnout před žáky rozlohu a především hustotu zalidnění. </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3</a:t>
            </a:fld>
            <a:endParaRPr lang="cs-CZ"/>
          </a:p>
        </p:txBody>
      </p:sp>
    </p:spTree>
    <p:extLst>
      <p:ext uri="{BB962C8B-B14F-4D97-AF65-F5344CB8AC3E}">
        <p14:creationId xmlns:p14="http://schemas.microsoft.com/office/powerpoint/2010/main" val="1078098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Tento snímek je hypertextový odkaz, který Vás po kliknutí přenese na </a:t>
            </a:r>
            <a:r>
              <a:rPr lang="cs-CZ" dirty="0" err="1"/>
              <a:t>Youtube</a:t>
            </a:r>
            <a:r>
              <a:rPr lang="cs-CZ" dirty="0"/>
              <a:t> video,  jaké kroky zvolil Singapur na cestě ke svému ekonomickému vzestupu. Nechte žákům spuštěné celé video a upozorněte je, že na základě videa mají odpovědět na otázky uvedené v pracovním listě (viz Přílohy).</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4</a:t>
            </a:fld>
            <a:endParaRPr lang="cs-CZ"/>
          </a:p>
        </p:txBody>
      </p:sp>
    </p:spTree>
    <p:extLst>
      <p:ext uri="{BB962C8B-B14F-4D97-AF65-F5344CB8AC3E}">
        <p14:creationId xmlns:p14="http://schemas.microsoft.com/office/powerpoint/2010/main" val="3965396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 tomto snímku jsou uvedeny důkazy ekonomického progresu Singapuru. V levé části je zobrazen graf hodnot indexu lidského rozvoje (HDI), kde Singapur dosahuje nejvyšší hodnoty v rámci regionu a zároveň drží přední příčky v celosvětovém srovnání. V pravé části jsou uvedeny data HDP na obyvatele, kde je třeba zmínit výrazný vzestup v porovnání se západní Evropou, která se považuje za jednu z nejvyspělejších částí světa. </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5</a:t>
            </a:fld>
            <a:endParaRPr lang="cs-CZ"/>
          </a:p>
        </p:txBody>
      </p:sp>
    </p:spTree>
    <p:extLst>
      <p:ext uri="{BB962C8B-B14F-4D97-AF65-F5344CB8AC3E}">
        <p14:creationId xmlns:p14="http://schemas.microsoft.com/office/powerpoint/2010/main" val="908817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Žákům můžete zmínit, že Singapur byl před svým ziskem nezávislosti dlouho britskou kolonií (19. století – 1963)  a krátce (1963 -1965) byl součástí Malajsijské federace. Na fotografii je uveden první premiér země a strůjce úspěchu Lee </a:t>
            </a:r>
            <a:r>
              <a:rPr lang="cs-CZ" dirty="0" err="1"/>
              <a:t>Kuan</a:t>
            </a:r>
            <a:r>
              <a:rPr lang="cs-CZ" dirty="0"/>
              <a:t> </a:t>
            </a:r>
            <a:r>
              <a:rPr lang="cs-CZ" dirty="0" err="1"/>
              <a:t>Yew</a:t>
            </a:r>
            <a:endParaRPr lang="cs-CZ" dirty="0"/>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6</a:t>
            </a:fld>
            <a:endParaRPr lang="cs-CZ"/>
          </a:p>
        </p:txBody>
      </p:sp>
    </p:spTree>
    <p:extLst>
      <p:ext uri="{BB962C8B-B14F-4D97-AF65-F5344CB8AC3E}">
        <p14:creationId xmlns:p14="http://schemas.microsoft.com/office/powerpoint/2010/main" val="1939498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Zde je možnost poznamenat před žáky, že Singapur byl společně s Hongkongem, Jižní Koreou a Tchaj-wanem asijskými tygrů (draků) 1. generace, které díky orientaci na export a vládní podpoře prošly rychlou industrializací a staly se z nich bohaté a vyspělé země, jsou příkladem tzv. nově industrializovaných zemí (NIZ).</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7</a:t>
            </a:fld>
            <a:endParaRPr lang="cs-CZ"/>
          </a:p>
        </p:txBody>
      </p:sp>
    </p:spTree>
    <p:extLst>
      <p:ext uri="{BB962C8B-B14F-4D97-AF65-F5344CB8AC3E}">
        <p14:creationId xmlns:p14="http://schemas.microsoft.com/office/powerpoint/2010/main" val="1597625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 tomto snímku se po kliknutí zobrazí krátké video zachycují časosběrné satelitní snímkování Singapuru a jeho rozšiřování. Po shlédnutí videa se žáků zeptejte, u které části Singapuru došlo k největší rozšíření plochy?   </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8</a:t>
            </a:fld>
            <a:endParaRPr lang="cs-CZ"/>
          </a:p>
        </p:txBody>
      </p:sp>
    </p:spTree>
    <p:extLst>
      <p:ext uri="{BB962C8B-B14F-4D97-AF65-F5344CB8AC3E}">
        <p14:creationId xmlns:p14="http://schemas.microsoft.com/office/powerpoint/2010/main" val="1605961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 tomto snímku jsou uvedené jedny z hlavních problémů, se kterými se bude Singapur do budoucna potýkat. Jedná se zejména o stárnutí obyvatelstva (vlevo) a vysoké životní náklady (vpravo), kterým je věnována úloha 4, tudíž je pouze stručně zmiňte žákům. </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9</a:t>
            </a:fld>
            <a:endParaRPr lang="cs-CZ"/>
          </a:p>
        </p:txBody>
      </p:sp>
    </p:spTree>
    <p:extLst>
      <p:ext uri="{BB962C8B-B14F-4D97-AF65-F5344CB8AC3E}">
        <p14:creationId xmlns:p14="http://schemas.microsoft.com/office/powerpoint/2010/main" val="1752801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Zde je třeba zdůraznit význam kvalifikované pracovní síly (S </a:t>
            </a:r>
            <a:r>
              <a:rPr lang="cs-CZ" dirty="0" err="1"/>
              <a:t>Pass</a:t>
            </a:r>
            <a:r>
              <a:rPr lang="cs-CZ" dirty="0"/>
              <a:t> </a:t>
            </a:r>
            <a:r>
              <a:rPr lang="cs-CZ" dirty="0" err="1"/>
              <a:t>holders</a:t>
            </a:r>
            <a:r>
              <a:rPr lang="cs-CZ" dirty="0"/>
              <a:t>) pro fungování Singapuru i dalších obyvatel i subjektů, kteří nemají v Singapuru trvalé bydliště. Bez těchto obyvatel by nefungovala ekonomika a provoz Singapuru, jelikož zaplňují odlišné pozice na trhu práce (od dělnických prací po vysoce </a:t>
            </a:r>
            <a:r>
              <a:rPr lang="cs-CZ" dirty="0" err="1"/>
              <a:t>klalifikované</a:t>
            </a:r>
            <a:r>
              <a:rPr lang="cs-CZ" dirty="0"/>
              <a:t> pracovníky – manažeři, IT specialisté).</a:t>
            </a:r>
          </a:p>
        </p:txBody>
      </p:sp>
      <p:sp>
        <p:nvSpPr>
          <p:cNvPr id="4" name="Zástupný symbol pro číslo snímku 3"/>
          <p:cNvSpPr>
            <a:spLocks noGrp="1"/>
          </p:cNvSpPr>
          <p:nvPr>
            <p:ph type="sldNum" sz="quarter" idx="5"/>
          </p:nvPr>
        </p:nvSpPr>
        <p:spPr/>
        <p:txBody>
          <a:bodyPr/>
          <a:lstStyle/>
          <a:p>
            <a:fld id="{B2E16DD2-EB63-46D4-B4A7-AF7DFB912305}" type="slidenum">
              <a:rPr lang="cs-CZ" smtClean="0"/>
              <a:t>10</a:t>
            </a:fld>
            <a:endParaRPr lang="cs-CZ"/>
          </a:p>
        </p:txBody>
      </p:sp>
    </p:spTree>
    <p:extLst>
      <p:ext uri="{BB962C8B-B14F-4D97-AF65-F5344CB8AC3E}">
        <p14:creationId xmlns:p14="http://schemas.microsoft.com/office/powerpoint/2010/main" val="2873627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C519E3-6025-6855-9C7A-1AFDD60D0EF2}"/>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F57BC621-B80B-EACA-74CF-0A52ED9A97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11D4930-FAB1-729E-265C-CE728432D14E}"/>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5" name="Zástupný symbol pro zápatí 4">
            <a:extLst>
              <a:ext uri="{FF2B5EF4-FFF2-40B4-BE49-F238E27FC236}">
                <a16:creationId xmlns:a16="http://schemas.microsoft.com/office/drawing/2014/main" id="{F80E52D1-6C35-AA60-915C-30157638263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6B8D7D2-E7C6-9882-C3AA-5746A49DABEC}"/>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3473395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62A1E7-CA81-0690-EE91-A6E4802C65B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8CC846B-9CC2-BF41-4411-4C4FAD44FC5F}"/>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606B43E-45A8-41E6-A915-4F2C747255DD}"/>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5" name="Zástupný symbol pro zápatí 4">
            <a:extLst>
              <a:ext uri="{FF2B5EF4-FFF2-40B4-BE49-F238E27FC236}">
                <a16:creationId xmlns:a16="http://schemas.microsoft.com/office/drawing/2014/main" id="{7BBE3626-4B43-08EE-E3AC-CAA3BA298C4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6867764-298D-B95D-CF95-182201112499}"/>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1288776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94D46370-96AF-0817-D764-30ED7202FA0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067965A-053B-6CD8-79E3-AAD227648911}"/>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1B80EC4-2A55-891F-F8D1-9F063DAA339F}"/>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5" name="Zástupný symbol pro zápatí 4">
            <a:extLst>
              <a:ext uri="{FF2B5EF4-FFF2-40B4-BE49-F238E27FC236}">
                <a16:creationId xmlns:a16="http://schemas.microsoft.com/office/drawing/2014/main" id="{C06C595C-53FE-DC13-A759-2BA386EA939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A289503-3DCE-B0FB-4B3F-657B62CF597F}"/>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3265397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FD3746-3128-0451-8343-E284DAC3D11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E790643-4E2D-958D-4CFD-47DC3998F07A}"/>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1BFFB78-AE04-A251-88AD-FD408EA19ED8}"/>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5" name="Zástupný symbol pro zápatí 4">
            <a:extLst>
              <a:ext uri="{FF2B5EF4-FFF2-40B4-BE49-F238E27FC236}">
                <a16:creationId xmlns:a16="http://schemas.microsoft.com/office/drawing/2014/main" id="{DAB3C9F9-D9DB-C9CE-64A2-4525549B98D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A29722F-CB65-81DC-2A86-9CB1EE6A1C74}"/>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4266157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B3842E-8005-74DB-228A-1C9E231EE216}"/>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6C1C452-FFB1-D676-E846-BD35FA7E3F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7A2A9C77-82B3-5523-BF82-6D6CE1464369}"/>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5" name="Zástupný symbol pro zápatí 4">
            <a:extLst>
              <a:ext uri="{FF2B5EF4-FFF2-40B4-BE49-F238E27FC236}">
                <a16:creationId xmlns:a16="http://schemas.microsoft.com/office/drawing/2014/main" id="{062A17BF-FD90-0909-EE1C-C058B9E3BF7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7C1A041-4DC2-48B2-363D-8FF2E8DC4CBA}"/>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2946105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56D9E8-D979-18AD-B5C5-1DDCA2AE109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CB5AEC1-35AD-F73A-B1C9-D4A673B6027B}"/>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18AF934-999F-8C62-FBB7-7FEBD6BB28C0}"/>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E499BB3-FA23-B94D-C14A-3962103AC9B9}"/>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6" name="Zástupný symbol pro zápatí 5">
            <a:extLst>
              <a:ext uri="{FF2B5EF4-FFF2-40B4-BE49-F238E27FC236}">
                <a16:creationId xmlns:a16="http://schemas.microsoft.com/office/drawing/2014/main" id="{310B89E1-FCCC-096E-C631-C730E79DFA9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31EC759-6269-842C-6CEF-ACF8CA647238}"/>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2762484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109349-CB1A-98E8-6E21-75B0CC0699F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AD6E28DB-38BB-AEB5-F6F2-DD4384CF0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1B5DD9C-3A36-674A-E195-5E6E8730E85F}"/>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98C98B6-A26C-8715-70F2-1ACAC1E888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4EC57D5D-CB44-DEEC-B0EC-1257A6201C2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75E035D8-E174-6057-F59A-069286978F50}"/>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8" name="Zástupný symbol pro zápatí 7">
            <a:extLst>
              <a:ext uri="{FF2B5EF4-FFF2-40B4-BE49-F238E27FC236}">
                <a16:creationId xmlns:a16="http://schemas.microsoft.com/office/drawing/2014/main" id="{16B6E05E-1387-6B6D-04D9-0C0C50EA457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4EEA08AD-5451-0BB4-80A9-EA892AA86876}"/>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480784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68D51E-2484-A4B5-F601-02A46ED8ACA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6092F7F-325D-9ECB-EC5C-7270A9F15A5C}"/>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4" name="Zástupný symbol pro zápatí 3">
            <a:extLst>
              <a:ext uri="{FF2B5EF4-FFF2-40B4-BE49-F238E27FC236}">
                <a16:creationId xmlns:a16="http://schemas.microsoft.com/office/drawing/2014/main" id="{BCFD4B0A-FD39-06A0-20D6-E6FD82DD2836}"/>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1A29462F-13E9-4435-A461-716798967B3C}"/>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316329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979280C-C04A-3DF4-3A93-C2875E037A37}"/>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3" name="Zástupný symbol pro zápatí 2">
            <a:extLst>
              <a:ext uri="{FF2B5EF4-FFF2-40B4-BE49-F238E27FC236}">
                <a16:creationId xmlns:a16="http://schemas.microsoft.com/office/drawing/2014/main" id="{151878A9-6C31-5F52-149F-9127831E5BC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9A80EA9B-D1DC-D797-6B19-EE072D79F62F}"/>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1595084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22D99C-C371-E638-66A4-71EDDBF204E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8CD1795B-5354-11D3-0632-A53972F610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16AF76B8-81C7-0897-0CC0-3603820DCD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147BD4B-2153-7983-6ED4-18B5309907F3}"/>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6" name="Zástupný symbol pro zápatí 5">
            <a:extLst>
              <a:ext uri="{FF2B5EF4-FFF2-40B4-BE49-F238E27FC236}">
                <a16:creationId xmlns:a16="http://schemas.microsoft.com/office/drawing/2014/main" id="{C8E62FC9-EB5B-C38B-8559-3935A115476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C6F9BC0-C0F0-5D33-6AB7-4956526798CA}"/>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1098442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29FC12-7F16-AFB0-A82A-7B81132D032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6D0F91B-573C-50AA-239A-1C16A38434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F73D939-7D47-47AB-C2B4-FD638C09A3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3E6DE36-882F-1589-35B0-0461A3922971}"/>
              </a:ext>
            </a:extLst>
          </p:cNvPr>
          <p:cNvSpPr>
            <a:spLocks noGrp="1"/>
          </p:cNvSpPr>
          <p:nvPr>
            <p:ph type="dt" sz="half" idx="10"/>
          </p:nvPr>
        </p:nvSpPr>
        <p:spPr/>
        <p:txBody>
          <a:bodyPr/>
          <a:lstStyle/>
          <a:p>
            <a:fld id="{D87FE46E-6D71-42F5-8682-0E7AD8AD9B78}" type="datetimeFigureOut">
              <a:rPr lang="cs-CZ" smtClean="0"/>
              <a:t>05.05.2026</a:t>
            </a:fld>
            <a:endParaRPr lang="cs-CZ"/>
          </a:p>
        </p:txBody>
      </p:sp>
      <p:sp>
        <p:nvSpPr>
          <p:cNvPr id="6" name="Zástupný symbol pro zápatí 5">
            <a:extLst>
              <a:ext uri="{FF2B5EF4-FFF2-40B4-BE49-F238E27FC236}">
                <a16:creationId xmlns:a16="http://schemas.microsoft.com/office/drawing/2014/main" id="{D6BD4A4C-76D2-47A5-48B8-6757722D31B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74835A6-B074-2465-5B83-46E6634E019C}"/>
              </a:ext>
            </a:extLst>
          </p:cNvPr>
          <p:cNvSpPr>
            <a:spLocks noGrp="1"/>
          </p:cNvSpPr>
          <p:nvPr>
            <p:ph type="sldNum" sz="quarter" idx="12"/>
          </p:nvPr>
        </p:nvSpPr>
        <p:spPr/>
        <p:txBody>
          <a:bodyPr/>
          <a:lstStyle/>
          <a:p>
            <a:fld id="{5115257B-C708-4232-96A4-9296CF65DFBC}" type="slidenum">
              <a:rPr lang="cs-CZ" smtClean="0"/>
              <a:t>‹#›</a:t>
            </a:fld>
            <a:endParaRPr lang="cs-CZ"/>
          </a:p>
        </p:txBody>
      </p:sp>
    </p:spTree>
    <p:extLst>
      <p:ext uri="{BB962C8B-B14F-4D97-AF65-F5344CB8AC3E}">
        <p14:creationId xmlns:p14="http://schemas.microsoft.com/office/powerpoint/2010/main" val="1428026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1D3417F7-A602-0253-1506-8CD06BEBE0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CA6225F-7B79-8BEA-6A20-B186C806B1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A848517-4957-E872-6791-E1744548F8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7FE46E-6D71-42F5-8682-0E7AD8AD9B78}" type="datetimeFigureOut">
              <a:rPr lang="cs-CZ" smtClean="0"/>
              <a:t>05.05.2026</a:t>
            </a:fld>
            <a:endParaRPr lang="cs-CZ"/>
          </a:p>
        </p:txBody>
      </p:sp>
      <p:sp>
        <p:nvSpPr>
          <p:cNvPr id="5" name="Zástupný symbol pro zápatí 4">
            <a:extLst>
              <a:ext uri="{FF2B5EF4-FFF2-40B4-BE49-F238E27FC236}">
                <a16:creationId xmlns:a16="http://schemas.microsoft.com/office/drawing/2014/main" id="{DEA76CA4-0D8B-DED5-378D-A73454624A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E916BFBE-FFE7-1E52-F39E-EFA1088028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15257B-C708-4232-96A4-9296CF65DFBC}" type="slidenum">
              <a:rPr lang="cs-CZ" smtClean="0"/>
              <a:t>‹#›</a:t>
            </a:fld>
            <a:endParaRPr lang="cs-CZ"/>
          </a:p>
        </p:txBody>
      </p:sp>
    </p:spTree>
    <p:extLst>
      <p:ext uri="{BB962C8B-B14F-4D97-AF65-F5344CB8AC3E}">
        <p14:creationId xmlns:p14="http://schemas.microsoft.com/office/powerpoint/2010/main" val="3681638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numbeo.com/cost-of-living/compare_cities.jsp?country1=Czech+Republic&amp;country2=Singapore&amp;city1=Brno&amp;city2=Singapor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medium.com/@iamminshawi/singapores-transformation-from-developing-nation-to-global-economic-success-c19755ce72d1" TargetMode="External"/><Relationship Id="rId7" Type="http://schemas.openxmlformats.org/officeDocument/2006/relationships/hyperlink" Target="https://www.youtube.com/watch?v=YSMWN8VpY6A" TargetMode="External"/><Relationship Id="rId2" Type="http://schemas.openxmlformats.org/officeDocument/2006/relationships/hyperlink" Target="https://edu.ceskatelevize.cz/video/2353-zakladatel-moderniho-singapuru" TargetMode="External"/><Relationship Id="rId1" Type="http://schemas.openxmlformats.org/officeDocument/2006/relationships/slideLayout" Target="../slideLayouts/slideLayout2.xml"/><Relationship Id="rId6" Type="http://schemas.openxmlformats.org/officeDocument/2006/relationships/hyperlink" Target="https://www.stoplusjednicka.cz/nekourit-nejist-nemocit-singapur-jeho-nekompromisni-svet-prisnych-zakazu" TargetMode="External"/><Relationship Id="rId5" Type="http://schemas.openxmlformats.org/officeDocument/2006/relationships/hyperlink" Target="https://openfactbook.org/countries/singapore/" TargetMode="External"/><Relationship Id="rId4" Type="http://schemas.openxmlformats.org/officeDocument/2006/relationships/hyperlink" Target="https://www.numbeo.com/cost-of-living/compare_cities.jsp?country1=Singapore&amp;country2=Czech+Republic&amp;city1=Singapore&amp;city2=Brno"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radicestujeme.eu/img/exphoto/SGD_5_Paper_f.jpg" TargetMode="External"/><Relationship Id="rId3" Type="http://schemas.openxmlformats.org/officeDocument/2006/relationships/hyperlink" Target="https://dam.mediacorp.sg/image/upload/s--atPFi4Of--/f_auto,q_auto/v1/mediacorp/cna/image/2025/09/29/gfx-singapore-total-population-6.11-million-rises-new-growth_2.png?itok=lj7EnrMW" TargetMode="External"/><Relationship Id="rId7" Type="http://schemas.openxmlformats.org/officeDocument/2006/relationships/hyperlink" Target="https://www.populationpyramid.net/singapore/2025/" TargetMode="External"/><Relationship Id="rId2" Type="http://schemas.openxmlformats.org/officeDocument/2006/relationships/hyperlink" Target="https://dam.mediacorp.sg/image/upload/s--ZxjYvP7k--/f_auto,q_auto/v1/mediacorp/cna/image/2024/10/04/20241006-ns-infographic-dlbigread1006_mod.jpg?itok=5IpfOyk3" TargetMode="External"/><Relationship Id="rId1" Type="http://schemas.openxmlformats.org/officeDocument/2006/relationships/slideLayout" Target="../slideLayouts/slideLayout2.xml"/><Relationship Id="rId6" Type="http://schemas.openxmlformats.org/officeDocument/2006/relationships/hyperlink" Target="https://ourworldindata.org/cdn-cgi/imagedelivery/qLq-8BTgXU8yG0N6HnOy8g/c46c1da6-5890-498d-7a34-a7e5b2aad600/w=1620" TargetMode="External"/><Relationship Id="rId5" Type="http://schemas.openxmlformats.org/officeDocument/2006/relationships/hyperlink" Target="https://www.gic.com.sg/uploads/2024/07/Listing_Tharman_9Feb-e1720774130659.jpg" TargetMode="External"/><Relationship Id="rId4" Type="http://schemas.openxmlformats.org/officeDocument/2006/relationships/hyperlink" Target="https://www.britannica.com/place/Singapore#/media/1/545725/61746"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youtube.com/watch?v=3YrcblQqJog" TargetMode="External"/><Relationship Id="rId3" Type="http://schemas.openxmlformats.org/officeDocument/2006/relationships/hyperlink" Target="https://atlas.hks.harvard.edu/explore/treemap?exporter=country-702&amp;importer=group-1&amp;year=1995" TargetMode="External"/><Relationship Id="rId7" Type="http://schemas.openxmlformats.org/officeDocument/2006/relationships/hyperlink" Target="https://cs.wikipedia.org/wiki/Singapur#/media/Soubor:Singapore_on_the_globe_(Southeast_Asia_centered).svg" TargetMode="External"/><Relationship Id="rId2" Type="http://schemas.openxmlformats.org/officeDocument/2006/relationships/hyperlink" Target="https://www.stbooks.sg/cdn/shop/products/9789814642767_Vintage_Singapore_1950s_HR_600x.jpg?v=1533018486" TargetMode="External"/><Relationship Id="rId1" Type="http://schemas.openxmlformats.org/officeDocument/2006/relationships/slideLayout" Target="../slideLayouts/slideLayout2.xml"/><Relationship Id="rId6" Type="http://schemas.openxmlformats.org/officeDocument/2006/relationships/hyperlink" Target="https://cs.wikipedia.org/wiki/Singapur#/media/Soubor:Flag_of_Singapore.svg" TargetMode="External"/><Relationship Id="rId5" Type="http://schemas.openxmlformats.org/officeDocument/2006/relationships/hyperlink" Target="https://www.theguardian.com/cities/2015/jan/05/the-price-of-life-in-singapore-city-of-rules-its-a-faustian-deal#img-1" TargetMode="External"/><Relationship Id="rId4" Type="http://schemas.openxmlformats.org/officeDocument/2006/relationships/hyperlink" Target="https://atlas.hks.harvard.edu/explore/treemap?exporter=country-702&amp;importer=group-1&amp;year=2024" TargetMode="External"/><Relationship Id="rId9" Type="http://schemas.openxmlformats.org/officeDocument/2006/relationships/hyperlink" Target="https://zahorizont.cz/wp-content/uploads/2021/11/singapur.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YSMWN8VpY6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3YrcblQqJog?feature=oembed" TargetMode="Externa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B2490B3-3ADB-501A-B513-9DCA267F2F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a:fillRect/>
          </a:stretch>
        </p:blipFill>
        <p:spPr bwMode="auto">
          <a:xfrm>
            <a:off x="0" y="0"/>
            <a:ext cx="6858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C1904236-1116-9D92-CD57-758C3E566D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a:stretch>
            <a:fillRect/>
          </a:stretch>
        </p:blipFill>
        <p:spPr bwMode="auto">
          <a:xfrm>
            <a:off x="5334000" y="3332457"/>
            <a:ext cx="6858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intage Singapore - 1950s (Postcard Book) – Straits Times Press, SPH Media  Limited">
            <a:extLst>
              <a:ext uri="{FF2B5EF4-FFF2-40B4-BE49-F238E27FC236}">
                <a16:creationId xmlns:a16="http://schemas.microsoft.com/office/drawing/2014/main" id="{127340BE-813A-0E6E-F7A0-99E38F4D65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16" t="29425"/>
          <a:stretch>
            <a:fillRect/>
          </a:stretch>
        </p:blipFill>
        <p:spPr bwMode="auto">
          <a:xfrm>
            <a:off x="0" y="3513817"/>
            <a:ext cx="5534798" cy="31628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ingapur - Za horizont">
            <a:extLst>
              <a:ext uri="{FF2B5EF4-FFF2-40B4-BE49-F238E27FC236}">
                <a16:creationId xmlns:a16="http://schemas.microsoft.com/office/drawing/2014/main" id="{FA3A164F-3349-7D4E-C188-60AD39FAA9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9718" y="0"/>
            <a:ext cx="4402282" cy="3301712"/>
          </a:xfrm>
          <a:prstGeom prst="rect">
            <a:avLst/>
          </a:prstGeom>
          <a:noFill/>
          <a:extLst>
            <a:ext uri="{909E8E84-426E-40DD-AFC4-6F175D3DCCD1}">
              <a14:hiddenFill xmlns:a14="http://schemas.microsoft.com/office/drawing/2010/main">
                <a:solidFill>
                  <a:srgbClr val="FFFFFF"/>
                </a:solidFill>
              </a14:hiddenFill>
            </a:ext>
          </a:extLst>
        </p:spPr>
      </p:pic>
      <p:sp>
        <p:nvSpPr>
          <p:cNvPr id="2" name="Ovál 1">
            <a:extLst>
              <a:ext uri="{FF2B5EF4-FFF2-40B4-BE49-F238E27FC236}">
                <a16:creationId xmlns:a16="http://schemas.microsoft.com/office/drawing/2014/main" id="{A52DCC6D-711E-E35B-9FC4-22DD7B96C3C8}"/>
              </a:ext>
            </a:extLst>
          </p:cNvPr>
          <p:cNvSpPr/>
          <p:nvPr/>
        </p:nvSpPr>
        <p:spPr>
          <a:xfrm>
            <a:off x="2611120" y="963370"/>
            <a:ext cx="6746240" cy="416743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3200" dirty="0"/>
              <a:t>„Jak se může stát ekonomickou velmocí země, která nemá ani vlastní pitnou vodu a je menší než okres Brno-venkov?“</a:t>
            </a:r>
            <a:endParaRPr lang="cs-CZ" sz="3200" b="1" dirty="0"/>
          </a:p>
        </p:txBody>
      </p:sp>
    </p:spTree>
    <p:extLst>
      <p:ext uri="{BB962C8B-B14F-4D97-AF65-F5344CB8AC3E}">
        <p14:creationId xmlns:p14="http://schemas.microsoft.com/office/powerpoint/2010/main" val="178325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D75270-4349-C1C7-6CD6-487411B955B1}"/>
              </a:ext>
            </a:extLst>
          </p:cNvPr>
          <p:cNvSpPr>
            <a:spLocks noGrp="1"/>
          </p:cNvSpPr>
          <p:nvPr>
            <p:ph type="title"/>
          </p:nvPr>
        </p:nvSpPr>
        <p:spPr>
          <a:xfrm>
            <a:off x="1142290" y="324831"/>
            <a:ext cx="3455821" cy="1616203"/>
          </a:xfrm>
        </p:spPr>
        <p:txBody>
          <a:bodyPr anchor="b">
            <a:normAutofit/>
          </a:bodyPr>
          <a:lstStyle/>
          <a:p>
            <a:pPr algn="ctr"/>
            <a:r>
              <a:rPr lang="cs-CZ" dirty="0"/>
              <a:t>Struktura obyvatelstva</a:t>
            </a:r>
          </a:p>
        </p:txBody>
      </p:sp>
      <p:sp>
        <p:nvSpPr>
          <p:cNvPr id="3" name="Zástupný obsah 2">
            <a:extLst>
              <a:ext uri="{FF2B5EF4-FFF2-40B4-BE49-F238E27FC236}">
                <a16:creationId xmlns:a16="http://schemas.microsoft.com/office/drawing/2014/main" id="{3670DDBB-FA2A-C167-F7F1-78C8EBDBEEE9}"/>
              </a:ext>
            </a:extLst>
          </p:cNvPr>
          <p:cNvSpPr>
            <a:spLocks noGrp="1"/>
          </p:cNvSpPr>
          <p:nvPr>
            <p:ph idx="1"/>
          </p:nvPr>
        </p:nvSpPr>
        <p:spPr>
          <a:xfrm>
            <a:off x="497841" y="1941034"/>
            <a:ext cx="4744720" cy="4500406"/>
          </a:xfrm>
        </p:spPr>
        <p:txBody>
          <a:bodyPr anchor="t">
            <a:normAutofit/>
          </a:bodyPr>
          <a:lstStyle/>
          <a:p>
            <a:endParaRPr lang="cs-CZ" sz="2000" dirty="0"/>
          </a:p>
          <a:p>
            <a:r>
              <a:rPr lang="cs-CZ" sz="2400" dirty="0"/>
              <a:t>vysoký podíl „nerezidentů“ (zahraniční pracovníci) </a:t>
            </a:r>
          </a:p>
          <a:p>
            <a:r>
              <a:rPr lang="cs-CZ" sz="2400" dirty="0"/>
              <a:t>nezbytnost: </a:t>
            </a:r>
          </a:p>
          <a:p>
            <a:pPr lvl="1"/>
            <a:r>
              <a:rPr lang="cs-CZ" sz="2000" dirty="0"/>
              <a:t>nedostatek vlastních obyvatel, </a:t>
            </a:r>
          </a:p>
          <a:p>
            <a:pPr lvl="1"/>
            <a:r>
              <a:rPr lang="cs-CZ" sz="2000" dirty="0"/>
              <a:t>příliv kvalifikované pracovní síly     (S </a:t>
            </a:r>
            <a:r>
              <a:rPr lang="cs-CZ" sz="2000" dirty="0" err="1"/>
              <a:t>Pass</a:t>
            </a:r>
            <a:r>
              <a:rPr lang="cs-CZ" sz="2000" dirty="0"/>
              <a:t> </a:t>
            </a:r>
            <a:r>
              <a:rPr lang="cs-CZ" sz="2000" dirty="0" err="1"/>
              <a:t>holders</a:t>
            </a:r>
            <a:r>
              <a:rPr lang="cs-CZ" sz="2000" dirty="0"/>
              <a:t>).</a:t>
            </a:r>
          </a:p>
          <a:p>
            <a:r>
              <a:rPr lang="cs-CZ" dirty="0"/>
              <a:t>riziko: </a:t>
            </a:r>
          </a:p>
          <a:p>
            <a:pPr lvl="1"/>
            <a:r>
              <a:rPr lang="cs-CZ" sz="2000" dirty="0"/>
              <a:t>sociální nerovnost – odlišné příjmy,</a:t>
            </a:r>
          </a:p>
          <a:p>
            <a:pPr lvl="1"/>
            <a:r>
              <a:rPr lang="cs-CZ" sz="2000" dirty="0"/>
              <a:t>závislost na okolních státech.</a:t>
            </a:r>
          </a:p>
          <a:p>
            <a:pPr lvl="1"/>
            <a:endParaRPr lang="cs-CZ" sz="1600" dirty="0"/>
          </a:p>
        </p:txBody>
      </p:sp>
      <p:pic>
        <p:nvPicPr>
          <p:cNvPr id="3074" name="Picture 2">
            <a:extLst>
              <a:ext uri="{FF2B5EF4-FFF2-40B4-BE49-F238E27FC236}">
                <a16:creationId xmlns:a16="http://schemas.microsoft.com/office/drawing/2014/main" id="{DD2992E5-67AE-2476-7FB8-C2A36EBFBA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6" r="-12" b="-12"/>
          <a:stretch>
            <a:fillRect/>
          </a:stretch>
        </p:blipFill>
        <p:spPr bwMode="auto">
          <a:xfrm>
            <a:off x="5496789" y="120350"/>
            <a:ext cx="5223652" cy="6617300"/>
          </a:xfrm>
          <a:prstGeom prst="rect">
            <a:avLst/>
          </a:prstGeom>
          <a:noFill/>
          <a:extLst>
            <a:ext uri="{909E8E84-426E-40DD-AFC4-6F175D3DCCD1}">
              <a14:hiddenFill xmlns:a14="http://schemas.microsoft.com/office/drawing/2010/main">
                <a:solidFill>
                  <a:srgbClr val="FFFFFF"/>
                </a:solidFill>
              </a14:hiddenFill>
            </a:ext>
          </a:extLst>
        </p:spPr>
      </p:pic>
      <p:grpSp>
        <p:nvGrpSpPr>
          <p:cNvPr id="3086" name="Group 3085">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3087" name="Rectangle 3086">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8" name="Rectangle 3087">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Ovál 5">
            <a:extLst>
              <a:ext uri="{FF2B5EF4-FFF2-40B4-BE49-F238E27FC236}">
                <a16:creationId xmlns:a16="http://schemas.microsoft.com/office/drawing/2014/main" id="{D7826006-E83B-D4CE-7E3C-68495F2C1153}"/>
              </a:ext>
              <a:ext uri="{C183D7F6-B498-43B3-948B-1728B52AA6E4}">
                <adec:decorative xmlns:adec="http://schemas.microsoft.com/office/drawing/2017/decorative" val="1"/>
              </a:ext>
            </a:extLst>
          </p:cNvPr>
          <p:cNvSpPr/>
          <p:nvPr/>
        </p:nvSpPr>
        <p:spPr>
          <a:xfrm>
            <a:off x="9164097" y="1738365"/>
            <a:ext cx="1215850" cy="75362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36474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par>
                                <p:cTn id="24" presetID="53"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p:cTn id="26"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p:cTn id="3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p:cTn id="4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7" dur="500"/>
                                        <p:tgtEl>
                                          <p:spTgt spid="3">
                                            <p:txEl>
                                              <p:pRg st="6" end="6"/>
                                            </p:txEl>
                                          </p:spTgt>
                                        </p:tgtEl>
                                      </p:cBhvr>
                                    </p:animEffect>
                                  </p:childTnLst>
                                </p:cTn>
                              </p:par>
                              <p:par>
                                <p:cTn id="48" presetID="53" presetClass="entr" presetSubtype="16" fill="hold"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 calcmode="lin" valueType="num">
                                      <p:cBhvr>
                                        <p:cTn id="50"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1"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32E0ED-D581-04BE-5CDF-6DE0D20E08D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39B3C7D-F83A-7CAD-046C-CA76F3316492}"/>
              </a:ext>
            </a:extLst>
          </p:cNvPr>
          <p:cNvSpPr>
            <a:spLocks noGrp="1"/>
          </p:cNvSpPr>
          <p:nvPr>
            <p:ph type="title"/>
          </p:nvPr>
        </p:nvSpPr>
        <p:spPr>
          <a:xfrm>
            <a:off x="876693" y="741391"/>
            <a:ext cx="3455821" cy="1616203"/>
          </a:xfrm>
        </p:spPr>
        <p:txBody>
          <a:bodyPr anchor="b">
            <a:normAutofit/>
          </a:bodyPr>
          <a:lstStyle/>
          <a:p>
            <a:pPr algn="ctr"/>
            <a:r>
              <a:rPr lang="cs-CZ" dirty="0"/>
              <a:t>Struktura obyvatelstva</a:t>
            </a:r>
          </a:p>
        </p:txBody>
      </p:sp>
      <p:sp>
        <p:nvSpPr>
          <p:cNvPr id="3" name="Zástupný obsah 2">
            <a:extLst>
              <a:ext uri="{FF2B5EF4-FFF2-40B4-BE49-F238E27FC236}">
                <a16:creationId xmlns:a16="http://schemas.microsoft.com/office/drawing/2014/main" id="{2461DF2B-3516-6DCF-52D8-1CA768789286}"/>
              </a:ext>
            </a:extLst>
          </p:cNvPr>
          <p:cNvSpPr>
            <a:spLocks noGrp="1"/>
          </p:cNvSpPr>
          <p:nvPr>
            <p:ph idx="1"/>
          </p:nvPr>
        </p:nvSpPr>
        <p:spPr>
          <a:xfrm>
            <a:off x="876693" y="2533476"/>
            <a:ext cx="3455821" cy="3447832"/>
          </a:xfrm>
        </p:spPr>
        <p:txBody>
          <a:bodyPr anchor="t">
            <a:normAutofit/>
          </a:bodyPr>
          <a:lstStyle/>
          <a:p>
            <a:endParaRPr lang="cs-CZ" sz="2000" dirty="0"/>
          </a:p>
          <a:p>
            <a:r>
              <a:rPr lang="cs-CZ" dirty="0"/>
              <a:t>multikulturní metropole - významná čínská diaspora</a:t>
            </a:r>
          </a:p>
          <a:p>
            <a:r>
              <a:rPr lang="cs-CZ" dirty="0"/>
              <a:t>regresivní typ populace</a:t>
            </a:r>
          </a:p>
        </p:txBody>
      </p:sp>
      <p:pic>
        <p:nvPicPr>
          <p:cNvPr id="5" name="Obrázek 4">
            <a:extLst>
              <a:ext uri="{FF2B5EF4-FFF2-40B4-BE49-F238E27FC236}">
                <a16:creationId xmlns:a16="http://schemas.microsoft.com/office/drawing/2014/main" id="{783B7208-0DEA-AFB3-FBFC-DB91A9ABF0D2}"/>
              </a:ext>
            </a:extLst>
          </p:cNvPr>
          <p:cNvPicPr>
            <a:picLocks noChangeAspect="1"/>
          </p:cNvPicPr>
          <p:nvPr/>
        </p:nvPicPr>
        <p:blipFill>
          <a:blip r:embed="rId3"/>
          <a:srcRect l="928" t="1" r="1" b="1"/>
          <a:stretch>
            <a:fillRect/>
          </a:stretch>
        </p:blipFill>
        <p:spPr>
          <a:xfrm>
            <a:off x="4925292" y="10"/>
            <a:ext cx="7266708" cy="6857990"/>
          </a:xfrm>
          <a:prstGeom prst="rect">
            <a:avLst/>
          </a:prstGeom>
        </p:spPr>
      </p:pic>
      <p:grpSp>
        <p:nvGrpSpPr>
          <p:cNvPr id="10" name="Group 9">
            <a:extLst>
              <a:ext uri="{FF2B5EF4-FFF2-40B4-BE49-F238E27FC236}">
                <a16:creationId xmlns:a16="http://schemas.microsoft.com/office/drawing/2014/main" id="{A5AFD70F-20E3-55D2-E154-7D4FACFBB0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11" name="Rectangle 10">
              <a:extLst>
                <a:ext uri="{FF2B5EF4-FFF2-40B4-BE49-F238E27FC236}">
                  <a16:creationId xmlns:a16="http://schemas.microsoft.com/office/drawing/2014/main" id="{2FBDB812-268E-7EC5-B48A-7522718164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DA30E18-AA70-D998-AAFC-727CB0367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4931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3D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ázek 4">
            <a:extLst>
              <a:ext uri="{FF2B5EF4-FFF2-40B4-BE49-F238E27FC236}">
                <a16:creationId xmlns:a16="http://schemas.microsoft.com/office/drawing/2014/main" id="{856139B6-A43B-1C02-4D02-C242D9D92B7E}"/>
              </a:ext>
            </a:extLst>
          </p:cNvPr>
          <p:cNvPicPr>
            <a:picLocks noChangeAspect="1"/>
          </p:cNvPicPr>
          <p:nvPr/>
        </p:nvPicPr>
        <p:blipFill>
          <a:blip r:embed="rId3"/>
          <a:stretch>
            <a:fillRect/>
          </a:stretch>
        </p:blipFill>
        <p:spPr>
          <a:xfrm>
            <a:off x="-26738" y="1596505"/>
            <a:ext cx="12218738" cy="5261495"/>
          </a:xfrm>
          <a:prstGeom prst="rect">
            <a:avLst/>
          </a:prstGeom>
        </p:spPr>
      </p:pic>
      <p:sp>
        <p:nvSpPr>
          <p:cNvPr id="6" name="Obdélník 5">
            <a:extLst>
              <a:ext uri="{FF2B5EF4-FFF2-40B4-BE49-F238E27FC236}">
                <a16:creationId xmlns:a16="http://schemas.microsoft.com/office/drawing/2014/main" id="{9FCC701D-F58E-075D-01F3-D290CAD8408B}"/>
              </a:ext>
            </a:extLst>
          </p:cNvPr>
          <p:cNvSpPr/>
          <p:nvPr/>
        </p:nvSpPr>
        <p:spPr>
          <a:xfrm>
            <a:off x="2863495" y="499661"/>
            <a:ext cx="6465010" cy="1015663"/>
          </a:xfrm>
          <a:prstGeom prst="rect">
            <a:avLst/>
          </a:prstGeom>
          <a:noFill/>
        </p:spPr>
        <p:txBody>
          <a:bodyPr wrap="square" lIns="91440" tIns="45720" rIns="91440" bIns="45720">
            <a:spAutoFit/>
          </a:bodyPr>
          <a:lstStyle/>
          <a:p>
            <a:pPr algn="ctr"/>
            <a:r>
              <a:rPr lang="cs-CZ" sz="6000" b="0" cap="none" spc="0" dirty="0">
                <a:ln w="0"/>
                <a:solidFill>
                  <a:schemeClr val="accent1"/>
                </a:solidFill>
                <a:effectLst>
                  <a:outerShdw blurRad="38100" dist="25400" dir="5400000" algn="ctr" rotWithShape="0">
                    <a:srgbClr val="6E747A">
                      <a:alpha val="43000"/>
                    </a:srgbClr>
                  </a:outerShdw>
                </a:effectLst>
              </a:rPr>
              <a:t>Export-1995</a:t>
            </a:r>
          </a:p>
        </p:txBody>
      </p:sp>
    </p:spTree>
    <p:extLst>
      <p:ext uri="{BB962C8B-B14F-4D97-AF65-F5344CB8AC3E}">
        <p14:creationId xmlns:p14="http://schemas.microsoft.com/office/powerpoint/2010/main" val="2574274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4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Obrázek 17">
            <a:extLst>
              <a:ext uri="{FF2B5EF4-FFF2-40B4-BE49-F238E27FC236}">
                <a16:creationId xmlns:a16="http://schemas.microsoft.com/office/drawing/2014/main" id="{58825998-BDCE-AEAA-944D-A4BC63EB694B}"/>
              </a:ext>
            </a:extLst>
          </p:cNvPr>
          <p:cNvPicPr>
            <a:picLocks noChangeAspect="1"/>
          </p:cNvPicPr>
          <p:nvPr/>
        </p:nvPicPr>
        <p:blipFill>
          <a:blip r:embed="rId3"/>
          <a:stretch>
            <a:fillRect/>
          </a:stretch>
        </p:blipFill>
        <p:spPr>
          <a:xfrm>
            <a:off x="0" y="1504418"/>
            <a:ext cx="12192000" cy="5353582"/>
          </a:xfrm>
          <a:prstGeom prst="rect">
            <a:avLst/>
          </a:prstGeom>
        </p:spPr>
      </p:pic>
      <p:sp>
        <p:nvSpPr>
          <p:cNvPr id="19" name="Obdélník 18">
            <a:extLst>
              <a:ext uri="{FF2B5EF4-FFF2-40B4-BE49-F238E27FC236}">
                <a16:creationId xmlns:a16="http://schemas.microsoft.com/office/drawing/2014/main" id="{B4362487-4C0E-86C8-5DAE-7C6A5C1D256C}"/>
              </a:ext>
            </a:extLst>
          </p:cNvPr>
          <p:cNvSpPr/>
          <p:nvPr/>
        </p:nvSpPr>
        <p:spPr>
          <a:xfrm>
            <a:off x="2863495" y="499661"/>
            <a:ext cx="6465010" cy="1015663"/>
          </a:xfrm>
          <a:prstGeom prst="rect">
            <a:avLst/>
          </a:prstGeom>
          <a:noFill/>
        </p:spPr>
        <p:txBody>
          <a:bodyPr wrap="square" lIns="91440" tIns="45720" rIns="91440" bIns="45720">
            <a:spAutoFit/>
          </a:bodyPr>
          <a:lstStyle/>
          <a:p>
            <a:pPr algn="ctr"/>
            <a:r>
              <a:rPr lang="cs-CZ" sz="6000" b="0" cap="none" spc="0" dirty="0">
                <a:ln w="0"/>
                <a:solidFill>
                  <a:schemeClr val="accent1"/>
                </a:solidFill>
                <a:effectLst>
                  <a:outerShdw blurRad="38100" dist="25400" dir="5400000" algn="ctr" rotWithShape="0">
                    <a:srgbClr val="6E747A">
                      <a:alpha val="43000"/>
                    </a:srgbClr>
                  </a:outerShdw>
                </a:effectLst>
              </a:rPr>
              <a:t>Export-2024</a:t>
            </a:r>
          </a:p>
        </p:txBody>
      </p:sp>
    </p:spTree>
    <p:extLst>
      <p:ext uri="{BB962C8B-B14F-4D97-AF65-F5344CB8AC3E}">
        <p14:creationId xmlns:p14="http://schemas.microsoft.com/office/powerpoint/2010/main" val="3314657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29432F23-2089-E4A5-4D08-8DFCE6FB1EC8}"/>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4600" kern="1200" dirty="0">
                <a:solidFill>
                  <a:schemeClr val="tx1"/>
                </a:solidFill>
                <a:latin typeface="+mj-lt"/>
                <a:ea typeface="+mj-ea"/>
                <a:cs typeface="+mj-cs"/>
              </a:rPr>
              <a:t>Životní </a:t>
            </a:r>
            <a:r>
              <a:rPr lang="en-US" sz="4600" kern="1200" dirty="0" err="1">
                <a:solidFill>
                  <a:schemeClr val="tx1"/>
                </a:solidFill>
                <a:latin typeface="+mj-lt"/>
                <a:ea typeface="+mj-ea"/>
                <a:cs typeface="+mj-cs"/>
              </a:rPr>
              <a:t>náklady</a:t>
            </a:r>
            <a:r>
              <a:rPr lang="en-US" sz="4600" kern="1200" dirty="0">
                <a:solidFill>
                  <a:schemeClr val="tx1"/>
                </a:solidFill>
                <a:latin typeface="+mj-lt"/>
                <a:ea typeface="+mj-ea"/>
                <a:cs typeface="+mj-cs"/>
              </a:rPr>
              <a:t> v </a:t>
            </a:r>
            <a:r>
              <a:rPr lang="en-US" sz="4600" kern="1200" dirty="0" err="1">
                <a:solidFill>
                  <a:schemeClr val="tx1"/>
                </a:solidFill>
                <a:latin typeface="+mj-lt"/>
                <a:ea typeface="+mj-ea"/>
                <a:cs typeface="+mj-cs"/>
              </a:rPr>
              <a:t>Singapuru</a:t>
            </a:r>
            <a:r>
              <a:rPr lang="en-US" sz="4600" kern="1200" dirty="0">
                <a:solidFill>
                  <a:schemeClr val="tx1"/>
                </a:solidFill>
                <a:latin typeface="+mj-lt"/>
                <a:ea typeface="+mj-ea"/>
                <a:cs typeface="+mj-cs"/>
              </a:rPr>
              <a:t> vs </a:t>
            </a:r>
            <a:r>
              <a:rPr lang="en-US" sz="4600" kern="1200" dirty="0" err="1">
                <a:solidFill>
                  <a:schemeClr val="tx1"/>
                </a:solidFill>
                <a:latin typeface="+mj-lt"/>
                <a:ea typeface="+mj-ea"/>
                <a:cs typeface="+mj-cs"/>
              </a:rPr>
              <a:t>Česko</a:t>
            </a:r>
            <a:r>
              <a:rPr lang="en-US" sz="4600" kern="1200" dirty="0">
                <a:solidFill>
                  <a:schemeClr val="tx1"/>
                </a:solidFill>
                <a:latin typeface="+mj-lt"/>
                <a:ea typeface="+mj-ea"/>
                <a:cs typeface="+mj-cs"/>
              </a:rPr>
              <a:t> (Brno)</a:t>
            </a:r>
          </a:p>
        </p:txBody>
      </p:sp>
      <p:sp>
        <p:nvSpPr>
          <p:cNvPr id="11"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ulka 3">
            <a:extLst>
              <a:ext uri="{FF2B5EF4-FFF2-40B4-BE49-F238E27FC236}">
                <a16:creationId xmlns:a16="http://schemas.microsoft.com/office/drawing/2014/main" id="{4EB52A25-AEC6-C5AF-B486-860EAAEF1AF5}"/>
              </a:ext>
            </a:extLst>
          </p:cNvPr>
          <p:cNvGraphicFramePr>
            <a:graphicFrameLocks noGrp="1"/>
          </p:cNvGraphicFramePr>
          <p:nvPr>
            <p:extLst>
              <p:ext uri="{D42A27DB-BD31-4B8C-83A1-F6EECF244321}">
                <p14:modId xmlns:p14="http://schemas.microsoft.com/office/powerpoint/2010/main" val="713534243"/>
              </p:ext>
            </p:extLst>
          </p:nvPr>
        </p:nvGraphicFramePr>
        <p:xfrm>
          <a:off x="329587" y="2084546"/>
          <a:ext cx="11528228" cy="4140816"/>
        </p:xfrm>
        <a:graphic>
          <a:graphicData uri="http://schemas.openxmlformats.org/drawingml/2006/table">
            <a:tbl>
              <a:tblPr firstRow="1" firstCol="1" bandRow="1">
                <a:noFill/>
                <a:tableStyleId>{5C22544A-7EE6-4342-B048-85BDC9FD1C3A}</a:tableStyleId>
              </a:tblPr>
              <a:tblGrid>
                <a:gridCol w="6906019">
                  <a:extLst>
                    <a:ext uri="{9D8B030D-6E8A-4147-A177-3AD203B41FA5}">
                      <a16:colId xmlns:a16="http://schemas.microsoft.com/office/drawing/2014/main" val="3721790526"/>
                    </a:ext>
                  </a:extLst>
                </a:gridCol>
                <a:gridCol w="2618021">
                  <a:extLst>
                    <a:ext uri="{9D8B030D-6E8A-4147-A177-3AD203B41FA5}">
                      <a16:colId xmlns:a16="http://schemas.microsoft.com/office/drawing/2014/main" val="1624721570"/>
                    </a:ext>
                  </a:extLst>
                </a:gridCol>
                <a:gridCol w="2004188">
                  <a:extLst>
                    <a:ext uri="{9D8B030D-6E8A-4147-A177-3AD203B41FA5}">
                      <a16:colId xmlns:a16="http://schemas.microsoft.com/office/drawing/2014/main" val="461621411"/>
                    </a:ext>
                  </a:extLst>
                </a:gridCol>
              </a:tblGrid>
              <a:tr h="448295">
                <a:tc>
                  <a:txBody>
                    <a:bodyPr/>
                    <a:lstStyle/>
                    <a:p>
                      <a:pPr algn="ctr">
                        <a:spcAft>
                          <a:spcPts val="600"/>
                        </a:spcAft>
                        <a:buNone/>
                      </a:pPr>
                      <a:r>
                        <a:rPr lang="cs-CZ" sz="2400" b="1" kern="100" cap="none" spc="0" dirty="0">
                          <a:solidFill>
                            <a:schemeClr val="tx1"/>
                          </a:solidFill>
                          <a:effectLst/>
                        </a:rPr>
                        <a:t>Služba</a:t>
                      </a:r>
                      <a:endParaRPr lang="cs-CZ" sz="2400" b="1"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lnL>
                    <a:lnR w="12700" cmpd="sng">
                      <a:noFill/>
                    </a:lnR>
                    <a:lnT w="28575" cap="flat" cmpd="sng" algn="ctr">
                      <a:solidFill>
                        <a:schemeClr val="tx1"/>
                      </a:solidFill>
                      <a:prstDash val="solid"/>
                    </a:lnT>
                    <a:lnB w="38100" cmpd="sng">
                      <a:noFill/>
                    </a:lnB>
                    <a:noFill/>
                  </a:tcPr>
                </a:tc>
                <a:tc>
                  <a:txBody>
                    <a:bodyPr/>
                    <a:lstStyle/>
                    <a:p>
                      <a:pPr algn="ctr">
                        <a:spcAft>
                          <a:spcPts val="600"/>
                        </a:spcAft>
                        <a:buNone/>
                      </a:pPr>
                      <a:r>
                        <a:rPr lang="cs-CZ" sz="2400" b="1" kern="100" cap="none" spc="0" dirty="0">
                          <a:solidFill>
                            <a:schemeClr val="tx1"/>
                          </a:solidFill>
                          <a:effectLst/>
                        </a:rPr>
                        <a:t>Singapur (Kč)</a:t>
                      </a:r>
                      <a:endParaRPr lang="cs-CZ" sz="2400" b="1"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lnL>
                    <a:lnR w="12700" cmpd="sng">
                      <a:noFill/>
                    </a:lnR>
                    <a:lnT w="28575" cap="flat" cmpd="sng" algn="ctr">
                      <a:solidFill>
                        <a:schemeClr val="tx1"/>
                      </a:solidFill>
                      <a:prstDash val="solid"/>
                    </a:lnT>
                    <a:lnB w="38100" cmpd="sng">
                      <a:noFill/>
                    </a:lnB>
                    <a:noFill/>
                  </a:tcPr>
                </a:tc>
                <a:tc>
                  <a:txBody>
                    <a:bodyPr/>
                    <a:lstStyle/>
                    <a:p>
                      <a:pPr algn="ctr">
                        <a:spcAft>
                          <a:spcPts val="600"/>
                        </a:spcAft>
                        <a:buNone/>
                      </a:pPr>
                      <a:r>
                        <a:rPr lang="cs-CZ" sz="2400" b="1" kern="100" cap="none" spc="0" dirty="0">
                          <a:solidFill>
                            <a:schemeClr val="tx1"/>
                          </a:solidFill>
                          <a:effectLst/>
                        </a:rPr>
                        <a:t>Brno (Kč)</a:t>
                      </a:r>
                      <a:endParaRPr lang="cs-CZ" sz="2400" b="1"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lnL>
                    <a:lnR w="12700" cmpd="sng">
                      <a:noFill/>
                    </a:lnR>
                    <a:lnT w="28575" cap="flat" cmpd="sng" algn="ctr">
                      <a:solidFill>
                        <a:schemeClr val="tx1"/>
                      </a:solidFill>
                      <a:prstDash val="solid"/>
                    </a:lnT>
                    <a:lnB w="38100" cmpd="sng">
                      <a:noFill/>
                    </a:lnB>
                    <a:noFill/>
                  </a:tcPr>
                </a:tc>
                <a:extLst>
                  <a:ext uri="{0D108BD9-81ED-4DB2-BD59-A6C34878D82A}">
                    <a16:rowId xmlns:a16="http://schemas.microsoft.com/office/drawing/2014/main" val="539713962"/>
                  </a:ext>
                </a:extLst>
              </a:tr>
              <a:tr h="448295">
                <a:tc>
                  <a:txBody>
                    <a:bodyPr/>
                    <a:lstStyle/>
                    <a:p>
                      <a:pPr algn="l">
                        <a:spcAft>
                          <a:spcPts val="600"/>
                        </a:spcAft>
                        <a:buNone/>
                      </a:pPr>
                      <a:r>
                        <a:rPr lang="cs-CZ" sz="2000" b="1" kern="100" cap="none" spc="0" dirty="0">
                          <a:solidFill>
                            <a:schemeClr val="tx1"/>
                          </a:solidFill>
                          <a:effectLst/>
                        </a:rPr>
                        <a:t>Jídlo pro 1 osobu, normální restaurace</a:t>
                      </a:r>
                      <a:endParaRPr lang="cs-CZ" sz="2000" b="1"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28575" cap="flat" cmpd="sng" algn="ctr">
                      <a:noFill/>
                      <a:prstDash val="solid"/>
                    </a:lnL>
                    <a:lnR w="12700" cmpd="sng">
                      <a:noFill/>
                      <a:prstDash val="solid"/>
                    </a:lnR>
                    <a:lnT w="38100" cmpd="sng">
                      <a:noFill/>
                    </a:lnT>
                    <a:lnB w="12700" cap="flat" cmpd="sng" algn="ctr">
                      <a:noFill/>
                      <a:prstDash val="solid"/>
                    </a:lnB>
                    <a:noFill/>
                  </a:tcPr>
                </a:tc>
                <a:tc>
                  <a:txBody>
                    <a:bodyPr/>
                    <a:lstStyle/>
                    <a:p>
                      <a:pPr algn="r">
                        <a:spcAft>
                          <a:spcPts val="600"/>
                        </a:spcAft>
                        <a:buNone/>
                      </a:pPr>
                      <a:r>
                        <a:rPr lang="cs-CZ" sz="2400" kern="100" cap="none" spc="0" dirty="0">
                          <a:solidFill>
                            <a:schemeClr val="tx1"/>
                          </a:solidFill>
                          <a:effectLst/>
                        </a:rPr>
                        <a:t>206,85</a:t>
                      </a:r>
                      <a:endParaRPr lang="cs-CZ" sz="2400"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38100" cmpd="sng">
                      <a:noFill/>
                    </a:lnT>
                    <a:lnB w="12700" cap="flat" cmpd="sng" algn="ctr">
                      <a:noFill/>
                      <a:prstDash val="solid"/>
                    </a:lnB>
                    <a:noFill/>
                  </a:tcPr>
                </a:tc>
                <a:tc>
                  <a:txBody>
                    <a:bodyPr/>
                    <a:lstStyle/>
                    <a:p>
                      <a:pPr algn="r">
                        <a:spcAft>
                          <a:spcPts val="600"/>
                        </a:spcAft>
                        <a:buNone/>
                      </a:pPr>
                      <a:r>
                        <a:rPr lang="cs-CZ" sz="2400" kern="100" cap="none" spc="0" dirty="0">
                          <a:solidFill>
                            <a:schemeClr val="tx1"/>
                          </a:solidFill>
                          <a:effectLst/>
                        </a:rPr>
                        <a:t>200,00</a:t>
                      </a:r>
                      <a:endParaRPr lang="cs-CZ" sz="2400"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28575" cap="flat" cmpd="sng" algn="ctr">
                      <a:noFill/>
                      <a:prstDash val="solid"/>
                    </a:lnR>
                    <a:lnT w="38100" cmpd="sng">
                      <a:noFill/>
                    </a:lnT>
                    <a:lnB w="12700" cap="flat" cmpd="sng" algn="ctr">
                      <a:noFill/>
                      <a:prstDash val="solid"/>
                    </a:lnB>
                    <a:noFill/>
                  </a:tcPr>
                </a:tc>
                <a:extLst>
                  <a:ext uri="{0D108BD9-81ED-4DB2-BD59-A6C34878D82A}">
                    <a16:rowId xmlns:a16="http://schemas.microsoft.com/office/drawing/2014/main" val="2986075933"/>
                  </a:ext>
                </a:extLst>
              </a:tr>
              <a:tr h="448295">
                <a:tc>
                  <a:txBody>
                    <a:bodyPr/>
                    <a:lstStyle/>
                    <a:p>
                      <a:pPr algn="l">
                        <a:spcAft>
                          <a:spcPts val="600"/>
                        </a:spcAft>
                        <a:buNone/>
                      </a:pPr>
                      <a:r>
                        <a:rPr lang="cs-CZ" sz="2000" b="1" kern="100" cap="none" spc="0" dirty="0">
                          <a:solidFill>
                            <a:schemeClr val="tx1"/>
                          </a:solidFill>
                          <a:effectLst/>
                        </a:rPr>
                        <a:t>1 kg rýže</a:t>
                      </a:r>
                      <a:endParaRPr lang="cs-CZ" sz="2000" b="1"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r">
                        <a:spcAft>
                          <a:spcPts val="600"/>
                        </a:spcAft>
                        <a:buNone/>
                      </a:pPr>
                      <a:r>
                        <a:rPr lang="cs-CZ" sz="2400" kern="100" cap="none" spc="0" dirty="0">
                          <a:solidFill>
                            <a:schemeClr val="tx1"/>
                          </a:solidFill>
                          <a:effectLst/>
                        </a:rPr>
                        <a:t>51,32</a:t>
                      </a:r>
                      <a:endParaRPr lang="cs-CZ" sz="2400"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r">
                        <a:spcAft>
                          <a:spcPts val="600"/>
                        </a:spcAft>
                        <a:buNone/>
                      </a:pPr>
                      <a:r>
                        <a:rPr lang="cs-CZ" sz="2400" kern="100" cap="none" spc="0">
                          <a:solidFill>
                            <a:schemeClr val="tx1"/>
                          </a:solidFill>
                          <a:effectLst/>
                        </a:rPr>
                        <a:t>48,27</a:t>
                      </a:r>
                      <a:endParaRPr lang="cs-CZ" sz="2400" kern="100" cap="none" spc="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41509503"/>
                  </a:ext>
                </a:extLst>
              </a:tr>
              <a:tr h="448295">
                <a:tc>
                  <a:txBody>
                    <a:bodyPr/>
                    <a:lstStyle/>
                    <a:p>
                      <a:pPr algn="l">
                        <a:spcAft>
                          <a:spcPts val="600"/>
                        </a:spcAft>
                        <a:buNone/>
                      </a:pPr>
                      <a:r>
                        <a:rPr lang="cs-CZ" sz="2000" b="1" kern="100" cap="none" spc="0" dirty="0">
                          <a:solidFill>
                            <a:schemeClr val="tx1"/>
                          </a:solidFill>
                          <a:effectLst/>
                        </a:rPr>
                        <a:t>Měsíční jízdenka</a:t>
                      </a:r>
                      <a:endParaRPr lang="cs-CZ" sz="2000" b="1"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28575" cap="flat" cmpd="sng" algn="ctr">
                      <a:noFill/>
                      <a:prstDash val="solid"/>
                    </a:lnL>
                    <a:lnR w="12700" cmpd="sng">
                      <a:noFill/>
                      <a:prstDash val="solid"/>
                    </a:lnR>
                    <a:lnT w="12700" cmpd="sng">
                      <a:noFill/>
                      <a:prstDash val="solid"/>
                    </a:lnT>
                    <a:lnB w="12700" cap="flat" cmpd="sng" algn="ctr">
                      <a:noFill/>
                      <a:prstDash val="solid"/>
                    </a:lnB>
                    <a:noFill/>
                  </a:tcPr>
                </a:tc>
                <a:tc>
                  <a:txBody>
                    <a:bodyPr/>
                    <a:lstStyle/>
                    <a:p>
                      <a:pPr algn="r">
                        <a:spcAft>
                          <a:spcPts val="600"/>
                        </a:spcAft>
                        <a:buNone/>
                      </a:pPr>
                      <a:r>
                        <a:rPr lang="cs-CZ" sz="2400" kern="100" cap="none" spc="0" dirty="0">
                          <a:solidFill>
                            <a:schemeClr val="tx1"/>
                          </a:solidFill>
                          <a:effectLst/>
                        </a:rPr>
                        <a:t>2 123,06</a:t>
                      </a:r>
                      <a:endParaRPr lang="cs-CZ" sz="2400"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r">
                        <a:spcAft>
                          <a:spcPts val="600"/>
                        </a:spcAft>
                        <a:buNone/>
                      </a:pPr>
                      <a:r>
                        <a:rPr lang="cs-CZ" sz="2400" kern="100" cap="none" spc="0">
                          <a:solidFill>
                            <a:schemeClr val="tx1"/>
                          </a:solidFill>
                          <a:effectLst/>
                        </a:rPr>
                        <a:t>550,00</a:t>
                      </a:r>
                      <a:endParaRPr lang="cs-CZ" sz="2400" kern="100" cap="none" spc="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1176731492"/>
                  </a:ext>
                </a:extLst>
              </a:tr>
              <a:tr h="448295">
                <a:tc>
                  <a:txBody>
                    <a:bodyPr/>
                    <a:lstStyle/>
                    <a:p>
                      <a:pPr algn="l">
                        <a:spcAft>
                          <a:spcPts val="600"/>
                        </a:spcAft>
                        <a:buNone/>
                      </a:pPr>
                      <a:r>
                        <a:rPr lang="cs-CZ" sz="2000" b="1" kern="100" cap="none" spc="0" dirty="0">
                          <a:solidFill>
                            <a:schemeClr val="tx1"/>
                          </a:solidFill>
                          <a:effectLst/>
                        </a:rPr>
                        <a:t>Mobilní tarif s 10 GB dat</a:t>
                      </a:r>
                      <a:endParaRPr lang="cs-CZ" sz="2000" b="1"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r">
                        <a:spcAft>
                          <a:spcPts val="600"/>
                        </a:spcAft>
                        <a:buNone/>
                      </a:pPr>
                      <a:r>
                        <a:rPr lang="cs-CZ" sz="2400" kern="100" cap="none" spc="0">
                          <a:solidFill>
                            <a:schemeClr val="tx1"/>
                          </a:solidFill>
                          <a:effectLst/>
                        </a:rPr>
                        <a:t>268,96</a:t>
                      </a:r>
                      <a:endParaRPr lang="cs-CZ" sz="2400" kern="100" cap="none" spc="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r">
                        <a:spcAft>
                          <a:spcPts val="600"/>
                        </a:spcAft>
                        <a:buNone/>
                      </a:pPr>
                      <a:r>
                        <a:rPr lang="cs-CZ" sz="2400" kern="100" cap="none" spc="0" dirty="0">
                          <a:solidFill>
                            <a:schemeClr val="tx1"/>
                          </a:solidFill>
                          <a:effectLst/>
                        </a:rPr>
                        <a:t>525,91</a:t>
                      </a:r>
                      <a:endParaRPr lang="cs-CZ" sz="2400"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706757188"/>
                  </a:ext>
                </a:extLst>
              </a:tr>
              <a:tr h="448295">
                <a:tc>
                  <a:txBody>
                    <a:bodyPr/>
                    <a:lstStyle/>
                    <a:p>
                      <a:pPr algn="l">
                        <a:spcAft>
                          <a:spcPts val="600"/>
                        </a:spcAft>
                        <a:buNone/>
                      </a:pPr>
                      <a:r>
                        <a:rPr lang="cs-CZ" sz="2000" b="1" kern="100" cap="none" spc="0">
                          <a:solidFill>
                            <a:schemeClr val="tx1"/>
                          </a:solidFill>
                          <a:effectLst/>
                        </a:rPr>
                        <a:t>Měsíční poplatek za posilovnu pro 1 dospělého</a:t>
                      </a:r>
                      <a:endParaRPr lang="cs-CZ" sz="2000" b="1" kern="100" cap="none" spc="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28575" cap="flat" cmpd="sng" algn="ctr">
                      <a:noFill/>
                      <a:prstDash val="solid"/>
                    </a:lnL>
                    <a:lnR w="12700" cmpd="sng">
                      <a:noFill/>
                      <a:prstDash val="solid"/>
                    </a:lnR>
                    <a:lnT w="12700" cmpd="sng">
                      <a:noFill/>
                      <a:prstDash val="solid"/>
                    </a:lnT>
                    <a:lnB w="12700" cap="flat" cmpd="sng" algn="ctr">
                      <a:noFill/>
                      <a:prstDash val="solid"/>
                    </a:lnB>
                    <a:noFill/>
                  </a:tcPr>
                </a:tc>
                <a:tc>
                  <a:txBody>
                    <a:bodyPr/>
                    <a:lstStyle/>
                    <a:p>
                      <a:pPr algn="r">
                        <a:spcAft>
                          <a:spcPts val="600"/>
                        </a:spcAft>
                        <a:buNone/>
                      </a:pPr>
                      <a:r>
                        <a:rPr lang="cs-CZ" sz="2400" kern="100" cap="none" spc="0">
                          <a:solidFill>
                            <a:schemeClr val="tx1"/>
                          </a:solidFill>
                          <a:effectLst/>
                        </a:rPr>
                        <a:t>2 225,23</a:t>
                      </a:r>
                      <a:endParaRPr lang="cs-CZ" sz="2400" kern="100" cap="none" spc="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r">
                        <a:spcAft>
                          <a:spcPts val="600"/>
                        </a:spcAft>
                        <a:buNone/>
                      </a:pPr>
                      <a:r>
                        <a:rPr lang="cs-CZ" sz="2400" kern="100" cap="none" spc="0" dirty="0">
                          <a:solidFill>
                            <a:schemeClr val="tx1"/>
                          </a:solidFill>
                          <a:effectLst/>
                        </a:rPr>
                        <a:t>1 180,00</a:t>
                      </a:r>
                      <a:endParaRPr lang="cs-CZ" sz="2400"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88582528"/>
                  </a:ext>
                </a:extLst>
              </a:tr>
              <a:tr h="448295">
                <a:tc>
                  <a:txBody>
                    <a:bodyPr/>
                    <a:lstStyle/>
                    <a:p>
                      <a:pPr algn="l">
                        <a:spcAft>
                          <a:spcPts val="600"/>
                        </a:spcAft>
                        <a:buNone/>
                      </a:pPr>
                      <a:r>
                        <a:rPr lang="cs-CZ" sz="2000" b="1" kern="100" cap="none" spc="0" dirty="0">
                          <a:solidFill>
                            <a:schemeClr val="tx1"/>
                          </a:solidFill>
                          <a:effectLst/>
                        </a:rPr>
                        <a:t>Apartmán se 3 pokoji v centru (měsíční nájem)</a:t>
                      </a:r>
                      <a:endParaRPr lang="cs-CZ" sz="2000" b="1"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r">
                        <a:spcAft>
                          <a:spcPts val="600"/>
                        </a:spcAft>
                        <a:buNone/>
                      </a:pPr>
                      <a:r>
                        <a:rPr lang="cs-CZ" sz="2400" kern="100" cap="none" spc="0">
                          <a:solidFill>
                            <a:schemeClr val="tx1"/>
                          </a:solidFill>
                          <a:effectLst/>
                        </a:rPr>
                        <a:t>119 111,14</a:t>
                      </a:r>
                      <a:endParaRPr lang="cs-CZ" sz="2400" kern="100" cap="none" spc="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r">
                        <a:spcAft>
                          <a:spcPts val="600"/>
                        </a:spcAft>
                        <a:buNone/>
                      </a:pPr>
                      <a:r>
                        <a:rPr lang="cs-CZ" sz="2400" kern="100" cap="none" spc="0" dirty="0">
                          <a:solidFill>
                            <a:schemeClr val="tx1"/>
                          </a:solidFill>
                          <a:effectLst/>
                        </a:rPr>
                        <a:t>32 944,00</a:t>
                      </a:r>
                      <a:endParaRPr lang="cs-CZ" sz="2400"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191405069"/>
                  </a:ext>
                </a:extLst>
              </a:tr>
              <a:tr h="448295">
                <a:tc>
                  <a:txBody>
                    <a:bodyPr/>
                    <a:lstStyle/>
                    <a:p>
                      <a:pPr algn="l">
                        <a:spcAft>
                          <a:spcPts val="600"/>
                        </a:spcAft>
                        <a:buNone/>
                      </a:pPr>
                      <a:r>
                        <a:rPr lang="cs-CZ" sz="2000" b="1" kern="100" cap="none" spc="0" dirty="0">
                          <a:solidFill>
                            <a:schemeClr val="tx1"/>
                          </a:solidFill>
                          <a:effectLst/>
                        </a:rPr>
                        <a:t>Průměrný měsíční plat</a:t>
                      </a:r>
                      <a:endParaRPr lang="cs-CZ" sz="2000" b="1"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28575" cap="flat" cmpd="sng" algn="ctr">
                      <a:noFill/>
                      <a:prstDash val="solid"/>
                    </a:lnL>
                    <a:lnR w="12700" cmpd="sng">
                      <a:noFill/>
                      <a:prstDash val="solid"/>
                    </a:lnR>
                    <a:lnT w="12700" cmpd="sng">
                      <a:noFill/>
                      <a:prstDash val="solid"/>
                    </a:lnT>
                    <a:lnB w="28575" cap="flat" cmpd="sng" algn="ctr">
                      <a:noFill/>
                      <a:prstDash val="solid"/>
                    </a:lnB>
                    <a:noFill/>
                  </a:tcPr>
                </a:tc>
                <a:tc>
                  <a:txBody>
                    <a:bodyPr/>
                    <a:lstStyle/>
                    <a:p>
                      <a:pPr algn="r">
                        <a:spcAft>
                          <a:spcPts val="600"/>
                        </a:spcAft>
                        <a:buNone/>
                      </a:pPr>
                      <a:r>
                        <a:rPr lang="cs-CZ" sz="2400" kern="100" cap="none" spc="0">
                          <a:solidFill>
                            <a:schemeClr val="tx1"/>
                          </a:solidFill>
                          <a:effectLst/>
                        </a:rPr>
                        <a:t>88 740</a:t>
                      </a:r>
                      <a:endParaRPr lang="cs-CZ" sz="2400" kern="100" cap="none" spc="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12700" cmpd="sng">
                      <a:noFill/>
                      <a:prstDash val="solid"/>
                    </a:lnR>
                    <a:lnT w="12700" cmpd="sng">
                      <a:noFill/>
                      <a:prstDash val="solid"/>
                    </a:lnT>
                    <a:lnB w="28575" cap="flat" cmpd="sng" algn="ctr">
                      <a:noFill/>
                      <a:prstDash val="solid"/>
                    </a:lnB>
                    <a:noFill/>
                  </a:tcPr>
                </a:tc>
                <a:tc>
                  <a:txBody>
                    <a:bodyPr/>
                    <a:lstStyle/>
                    <a:p>
                      <a:pPr algn="r">
                        <a:spcAft>
                          <a:spcPts val="600"/>
                        </a:spcAft>
                        <a:buNone/>
                      </a:pPr>
                      <a:r>
                        <a:rPr lang="cs-CZ" sz="2400" kern="100" cap="none" spc="0" dirty="0">
                          <a:solidFill>
                            <a:schemeClr val="tx1"/>
                          </a:solidFill>
                          <a:effectLst/>
                        </a:rPr>
                        <a:t>41 404</a:t>
                      </a:r>
                      <a:endParaRPr lang="cs-CZ" sz="2400" kern="100" cap="none" spc="0" dirty="0">
                        <a:solidFill>
                          <a:schemeClr val="tx1"/>
                        </a:solidFill>
                        <a:effectLst/>
                        <a:latin typeface="Cambria" panose="02040503050406030204" pitchFamily="18" charset="0"/>
                        <a:ea typeface="Cambria" panose="02040503050406030204" pitchFamily="18" charset="0"/>
                        <a:cs typeface="Cambria" panose="02040503050406030204" pitchFamily="18" charset="0"/>
                      </a:endParaRPr>
                    </a:p>
                  </a:txBody>
                  <a:tcPr marL="81344" marR="81344" marT="75921" marB="75921">
                    <a:lnL w="12700" cmpd="sng">
                      <a:noFill/>
                      <a:prstDash val="solid"/>
                    </a:lnL>
                    <a:lnR w="28575" cap="flat" cmpd="sng" algn="ctr">
                      <a:noFill/>
                      <a:prstDash val="solid"/>
                    </a:lnR>
                    <a:lnT w="12700" cmpd="sng">
                      <a:noFill/>
                      <a:prstDash val="solid"/>
                    </a:lnT>
                    <a:lnB w="28575" cap="flat" cmpd="sng" algn="ctr">
                      <a:noFill/>
                      <a:prstDash val="solid"/>
                    </a:lnB>
                    <a:noFill/>
                  </a:tcPr>
                </a:tc>
                <a:extLst>
                  <a:ext uri="{0D108BD9-81ED-4DB2-BD59-A6C34878D82A}">
                    <a16:rowId xmlns:a16="http://schemas.microsoft.com/office/drawing/2014/main" val="242057747"/>
                  </a:ext>
                </a:extLst>
              </a:tr>
            </a:tbl>
          </a:graphicData>
        </a:graphic>
      </p:graphicFrame>
      <p:sp>
        <p:nvSpPr>
          <p:cNvPr id="5" name="TextovéPole 4">
            <a:extLst>
              <a:ext uri="{FF2B5EF4-FFF2-40B4-BE49-F238E27FC236}">
                <a16:creationId xmlns:a16="http://schemas.microsoft.com/office/drawing/2014/main" id="{6CD96131-14B6-32E5-1712-33BEDFF0A0D6}"/>
              </a:ext>
            </a:extLst>
          </p:cNvPr>
          <p:cNvSpPr txBox="1"/>
          <p:nvPr/>
        </p:nvSpPr>
        <p:spPr>
          <a:xfrm>
            <a:off x="9631680" y="6373057"/>
            <a:ext cx="2396197" cy="369332"/>
          </a:xfrm>
          <a:prstGeom prst="rect">
            <a:avLst/>
          </a:prstGeom>
          <a:noFill/>
        </p:spPr>
        <p:txBody>
          <a:bodyPr wrap="square" rtlCol="0">
            <a:spAutoFit/>
          </a:bodyPr>
          <a:lstStyle/>
          <a:p>
            <a:pPr algn="r"/>
            <a:r>
              <a:rPr lang="cs-CZ" dirty="0"/>
              <a:t>data z 18. 3. 2026</a:t>
            </a:r>
          </a:p>
        </p:txBody>
      </p:sp>
      <p:sp>
        <p:nvSpPr>
          <p:cNvPr id="6" name="Tlačítko akce: Získat informace 5">
            <a:hlinkClick r:id="rId3" highlightClick="1"/>
            <a:extLst>
              <a:ext uri="{FF2B5EF4-FFF2-40B4-BE49-F238E27FC236}">
                <a16:creationId xmlns:a16="http://schemas.microsoft.com/office/drawing/2014/main" id="{E39327EB-0158-A53B-3F6C-73B91B5E79C1}"/>
              </a:ext>
            </a:extLst>
          </p:cNvPr>
          <p:cNvSpPr/>
          <p:nvPr/>
        </p:nvSpPr>
        <p:spPr>
          <a:xfrm>
            <a:off x="10858500" y="1423555"/>
            <a:ext cx="999315" cy="576219"/>
          </a:xfrm>
          <a:prstGeom prst="actionButtonInform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856005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BEE09D9-BE05-CF3F-ED59-1A541F91B6CF}"/>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5100"/>
              <a:t>Život v Singapuru – Dodržování pravidel</a:t>
            </a:r>
          </a:p>
        </p:txBody>
      </p:sp>
      <p:sp>
        <p:nvSpPr>
          <p:cNvPr id="103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ingapore sign">
            <a:extLst>
              <a:ext uri="{FF2B5EF4-FFF2-40B4-BE49-F238E27FC236}">
                <a16:creationId xmlns:a16="http://schemas.microsoft.com/office/drawing/2014/main" id="{1A0287B7-74A1-9205-507D-7DDBE9F0BF3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0040" y="2761183"/>
            <a:ext cx="5614416" cy="3368649"/>
          </a:xfrm>
          <a:prstGeom prst="rect">
            <a:avLst/>
          </a:prstGeom>
          <a:noFill/>
          <a:extLst>
            <a:ext uri="{909E8E84-426E-40DD-AFC4-6F175D3DCCD1}">
              <a14:hiddenFill xmlns:a14="http://schemas.microsoft.com/office/drawing/2010/main">
                <a:solidFill>
                  <a:srgbClr val="FFFFFF"/>
                </a:solidFill>
              </a14:hiddenFill>
            </a:ext>
          </a:extLst>
        </p:spPr>
      </p:pic>
      <p:pic>
        <p:nvPicPr>
          <p:cNvPr id="5" name="Zástupný obsah 4">
            <a:extLst>
              <a:ext uri="{FF2B5EF4-FFF2-40B4-BE49-F238E27FC236}">
                <a16:creationId xmlns:a16="http://schemas.microsoft.com/office/drawing/2014/main" id="{6EF7F564-C077-DECD-D46D-1585323B49B2}"/>
              </a:ext>
            </a:extLst>
          </p:cNvPr>
          <p:cNvPicPr>
            <a:picLocks noGrp="1" noChangeAspect="1"/>
          </p:cNvPicPr>
          <p:nvPr>
            <p:ph idx="1"/>
          </p:nvPr>
        </p:nvPicPr>
        <p:blipFill>
          <a:blip r:embed="rId4"/>
          <a:stretch>
            <a:fillRect/>
          </a:stretch>
        </p:blipFill>
        <p:spPr>
          <a:xfrm>
            <a:off x="6257544" y="3429000"/>
            <a:ext cx="5614416" cy="1249207"/>
          </a:xfrm>
          <a:prstGeom prst="rect">
            <a:avLst/>
          </a:prstGeom>
        </p:spPr>
      </p:pic>
    </p:spTree>
    <p:extLst>
      <p:ext uri="{BB962C8B-B14F-4D97-AF65-F5344CB8AC3E}">
        <p14:creationId xmlns:p14="http://schemas.microsoft.com/office/powerpoint/2010/main" val="3412749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3132B-B51E-590C-818E-0A5E6F0346F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3284B35-5704-625B-1206-66FDC9812EC2}"/>
              </a:ext>
            </a:extLst>
          </p:cNvPr>
          <p:cNvSpPr>
            <a:spLocks noGrp="1"/>
          </p:cNvSpPr>
          <p:nvPr>
            <p:ph type="title"/>
          </p:nvPr>
        </p:nvSpPr>
        <p:spPr/>
        <p:txBody>
          <a:bodyPr/>
          <a:lstStyle/>
          <a:p>
            <a:pPr algn="ctr"/>
            <a:r>
              <a:rPr lang="cs-CZ" dirty="0"/>
              <a:t>ZÁVĚR</a:t>
            </a:r>
          </a:p>
        </p:txBody>
      </p:sp>
      <p:sp>
        <p:nvSpPr>
          <p:cNvPr id="3" name="Ovál 2">
            <a:extLst>
              <a:ext uri="{FF2B5EF4-FFF2-40B4-BE49-F238E27FC236}">
                <a16:creationId xmlns:a16="http://schemas.microsoft.com/office/drawing/2014/main" id="{7ED77B11-DCEB-5F9D-CDE2-D61AA10C72F8}"/>
              </a:ext>
            </a:extLst>
          </p:cNvPr>
          <p:cNvSpPr/>
          <p:nvPr/>
        </p:nvSpPr>
        <p:spPr>
          <a:xfrm>
            <a:off x="304800" y="1484287"/>
            <a:ext cx="5598160" cy="42935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dirty="0"/>
              <a:t>„Jak se může stát ekonomickou velmocí země, která nemá ani vlastní pitnou vodu a je menší než okres Brno-venkov?“</a:t>
            </a:r>
            <a:endParaRPr lang="cs-CZ" sz="2800" b="1" dirty="0"/>
          </a:p>
        </p:txBody>
      </p:sp>
      <p:sp>
        <p:nvSpPr>
          <p:cNvPr id="5" name="TextovéPole 4">
            <a:extLst>
              <a:ext uri="{FF2B5EF4-FFF2-40B4-BE49-F238E27FC236}">
                <a16:creationId xmlns:a16="http://schemas.microsoft.com/office/drawing/2014/main" id="{D691706A-0716-7A10-B613-A778AE4174B2}"/>
              </a:ext>
            </a:extLst>
          </p:cNvPr>
          <p:cNvSpPr txBox="1"/>
          <p:nvPr/>
        </p:nvSpPr>
        <p:spPr>
          <a:xfrm>
            <a:off x="6606065" y="2306677"/>
            <a:ext cx="5027135" cy="2400657"/>
          </a:xfrm>
          <a:prstGeom prst="rect">
            <a:avLst/>
          </a:prstGeom>
          <a:noFill/>
        </p:spPr>
        <p:txBody>
          <a:bodyPr wrap="square" rtlCol="0">
            <a:spAutoFit/>
          </a:bodyPr>
          <a:lstStyle/>
          <a:p>
            <a:pPr algn="ctr"/>
            <a:r>
              <a:rPr lang="cs-CZ" sz="4400" dirty="0">
                <a:solidFill>
                  <a:srgbClr val="FF0000"/>
                </a:solidFill>
              </a:rPr>
              <a:t>Které kroky a řešení byly pro Singapur nejdůležitější?</a:t>
            </a:r>
          </a:p>
          <a:p>
            <a:endParaRPr lang="cs-CZ" dirty="0"/>
          </a:p>
        </p:txBody>
      </p:sp>
    </p:spTree>
    <p:extLst>
      <p:ext uri="{BB962C8B-B14F-4D97-AF65-F5344CB8AC3E}">
        <p14:creationId xmlns:p14="http://schemas.microsoft.com/office/powerpoint/2010/main" val="254145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49C0D985-6DA6-7DC9-C979-38C97FCFA948}"/>
              </a:ext>
            </a:extLst>
          </p:cNvPr>
          <p:cNvSpPr>
            <a:spLocks noGrp="1"/>
          </p:cNvSpPr>
          <p:nvPr>
            <p:ph type="title"/>
          </p:nvPr>
        </p:nvSpPr>
        <p:spPr>
          <a:xfrm>
            <a:off x="838200" y="365125"/>
            <a:ext cx="10515600" cy="1325563"/>
          </a:xfrm>
        </p:spPr>
        <p:txBody>
          <a:bodyPr>
            <a:normAutofit/>
          </a:bodyPr>
          <a:lstStyle/>
          <a:p>
            <a:pPr algn="ctr"/>
            <a:r>
              <a:rPr lang="cs-CZ" sz="5400" dirty="0"/>
              <a:t>Zdroje</a:t>
            </a:r>
          </a:p>
        </p:txBody>
      </p:sp>
      <p:sp>
        <p:nvSpPr>
          <p:cNvPr id="1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C2F6F324-5FCC-A0F1-96E1-DDAF1FC201E9}"/>
              </a:ext>
            </a:extLst>
          </p:cNvPr>
          <p:cNvSpPr>
            <a:spLocks noGrp="1"/>
          </p:cNvSpPr>
          <p:nvPr>
            <p:ph idx="1"/>
          </p:nvPr>
        </p:nvSpPr>
        <p:spPr>
          <a:xfrm>
            <a:off x="669036" y="1949704"/>
            <a:ext cx="11133104" cy="4251960"/>
          </a:xfrm>
        </p:spPr>
        <p:txBody>
          <a:bodyPr>
            <a:normAutofit fontScale="92500"/>
          </a:bodyPr>
          <a:lstStyle/>
          <a:p>
            <a:r>
              <a:rPr lang="cs-CZ" sz="1700" dirty="0"/>
              <a:t>ČT EDU (2026): Zakladatel moderního Singapuru, </a:t>
            </a:r>
            <a:r>
              <a:rPr lang="en-US" sz="1700" dirty="0">
                <a:hlinkClick r:id="rId2"/>
              </a:rPr>
              <a:t>https://edu.ceskatelevize.cz/video/2353-zakladatel-moderniho-singapuru</a:t>
            </a:r>
            <a:r>
              <a:rPr lang="cs-CZ" sz="1700" dirty="0"/>
              <a:t>  (17. 3. 2026)</a:t>
            </a:r>
          </a:p>
          <a:p>
            <a:r>
              <a:rPr lang="cs-CZ" sz="1700" dirty="0"/>
              <a:t>MEDIUM.COM (2025): </a:t>
            </a:r>
            <a:r>
              <a:rPr lang="en-US" sz="1700" dirty="0"/>
              <a:t>Singapore’s Transformation from Developing Nation to Global Economic Success</a:t>
            </a:r>
            <a:r>
              <a:rPr lang="cs-CZ" sz="1700" dirty="0"/>
              <a:t>, </a:t>
            </a:r>
            <a:r>
              <a:rPr lang="en-US" sz="1700" dirty="0">
                <a:hlinkClick r:id="rId3"/>
              </a:rPr>
              <a:t>https://medium.com/@iamminshawi/singapores-transformation-from-developing-nation-to-global-economic-success-c19755ce72d1</a:t>
            </a:r>
            <a:r>
              <a:rPr lang="cs-CZ" sz="1700" dirty="0"/>
              <a:t>  (17. 3. 2026)</a:t>
            </a:r>
          </a:p>
          <a:p>
            <a:r>
              <a:rPr lang="cs-CZ" sz="1700" dirty="0"/>
              <a:t>NUMBEO (2026): </a:t>
            </a:r>
            <a:r>
              <a:rPr lang="en-US" sz="1700" dirty="0"/>
              <a:t>Cost of Living Comparison Between Singapore and Brno</a:t>
            </a:r>
            <a:r>
              <a:rPr lang="cs-CZ" sz="1700" dirty="0"/>
              <a:t>, </a:t>
            </a:r>
            <a:r>
              <a:rPr lang="en-US" sz="1700" dirty="0">
                <a:hlinkClick r:id="rId4"/>
              </a:rPr>
              <a:t>https://www.numbeo.com/cost-of-living/compare_cities.jsp?country1=Singapore&amp;country2=Czech+Republic&amp;city1=Singapore&amp;city2=Brno</a:t>
            </a:r>
            <a:r>
              <a:rPr lang="cs-CZ" sz="1700" dirty="0"/>
              <a:t>   (18. 3. 2026) </a:t>
            </a:r>
          </a:p>
          <a:p>
            <a:r>
              <a:rPr lang="cs-CZ" sz="1700" dirty="0"/>
              <a:t>OPENFACTBOOK.COM (© 2026): </a:t>
            </a:r>
            <a:r>
              <a:rPr lang="en-US" sz="1700" dirty="0"/>
              <a:t>Singapore - Country Profile</a:t>
            </a:r>
            <a:r>
              <a:rPr lang="cs-CZ" sz="1700" dirty="0"/>
              <a:t>, </a:t>
            </a:r>
            <a:r>
              <a:rPr lang="en-US" sz="1700" dirty="0">
                <a:hlinkClick r:id="rId5"/>
              </a:rPr>
              <a:t>https://openfactbook.org/countries/singapore/</a:t>
            </a:r>
            <a:r>
              <a:rPr lang="cs-CZ" sz="1700" dirty="0"/>
              <a:t> (18. 3. 2026) </a:t>
            </a:r>
          </a:p>
          <a:p>
            <a:r>
              <a:rPr lang="cs-CZ" sz="1700" dirty="0"/>
              <a:t>STOPPLUSJEDNICKA.CZ (2024): Nekouřit, nejíst, nemočit! Singapur a jeho nekompromisní svět přísných zákazů, </a:t>
            </a:r>
            <a:r>
              <a:rPr lang="cs-CZ" sz="1700" dirty="0">
                <a:hlinkClick r:id="rId6"/>
              </a:rPr>
              <a:t>https://www.stoplusjednicka.cz/nekourit-nejist-nemocit-singapur-jeho-nekompromisni-svet-prisnych-zakazu</a:t>
            </a:r>
            <a:r>
              <a:rPr lang="cs-CZ" sz="1700" dirty="0"/>
              <a:t> (17. 3. 2026) </a:t>
            </a:r>
          </a:p>
          <a:p>
            <a:r>
              <a:rPr lang="cs-CZ" sz="1700" dirty="0"/>
              <a:t>YOUTUBE (2025): </a:t>
            </a:r>
            <a:r>
              <a:rPr lang="en-US" sz="1700" dirty="0"/>
              <a:t>How Singapore Got So Crazy Rich</a:t>
            </a:r>
            <a:r>
              <a:rPr lang="cs-CZ" sz="1700" dirty="0"/>
              <a:t>, </a:t>
            </a:r>
            <a:r>
              <a:rPr lang="cs-CZ" sz="1700" dirty="0">
                <a:hlinkClick r:id="rId7"/>
              </a:rPr>
              <a:t>https://www.youtube.com/watch?v=YSMWN8VpY6A</a:t>
            </a:r>
            <a:r>
              <a:rPr lang="cs-CZ" sz="1700" dirty="0"/>
              <a:t> (18. 3. 2026) </a:t>
            </a:r>
          </a:p>
          <a:p>
            <a:r>
              <a:rPr lang="cs-CZ" sz="1700" dirty="0"/>
              <a:t>WEIGHTMAN, B. A. (2011): </a:t>
            </a:r>
            <a:r>
              <a:rPr lang="cs-CZ" sz="1700" dirty="0" err="1"/>
              <a:t>Dragons</a:t>
            </a:r>
            <a:r>
              <a:rPr lang="cs-CZ" sz="1700" dirty="0"/>
              <a:t> and </a:t>
            </a:r>
            <a:r>
              <a:rPr lang="cs-CZ" sz="1700" dirty="0" err="1"/>
              <a:t>tigers</a:t>
            </a:r>
            <a:r>
              <a:rPr lang="cs-CZ" sz="1700" dirty="0"/>
              <a:t>: a </a:t>
            </a:r>
            <a:r>
              <a:rPr lang="cs-CZ" sz="1700" dirty="0" err="1"/>
              <a:t>geography</a:t>
            </a:r>
            <a:r>
              <a:rPr lang="cs-CZ" sz="1700" dirty="0"/>
              <a:t> </a:t>
            </a:r>
            <a:r>
              <a:rPr lang="cs-CZ" sz="1700" dirty="0" err="1"/>
              <a:t>of</a:t>
            </a:r>
            <a:r>
              <a:rPr lang="cs-CZ" sz="1700" dirty="0"/>
              <a:t> </a:t>
            </a:r>
            <a:r>
              <a:rPr lang="cs-CZ" sz="1700" dirty="0" err="1"/>
              <a:t>South</a:t>
            </a:r>
            <a:r>
              <a:rPr lang="cs-CZ" sz="1700" dirty="0"/>
              <a:t>, East and </a:t>
            </a:r>
            <a:r>
              <a:rPr lang="cs-CZ" sz="1700" dirty="0" err="1"/>
              <a:t>Southeast</a:t>
            </a:r>
            <a:r>
              <a:rPr lang="cs-CZ" sz="1700" dirty="0"/>
              <a:t> </a:t>
            </a:r>
            <a:r>
              <a:rPr lang="cs-CZ" sz="1700" dirty="0" err="1"/>
              <a:t>Asia</a:t>
            </a:r>
            <a:r>
              <a:rPr lang="cs-CZ" sz="1700" dirty="0"/>
              <a:t>. </a:t>
            </a:r>
            <a:r>
              <a:rPr lang="cs-CZ" sz="1700" dirty="0" err="1"/>
              <a:t>Third</a:t>
            </a:r>
            <a:r>
              <a:rPr lang="cs-CZ" sz="1700" dirty="0"/>
              <a:t> </a:t>
            </a:r>
            <a:r>
              <a:rPr lang="cs-CZ" sz="1700" dirty="0" err="1"/>
              <a:t>edition</a:t>
            </a:r>
            <a:r>
              <a:rPr lang="cs-CZ" sz="1700" dirty="0"/>
              <a:t>. John </a:t>
            </a:r>
            <a:r>
              <a:rPr lang="cs-CZ" sz="1700" dirty="0" err="1"/>
              <a:t>Wiley</a:t>
            </a:r>
            <a:r>
              <a:rPr lang="cs-CZ" sz="1700" dirty="0"/>
              <a:t> &amp; </a:t>
            </a:r>
            <a:r>
              <a:rPr lang="cs-CZ" sz="1700" dirty="0" err="1"/>
              <a:t>Sons</a:t>
            </a:r>
            <a:r>
              <a:rPr lang="cs-CZ" sz="1700" dirty="0"/>
              <a:t>, </a:t>
            </a:r>
            <a:r>
              <a:rPr lang="cs-CZ" sz="1700" dirty="0" err="1"/>
              <a:t>Hoboken</a:t>
            </a:r>
            <a:r>
              <a:rPr lang="cs-CZ" sz="1700" dirty="0"/>
              <a:t>. </a:t>
            </a:r>
          </a:p>
          <a:p>
            <a:endParaRPr lang="cs-CZ" sz="1700" dirty="0"/>
          </a:p>
          <a:p>
            <a:endParaRPr lang="cs-CZ" sz="1700" dirty="0"/>
          </a:p>
        </p:txBody>
      </p:sp>
    </p:spTree>
    <p:extLst>
      <p:ext uri="{BB962C8B-B14F-4D97-AF65-F5344CB8AC3E}">
        <p14:creationId xmlns:p14="http://schemas.microsoft.com/office/powerpoint/2010/main" val="1650623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2827A8-BFC1-6E6C-385C-B2D1556052FE}"/>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4C75FA7A-951A-542C-3475-EB6DF8C7B91C}"/>
              </a:ext>
            </a:extLst>
          </p:cNvPr>
          <p:cNvSpPr>
            <a:spLocks noGrp="1"/>
          </p:cNvSpPr>
          <p:nvPr>
            <p:ph type="title"/>
          </p:nvPr>
        </p:nvSpPr>
        <p:spPr>
          <a:xfrm>
            <a:off x="838200" y="365125"/>
            <a:ext cx="10515600" cy="1325563"/>
          </a:xfrm>
        </p:spPr>
        <p:txBody>
          <a:bodyPr>
            <a:normAutofit/>
          </a:bodyPr>
          <a:lstStyle/>
          <a:p>
            <a:pPr algn="ctr"/>
            <a:r>
              <a:rPr lang="cs-CZ" sz="5400" dirty="0"/>
              <a:t>Zdroje - obrázky</a:t>
            </a:r>
          </a:p>
        </p:txBody>
      </p:sp>
      <p:sp>
        <p:nvSpPr>
          <p:cNvPr id="2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56B96421-9F8F-1C43-F28E-6347EA808C44}"/>
              </a:ext>
            </a:extLst>
          </p:cNvPr>
          <p:cNvSpPr>
            <a:spLocks noGrp="1"/>
          </p:cNvSpPr>
          <p:nvPr>
            <p:ph idx="1"/>
          </p:nvPr>
        </p:nvSpPr>
        <p:spPr>
          <a:xfrm>
            <a:off x="558800" y="1933893"/>
            <a:ext cx="11216640" cy="4558982"/>
          </a:xfrm>
        </p:spPr>
        <p:txBody>
          <a:bodyPr>
            <a:noAutofit/>
          </a:bodyPr>
          <a:lstStyle/>
          <a:p>
            <a:r>
              <a:rPr lang="cs-CZ" sz="1600" cap="all" dirty="0"/>
              <a:t>dam.mediacorp.sg </a:t>
            </a:r>
            <a:r>
              <a:rPr lang="cs-CZ" sz="1600" dirty="0"/>
              <a:t>(2025): </a:t>
            </a:r>
            <a:r>
              <a:rPr lang="cs-CZ" sz="1600" dirty="0" err="1"/>
              <a:t>Singapore´s</a:t>
            </a:r>
            <a:r>
              <a:rPr lang="cs-CZ" sz="1600" dirty="0"/>
              <a:t> </a:t>
            </a:r>
            <a:r>
              <a:rPr lang="cs-CZ" sz="1600" dirty="0" err="1"/>
              <a:t>ageing</a:t>
            </a:r>
            <a:r>
              <a:rPr lang="cs-CZ" sz="1600" dirty="0"/>
              <a:t> </a:t>
            </a:r>
            <a:r>
              <a:rPr lang="cs-CZ" sz="1600" dirty="0" err="1"/>
              <a:t>population</a:t>
            </a:r>
            <a:r>
              <a:rPr lang="cs-CZ" sz="1600" dirty="0"/>
              <a:t> 2014-2024 (image), </a:t>
            </a:r>
            <a:r>
              <a:rPr lang="cs-CZ" sz="1600" dirty="0">
                <a:hlinkClick r:id="rId2"/>
              </a:rPr>
              <a:t>https://dam.mediacorp.sg/image/upload/s--ZxjYvP7k--/f_auto,q_auto/v1/mediacorp/cna/image/2024/10/04/20241006-ns-infographic-dlbigread1006_mod.jpg?itok=5IpfOyk3</a:t>
            </a:r>
            <a:r>
              <a:rPr lang="cs-CZ" sz="1600" dirty="0"/>
              <a:t>  (18. 3. 2026)</a:t>
            </a:r>
          </a:p>
          <a:p>
            <a:r>
              <a:rPr lang="cs-CZ" sz="1600" cap="all" dirty="0"/>
              <a:t>dam.mediacorp.sg </a:t>
            </a:r>
            <a:r>
              <a:rPr lang="cs-CZ" sz="1600" dirty="0"/>
              <a:t>(2025): </a:t>
            </a:r>
            <a:r>
              <a:rPr lang="cs-CZ" sz="1600" dirty="0" err="1"/>
              <a:t>Singapore´s</a:t>
            </a:r>
            <a:r>
              <a:rPr lang="cs-CZ" sz="1600" dirty="0"/>
              <a:t> </a:t>
            </a:r>
            <a:r>
              <a:rPr lang="cs-CZ" sz="1600" dirty="0" err="1"/>
              <a:t>total</a:t>
            </a:r>
            <a:r>
              <a:rPr lang="cs-CZ" sz="1600" dirty="0"/>
              <a:t> </a:t>
            </a:r>
            <a:r>
              <a:rPr lang="cs-CZ" sz="1600" dirty="0" err="1"/>
              <a:t>poulation</a:t>
            </a:r>
            <a:r>
              <a:rPr lang="cs-CZ" sz="1600" dirty="0"/>
              <a:t> (image), </a:t>
            </a:r>
            <a:r>
              <a:rPr lang="cs-CZ" sz="1600" dirty="0">
                <a:hlinkClick r:id="rId3"/>
              </a:rPr>
              <a:t>https://dam.mediacorp.sg/image/upload/s--atPFi4Of--/f_auto,q_auto/v1/mediacorp/cna/image/2025/09/29/gfx-singapore-total-population-6.11-million-rises-new-growth_2.png?itok=lj7EnrMW</a:t>
            </a:r>
            <a:r>
              <a:rPr lang="cs-CZ" sz="1600" dirty="0"/>
              <a:t> (18. 3. 2026)</a:t>
            </a:r>
          </a:p>
          <a:p>
            <a:r>
              <a:rPr lang="cs-CZ" sz="1600" cap="all" dirty="0" err="1"/>
              <a:t>Encyclopædia</a:t>
            </a:r>
            <a:r>
              <a:rPr lang="cs-CZ" sz="1600" cap="all" dirty="0"/>
              <a:t> </a:t>
            </a:r>
            <a:r>
              <a:rPr lang="cs-CZ" sz="1600" cap="all" dirty="0" err="1"/>
              <a:t>Britannica</a:t>
            </a:r>
            <a:r>
              <a:rPr lang="cs-CZ" sz="1600" cap="all" dirty="0"/>
              <a:t> </a:t>
            </a:r>
            <a:r>
              <a:rPr lang="cs-CZ" sz="1600" dirty="0"/>
              <a:t>(2026): Singapore (Image), </a:t>
            </a:r>
            <a:r>
              <a:rPr lang="cs-CZ" sz="1600" dirty="0">
                <a:hlinkClick r:id="rId4"/>
              </a:rPr>
              <a:t>https://www.britannica.com/place/Singapore#/media/1/545725/61746</a:t>
            </a:r>
            <a:r>
              <a:rPr lang="cs-CZ" sz="1600" dirty="0"/>
              <a:t> (17. 3. 2026)</a:t>
            </a:r>
          </a:p>
          <a:p>
            <a:r>
              <a:rPr lang="cs-CZ" sz="1600" cap="all" dirty="0"/>
              <a:t>Gis.com.sg </a:t>
            </a:r>
            <a:r>
              <a:rPr lang="cs-CZ" sz="1600" dirty="0"/>
              <a:t>(2024): </a:t>
            </a:r>
            <a:r>
              <a:rPr lang="cs-CZ" sz="1600" dirty="0" err="1"/>
              <a:t>Listing</a:t>
            </a:r>
            <a:r>
              <a:rPr lang="cs-CZ" sz="1600" dirty="0"/>
              <a:t> </a:t>
            </a:r>
            <a:r>
              <a:rPr lang="cs-CZ" sz="1600" dirty="0" err="1"/>
              <a:t>Tharman</a:t>
            </a:r>
            <a:r>
              <a:rPr lang="cs-CZ" sz="1600" dirty="0"/>
              <a:t>, </a:t>
            </a:r>
            <a:r>
              <a:rPr lang="cs-CZ" sz="1600" dirty="0">
                <a:hlinkClick r:id="rId5"/>
              </a:rPr>
              <a:t>https://www.gic.com.sg/uploads/2024/07/Listing_Tharman_9Feb-e1720774130659.jpg</a:t>
            </a:r>
            <a:r>
              <a:rPr lang="cs-CZ" sz="1600" dirty="0"/>
              <a:t> (17. 3. 2026)</a:t>
            </a:r>
          </a:p>
          <a:p>
            <a:r>
              <a:rPr lang="cs-CZ" sz="1600" dirty="0"/>
              <a:t>OUR WORLD IN DATA (2025): GDP  per capita: Singapore vs. Western </a:t>
            </a:r>
            <a:r>
              <a:rPr lang="cs-CZ" sz="1600" dirty="0" err="1"/>
              <a:t>Europe</a:t>
            </a:r>
            <a:r>
              <a:rPr lang="cs-CZ" sz="1600" dirty="0"/>
              <a:t>, 1960 to 2022, </a:t>
            </a:r>
            <a:r>
              <a:rPr lang="cs-CZ" sz="1600" dirty="0">
                <a:hlinkClick r:id="rId6"/>
              </a:rPr>
              <a:t>https://ourworldindata.org/cdn-cgi/imagedelivery/qLq-8BTgXU8yG0N6HnOy8g/c46c1da6-5890-498d-7a34-a7e5b2aad600/w=1620</a:t>
            </a:r>
            <a:r>
              <a:rPr lang="cs-CZ" sz="1600" dirty="0"/>
              <a:t> (18. 3. 2026)</a:t>
            </a:r>
          </a:p>
          <a:p>
            <a:r>
              <a:rPr lang="cs-CZ" sz="1600" dirty="0"/>
              <a:t>POPULATIONPYRAMID.NET (2026): Singapore – </a:t>
            </a:r>
            <a:r>
              <a:rPr lang="cs-CZ" sz="1600" dirty="0" err="1"/>
              <a:t>population</a:t>
            </a:r>
            <a:r>
              <a:rPr lang="cs-CZ" sz="1600" dirty="0"/>
              <a:t> pyramid 2025, </a:t>
            </a:r>
            <a:r>
              <a:rPr lang="cs-CZ" sz="1600" dirty="0">
                <a:hlinkClick r:id="rId7"/>
              </a:rPr>
              <a:t>https://www.populationpyramid.net/singapore/2025/</a:t>
            </a:r>
            <a:r>
              <a:rPr lang="cs-CZ" sz="1600" dirty="0"/>
              <a:t> (24. 3. 2026)</a:t>
            </a:r>
          </a:p>
          <a:p>
            <a:r>
              <a:rPr lang="cs-CZ" sz="1600" dirty="0"/>
              <a:t>RADICESTUJEME.EU (2018): </a:t>
            </a:r>
            <a:r>
              <a:rPr lang="sv-SE" sz="1600" dirty="0"/>
              <a:t>Bankovka v nominální ceně 5 SGD</a:t>
            </a:r>
            <a:r>
              <a:rPr lang="cs-CZ" sz="1600" dirty="0"/>
              <a:t>, </a:t>
            </a:r>
            <a:r>
              <a:rPr lang="cs-CZ" sz="1600" dirty="0">
                <a:hlinkClick r:id="rId8"/>
              </a:rPr>
              <a:t>https://www.radicestujeme.eu/img/exphoto/SGD_5_Paper_f.jpg</a:t>
            </a:r>
            <a:r>
              <a:rPr lang="cs-CZ" sz="1600" dirty="0"/>
              <a:t> (18. 3. 2026)</a:t>
            </a:r>
          </a:p>
          <a:p>
            <a:endParaRPr lang="cs-CZ" sz="1000" dirty="0"/>
          </a:p>
        </p:txBody>
      </p:sp>
    </p:spTree>
    <p:extLst>
      <p:ext uri="{BB962C8B-B14F-4D97-AF65-F5344CB8AC3E}">
        <p14:creationId xmlns:p14="http://schemas.microsoft.com/office/powerpoint/2010/main" val="1035402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9EF636-9C08-D7D5-3AB4-5DCB95D071BD}"/>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825CC411-FCC2-E6A1-6794-3490BB220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1997255-86FC-BF68-99FB-1B6E09C37FE8}"/>
              </a:ext>
            </a:extLst>
          </p:cNvPr>
          <p:cNvSpPr>
            <a:spLocks noGrp="1"/>
          </p:cNvSpPr>
          <p:nvPr>
            <p:ph type="title"/>
          </p:nvPr>
        </p:nvSpPr>
        <p:spPr>
          <a:xfrm>
            <a:off x="838200" y="365125"/>
            <a:ext cx="10515600" cy="1325563"/>
          </a:xfrm>
        </p:spPr>
        <p:txBody>
          <a:bodyPr>
            <a:normAutofit/>
          </a:bodyPr>
          <a:lstStyle/>
          <a:p>
            <a:pPr algn="ctr"/>
            <a:r>
              <a:rPr lang="cs-CZ" sz="5400" dirty="0"/>
              <a:t>Zdroje - obrázky</a:t>
            </a:r>
          </a:p>
        </p:txBody>
      </p:sp>
      <p:sp>
        <p:nvSpPr>
          <p:cNvPr id="27" name="sketch line">
            <a:extLst>
              <a:ext uri="{FF2B5EF4-FFF2-40B4-BE49-F238E27FC236}">
                <a16:creationId xmlns:a16="http://schemas.microsoft.com/office/drawing/2014/main" id="{1C3B73C1-ABDA-131C-DF22-65ADFA15D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867F2AD3-705B-154B-77D1-21C794EB7B85}"/>
              </a:ext>
            </a:extLst>
          </p:cNvPr>
          <p:cNvSpPr>
            <a:spLocks noGrp="1"/>
          </p:cNvSpPr>
          <p:nvPr>
            <p:ph idx="1"/>
          </p:nvPr>
        </p:nvSpPr>
        <p:spPr>
          <a:xfrm>
            <a:off x="558800" y="1933893"/>
            <a:ext cx="11445358" cy="4558982"/>
          </a:xfrm>
        </p:spPr>
        <p:txBody>
          <a:bodyPr>
            <a:noAutofit/>
          </a:bodyPr>
          <a:lstStyle/>
          <a:p>
            <a:r>
              <a:rPr lang="cs-CZ" sz="1600" cap="all" dirty="0"/>
              <a:t>stbooks.sg </a:t>
            </a:r>
            <a:r>
              <a:rPr lang="cs-CZ" sz="1600" dirty="0"/>
              <a:t>(2024): </a:t>
            </a:r>
            <a:r>
              <a:rPr lang="en-US" sz="1600" dirty="0"/>
              <a:t>Vintage Singapore - 1950s</a:t>
            </a:r>
            <a:r>
              <a:rPr lang="cs-CZ" sz="1600" dirty="0"/>
              <a:t>, </a:t>
            </a:r>
            <a:r>
              <a:rPr lang="cs-CZ" sz="1600" dirty="0">
                <a:hlinkClick r:id="rId2"/>
              </a:rPr>
              <a:t>https://www.stbooks.sg/cdn/shop/products/9789814642767_Vintage_Singapore_1950s_HR_600x.jpg?v=1533018486</a:t>
            </a:r>
            <a:r>
              <a:rPr lang="cs-CZ" sz="1600" dirty="0"/>
              <a:t> (17. 3. 2026) </a:t>
            </a:r>
          </a:p>
          <a:p>
            <a:r>
              <a:rPr lang="en-US" sz="1600" dirty="0"/>
              <a:t>THE ATLAS OF ECONOMIC COMPLEXITY</a:t>
            </a:r>
            <a:r>
              <a:rPr lang="cs-CZ" sz="1600" dirty="0"/>
              <a:t> (2026a): </a:t>
            </a:r>
            <a:r>
              <a:rPr lang="en-US" sz="1600" dirty="0"/>
              <a:t>What did Singapore export in </a:t>
            </a:r>
            <a:r>
              <a:rPr lang="cs-CZ" sz="1600" dirty="0"/>
              <a:t>1995</a:t>
            </a:r>
            <a:r>
              <a:rPr lang="en-US" sz="1600" dirty="0"/>
              <a:t>?</a:t>
            </a:r>
            <a:r>
              <a:rPr lang="cs-CZ" sz="1600" dirty="0"/>
              <a:t>, </a:t>
            </a:r>
            <a:r>
              <a:rPr lang="en-US" sz="1600" dirty="0">
                <a:hlinkClick r:id="rId3"/>
              </a:rPr>
              <a:t>https://atlas.hks.harvard.edu/explore/treemap?exporter=country-702&amp;importer=group-1&amp;year=1995</a:t>
            </a:r>
            <a:r>
              <a:rPr lang="cs-CZ" sz="1600" dirty="0"/>
              <a:t> (18. 3. 2026)</a:t>
            </a:r>
          </a:p>
          <a:p>
            <a:r>
              <a:rPr lang="en-US" sz="1600" dirty="0"/>
              <a:t>THE ATLAS OF ECONOMIC COMPLEXITY</a:t>
            </a:r>
            <a:r>
              <a:rPr lang="cs-CZ" sz="1600" dirty="0"/>
              <a:t> (2026b): </a:t>
            </a:r>
            <a:r>
              <a:rPr lang="en-US" sz="1600" dirty="0"/>
              <a:t>What did Singapore export in 2024?</a:t>
            </a:r>
            <a:r>
              <a:rPr lang="cs-CZ" sz="1600" dirty="0"/>
              <a:t>, </a:t>
            </a:r>
            <a:r>
              <a:rPr lang="cs-CZ" sz="1600" dirty="0">
                <a:hlinkClick r:id="rId4"/>
              </a:rPr>
              <a:t>https://atlas.hks.harvard.edu/explore/treemap?exporter=country-702&amp;importer=group-1&amp;year=2024</a:t>
            </a:r>
            <a:r>
              <a:rPr lang="cs-CZ" sz="1600" dirty="0"/>
              <a:t> (18. 3. 2026)</a:t>
            </a:r>
          </a:p>
          <a:p>
            <a:r>
              <a:rPr lang="cs-CZ" sz="1600" dirty="0"/>
              <a:t>THE GUARDIAN (2015): </a:t>
            </a:r>
            <a:r>
              <a:rPr lang="en-US" sz="1600" dirty="0"/>
              <a:t>A sign of daily life in Singapore</a:t>
            </a:r>
            <a:r>
              <a:rPr lang="cs-CZ" sz="1600" dirty="0"/>
              <a:t>, </a:t>
            </a:r>
            <a:r>
              <a:rPr lang="cs-CZ" sz="1600" dirty="0">
                <a:hlinkClick r:id="rId5"/>
              </a:rPr>
              <a:t>https://www.theguardian.com/cities/2015/jan/05/the-price-of-life-in-singapore-city-of-rules-its-a-faustian-deal#img-1</a:t>
            </a:r>
            <a:r>
              <a:rPr lang="cs-CZ" sz="1600" dirty="0"/>
              <a:t> (18. 3. 2026)</a:t>
            </a:r>
          </a:p>
          <a:p>
            <a:r>
              <a:rPr lang="cs-CZ" sz="1600" dirty="0"/>
              <a:t>WIKIPEDIA.ORG (2025): Flag </a:t>
            </a:r>
            <a:r>
              <a:rPr lang="cs-CZ" sz="1600" dirty="0" err="1"/>
              <a:t>of</a:t>
            </a:r>
            <a:r>
              <a:rPr lang="cs-CZ" sz="1600" dirty="0"/>
              <a:t> Singapore - Singapur, </a:t>
            </a:r>
            <a:r>
              <a:rPr lang="cs-CZ" sz="1600" dirty="0">
                <a:hlinkClick r:id="rId6"/>
              </a:rPr>
              <a:t>https://cs.wikipedia.org/wiki/Singapur#/media/Soubor:Flag_of_Singapore.svg</a:t>
            </a:r>
            <a:r>
              <a:rPr lang="cs-CZ" sz="1600" dirty="0"/>
              <a:t> (18. 3. 2026)</a:t>
            </a:r>
          </a:p>
          <a:p>
            <a:r>
              <a:rPr lang="cs-CZ" sz="1600" dirty="0"/>
              <a:t>WIKIPEDIA.ORG (2011): </a:t>
            </a:r>
            <a:r>
              <a:rPr lang="en-US" sz="1600" dirty="0"/>
              <a:t>Singapore on the globe (Southeast Asia centered)</a:t>
            </a:r>
            <a:r>
              <a:rPr lang="cs-CZ" sz="1600" dirty="0"/>
              <a:t>, </a:t>
            </a:r>
            <a:r>
              <a:rPr lang="cs-CZ" sz="1600" dirty="0">
                <a:hlinkClick r:id="rId7"/>
              </a:rPr>
              <a:t>https://cs.wikipedia.org/wiki/Singapur#/media/Soubor:Singapore_on_the_globe_(Southeast_Asia_centered).svg</a:t>
            </a:r>
            <a:r>
              <a:rPr lang="cs-CZ" sz="1600" dirty="0"/>
              <a:t> (18. 3. 2026)</a:t>
            </a:r>
          </a:p>
          <a:p>
            <a:r>
              <a:rPr lang="cs-CZ" sz="1600" dirty="0"/>
              <a:t>YOUTUBE.COM (2026b): Singapore, Singapore - </a:t>
            </a:r>
            <a:r>
              <a:rPr lang="cs-CZ" sz="1600" dirty="0" err="1"/>
              <a:t>Earth</a:t>
            </a:r>
            <a:r>
              <a:rPr lang="cs-CZ" sz="1600" dirty="0"/>
              <a:t> </a:t>
            </a:r>
            <a:r>
              <a:rPr lang="cs-CZ" sz="1600" dirty="0" err="1"/>
              <a:t>Timelapse</a:t>
            </a:r>
            <a:r>
              <a:rPr lang="cs-CZ" sz="1600" dirty="0"/>
              <a:t>, </a:t>
            </a:r>
            <a:r>
              <a:rPr lang="cs-CZ" sz="1600" dirty="0">
                <a:hlinkClick r:id="rId8"/>
              </a:rPr>
              <a:t>https://www.youtube.com/watch?v=3YrcblQqJog</a:t>
            </a:r>
            <a:r>
              <a:rPr lang="cs-CZ" sz="1600" dirty="0"/>
              <a:t> (18. 3. 2026)</a:t>
            </a:r>
          </a:p>
          <a:p>
            <a:r>
              <a:rPr lang="cs-CZ" sz="1600" dirty="0"/>
              <a:t>ZAHORIZONT.CZ (2021): Singapur, </a:t>
            </a:r>
            <a:r>
              <a:rPr lang="cs-CZ" sz="1600" dirty="0">
                <a:hlinkClick r:id="rId9"/>
              </a:rPr>
              <a:t>https://zahorizont.cz/wp-content/uploads/2021/11/singapur.jpg</a:t>
            </a:r>
            <a:r>
              <a:rPr lang="cs-CZ" sz="1600" dirty="0"/>
              <a:t> (18. 3. 2026)</a:t>
            </a:r>
            <a:endParaRPr lang="cs-CZ" sz="1000" dirty="0"/>
          </a:p>
        </p:txBody>
      </p:sp>
    </p:spTree>
    <p:extLst>
      <p:ext uri="{BB962C8B-B14F-4D97-AF65-F5344CB8AC3E}">
        <p14:creationId xmlns:p14="http://schemas.microsoft.com/office/powerpoint/2010/main" val="534662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61" name="Rectangle 205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Singapore | Facts, Geography, History, &amp; Points of Interest | Britannica">
            <a:extLst>
              <a:ext uri="{FF2B5EF4-FFF2-40B4-BE49-F238E27FC236}">
                <a16:creationId xmlns:a16="http://schemas.microsoft.com/office/drawing/2014/main" id="{A241E676-BF5E-4890-570B-A3E495D00D5F}"/>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14230" b="17999"/>
          <a:stretch>
            <a:fill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9EF98746-293A-35BB-1A91-F855471BE048}"/>
              </a:ext>
            </a:extLst>
          </p:cNvPr>
          <p:cNvSpPr>
            <a:spLocks noGrp="1"/>
          </p:cNvSpPr>
          <p:nvPr>
            <p:ph type="ctrTitle"/>
          </p:nvPr>
        </p:nvSpPr>
        <p:spPr>
          <a:xfrm>
            <a:off x="3048000" y="2989896"/>
            <a:ext cx="9144000" cy="2900518"/>
          </a:xfrm>
        </p:spPr>
        <p:txBody>
          <a:bodyPr>
            <a:normAutofit/>
          </a:bodyPr>
          <a:lstStyle/>
          <a:p>
            <a:pPr algn="r"/>
            <a:r>
              <a:rPr lang="cs-CZ" dirty="0">
                <a:solidFill>
                  <a:srgbClr val="FFFFFF"/>
                </a:solidFill>
              </a:rPr>
              <a:t>Singapur – asijský hospodářský zázrak</a:t>
            </a:r>
          </a:p>
        </p:txBody>
      </p:sp>
      <p:sp>
        <p:nvSpPr>
          <p:cNvPr id="3" name="Podnadpis 2">
            <a:extLst>
              <a:ext uri="{FF2B5EF4-FFF2-40B4-BE49-F238E27FC236}">
                <a16:creationId xmlns:a16="http://schemas.microsoft.com/office/drawing/2014/main" id="{F358D504-C2DE-0706-C5E1-4B0116C2613B}"/>
              </a:ext>
            </a:extLst>
          </p:cNvPr>
          <p:cNvSpPr>
            <a:spLocks noGrp="1"/>
          </p:cNvSpPr>
          <p:nvPr>
            <p:ph type="subTitle" idx="1"/>
          </p:nvPr>
        </p:nvSpPr>
        <p:spPr>
          <a:xfrm>
            <a:off x="3047980" y="6081387"/>
            <a:ext cx="9144000" cy="1098395"/>
          </a:xfrm>
        </p:spPr>
        <p:txBody>
          <a:bodyPr>
            <a:normAutofit/>
          </a:bodyPr>
          <a:lstStyle/>
          <a:p>
            <a:pPr algn="r"/>
            <a:r>
              <a:rPr lang="cs-CZ" dirty="0">
                <a:solidFill>
                  <a:srgbClr val="FFFFFF"/>
                </a:solidFill>
              </a:rPr>
              <a:t>David Fischer</a:t>
            </a:r>
          </a:p>
        </p:txBody>
      </p:sp>
      <p:pic>
        <p:nvPicPr>
          <p:cNvPr id="4098" name="Picture 2" descr="Poloha Singapuru">
            <a:extLst>
              <a:ext uri="{FF2B5EF4-FFF2-40B4-BE49-F238E27FC236}">
                <a16:creationId xmlns:a16="http://schemas.microsoft.com/office/drawing/2014/main" id="{A10BFBAA-EFF9-496C-7A3A-0D5DBA2EA4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6829" y="-1"/>
            <a:ext cx="3965171" cy="396517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vlajka Singapuru">
            <a:extLst>
              <a:ext uri="{FF2B5EF4-FFF2-40B4-BE49-F238E27FC236}">
                <a16:creationId xmlns:a16="http://schemas.microsoft.com/office/drawing/2014/main" id="{A1D1244F-DFCA-1BE9-9416-599A3ADC9D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150812" cy="2102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0906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1315BE-40E5-CFBA-3931-B24D5B6D2D2A}"/>
              </a:ext>
            </a:extLst>
          </p:cNvPr>
          <p:cNvSpPr>
            <a:spLocks noGrp="1"/>
          </p:cNvSpPr>
          <p:nvPr>
            <p:ph type="title"/>
          </p:nvPr>
        </p:nvSpPr>
        <p:spPr/>
        <p:txBody>
          <a:bodyPr/>
          <a:lstStyle/>
          <a:p>
            <a:r>
              <a:rPr lang="cs-CZ" dirty="0"/>
              <a:t>Obecná charakteristika</a:t>
            </a:r>
          </a:p>
        </p:txBody>
      </p:sp>
      <p:sp>
        <p:nvSpPr>
          <p:cNvPr id="3" name="Zástupný obsah 2">
            <a:extLst>
              <a:ext uri="{FF2B5EF4-FFF2-40B4-BE49-F238E27FC236}">
                <a16:creationId xmlns:a16="http://schemas.microsoft.com/office/drawing/2014/main" id="{D9A88D9D-A273-BFAE-48E7-8CB35CEBBB17}"/>
              </a:ext>
            </a:extLst>
          </p:cNvPr>
          <p:cNvSpPr>
            <a:spLocks noGrp="1"/>
          </p:cNvSpPr>
          <p:nvPr>
            <p:ph idx="1"/>
          </p:nvPr>
        </p:nvSpPr>
        <p:spPr/>
        <p:txBody>
          <a:bodyPr/>
          <a:lstStyle/>
          <a:p>
            <a:r>
              <a:rPr lang="cs-CZ" dirty="0"/>
              <a:t>rozloha: 719 km</a:t>
            </a:r>
            <a:r>
              <a:rPr lang="cs-CZ" baseline="30000" dirty="0"/>
              <a:t>2</a:t>
            </a:r>
          </a:p>
          <a:p>
            <a:r>
              <a:rPr lang="cs-CZ" dirty="0"/>
              <a:t>počet obyvatel (2025): 6,08 miliónů</a:t>
            </a:r>
          </a:p>
          <a:p>
            <a:r>
              <a:rPr lang="cs-CZ" dirty="0"/>
              <a:t>měna: Singapurský dolar</a:t>
            </a:r>
          </a:p>
          <a:p>
            <a:r>
              <a:rPr lang="cs-CZ" dirty="0"/>
              <a:t>hustota zalidnění: 8 457 obyv./km</a:t>
            </a:r>
            <a:r>
              <a:rPr lang="cs-CZ" baseline="30000" dirty="0"/>
              <a:t>2</a:t>
            </a:r>
          </a:p>
          <a:p>
            <a:r>
              <a:rPr lang="cs-CZ" dirty="0"/>
              <a:t>hlava státu: </a:t>
            </a:r>
          </a:p>
          <a:p>
            <a:pPr lvl="1"/>
            <a:r>
              <a:rPr lang="cs-CZ" dirty="0"/>
              <a:t>prezident </a:t>
            </a:r>
            <a:r>
              <a:rPr lang="cs-CZ" dirty="0" err="1"/>
              <a:t>Tharman</a:t>
            </a:r>
            <a:r>
              <a:rPr lang="cs-CZ" dirty="0"/>
              <a:t> </a:t>
            </a:r>
            <a:r>
              <a:rPr lang="cs-CZ" dirty="0" err="1"/>
              <a:t>Shanmugaratnam</a:t>
            </a:r>
            <a:endParaRPr lang="cs-CZ" dirty="0"/>
          </a:p>
        </p:txBody>
      </p:sp>
      <p:pic>
        <p:nvPicPr>
          <p:cNvPr id="1028" name="Picture 4">
            <a:extLst>
              <a:ext uri="{FF2B5EF4-FFF2-40B4-BE49-F238E27FC236}">
                <a16:creationId xmlns:a16="http://schemas.microsoft.com/office/drawing/2014/main" id="{AF5531F0-D096-CFD0-08A8-C11DD13037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8780" y="4645025"/>
            <a:ext cx="3733800"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312DE6D0-4710-B87A-AFCB-B233252521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1551" y="169862"/>
            <a:ext cx="4086225" cy="408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125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C41A2E-0162-5CA5-6912-2AA4B2CD2682}"/>
              </a:ext>
            </a:extLst>
          </p:cNvPr>
          <p:cNvSpPr>
            <a:spLocks noGrp="1"/>
          </p:cNvSpPr>
          <p:nvPr>
            <p:ph type="title"/>
          </p:nvPr>
        </p:nvSpPr>
        <p:spPr/>
        <p:txBody>
          <a:bodyPr/>
          <a:lstStyle/>
          <a:p>
            <a:endParaRPr lang="cs-CZ" dirty="0"/>
          </a:p>
        </p:txBody>
      </p:sp>
      <p:sp>
        <p:nvSpPr>
          <p:cNvPr id="3" name="Zástupný obsah 2">
            <a:extLst>
              <a:ext uri="{FF2B5EF4-FFF2-40B4-BE49-F238E27FC236}">
                <a16:creationId xmlns:a16="http://schemas.microsoft.com/office/drawing/2014/main" id="{33DAB0F2-34AD-9C7B-5092-4ADCCBCA15FB}"/>
              </a:ext>
            </a:extLst>
          </p:cNvPr>
          <p:cNvSpPr>
            <a:spLocks noGrp="1"/>
          </p:cNvSpPr>
          <p:nvPr>
            <p:ph idx="1"/>
          </p:nvPr>
        </p:nvSpPr>
        <p:spPr/>
        <p:txBody>
          <a:bodyPr/>
          <a:lstStyle/>
          <a:p>
            <a:endParaRPr lang="cs-CZ" dirty="0"/>
          </a:p>
        </p:txBody>
      </p:sp>
      <p:pic>
        <p:nvPicPr>
          <p:cNvPr id="5" name="Obrázek 4">
            <a:hlinkClick r:id="rId3"/>
            <a:extLst>
              <a:ext uri="{FF2B5EF4-FFF2-40B4-BE49-F238E27FC236}">
                <a16:creationId xmlns:a16="http://schemas.microsoft.com/office/drawing/2014/main" id="{46BD2B59-0BCD-8EAD-290E-430A61D64E36}"/>
              </a:ext>
            </a:extLst>
          </p:cNvPr>
          <p:cNvPicPr>
            <a:picLocks noChangeAspect="1"/>
          </p:cNvPicPr>
          <p:nvPr/>
        </p:nvPicPr>
        <p:blipFill>
          <a:blip r:embed="rId4"/>
          <a:stretch>
            <a:fillRect/>
          </a:stretch>
        </p:blipFill>
        <p:spPr>
          <a:xfrm>
            <a:off x="95250" y="-1"/>
            <a:ext cx="12096750" cy="6912429"/>
          </a:xfrm>
          <a:prstGeom prst="rect">
            <a:avLst/>
          </a:prstGeom>
        </p:spPr>
      </p:pic>
    </p:spTree>
    <p:extLst>
      <p:ext uri="{BB962C8B-B14F-4D97-AF65-F5344CB8AC3E}">
        <p14:creationId xmlns:p14="http://schemas.microsoft.com/office/powerpoint/2010/main" val="2524466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line graph depicting GDP per capita in Singapore compared to Western Europe from 1960 to 2022. The vertical axis represents GDP per capita in international dollars, ranging from $0 to over $80,000, with key figures labeled along the y-axis. The horizontal axis represents years from 1960 to 2022.&#10;&#10;The blue line shows Singapore's GDP per capita, which starts at $3,460 in 1960 and sharply rises to approximately $80,300 by 2022. Annotations mention that Singapore's GDP has increased 23-fold since 1960, growing from one-third of Western Europe’s level to nearly twice as much by 2022.&#10;&#10;The red line indicates Western Europe's GDP per capita, starting at $10,900 in 1960 and growing steadily to about $41,300 in 2022. &#10;&#10;The graphic includes a note indicating that the data is adjusted for inflation and differences in the cost of living between countries. Data sources are cited as &quot;Bolt and van Zanden - Maddison Project Database 2023&quot; and a link to further information is provided: &quot;OurWorldinData.org/economic-growth | CC BY.&quot;">
            <a:extLst>
              <a:ext uri="{FF2B5EF4-FFF2-40B4-BE49-F238E27FC236}">
                <a16:creationId xmlns:a16="http://schemas.microsoft.com/office/drawing/2014/main" id="{F3602525-F806-F1E6-34D6-7818B40A07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9254" y="0"/>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ení k dispozici žádný popis fotky.">
            <a:extLst>
              <a:ext uri="{FF2B5EF4-FFF2-40B4-BE49-F238E27FC236}">
                <a16:creationId xmlns:a16="http://schemas.microsoft.com/office/drawing/2014/main" id="{B57B0F5E-16E1-61A7-FAEE-B351604D33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746" y="547254"/>
            <a:ext cx="48768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146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DF69925-B126-F956-99BC-9DF702104608}"/>
              </a:ext>
            </a:extLst>
          </p:cNvPr>
          <p:cNvSpPr>
            <a:spLocks noGrp="1"/>
          </p:cNvSpPr>
          <p:nvPr>
            <p:ph type="title"/>
          </p:nvPr>
        </p:nvSpPr>
        <p:spPr>
          <a:xfrm>
            <a:off x="836679" y="723898"/>
            <a:ext cx="6002110" cy="1495425"/>
          </a:xfrm>
        </p:spPr>
        <p:txBody>
          <a:bodyPr>
            <a:normAutofit/>
          </a:bodyPr>
          <a:lstStyle/>
          <a:p>
            <a:pPr algn="ctr"/>
            <a:r>
              <a:rPr lang="cs-CZ" sz="4000" dirty="0"/>
              <a:t>Hospodářská přeměna Singapuru</a:t>
            </a:r>
          </a:p>
        </p:txBody>
      </p:sp>
      <p:sp>
        <p:nvSpPr>
          <p:cNvPr id="3" name="Zástupný obsah 2">
            <a:extLst>
              <a:ext uri="{FF2B5EF4-FFF2-40B4-BE49-F238E27FC236}">
                <a16:creationId xmlns:a16="http://schemas.microsoft.com/office/drawing/2014/main" id="{2BBB45A9-B332-4D28-B831-7AD3FA5E5859}"/>
              </a:ext>
            </a:extLst>
          </p:cNvPr>
          <p:cNvSpPr>
            <a:spLocks noGrp="1"/>
          </p:cNvSpPr>
          <p:nvPr>
            <p:ph idx="1"/>
          </p:nvPr>
        </p:nvSpPr>
        <p:spPr>
          <a:xfrm>
            <a:off x="836680" y="2405067"/>
            <a:ext cx="6002110" cy="3729034"/>
          </a:xfrm>
        </p:spPr>
        <p:txBody>
          <a:bodyPr>
            <a:normAutofit/>
          </a:bodyPr>
          <a:lstStyle/>
          <a:p>
            <a:r>
              <a:rPr lang="cs-CZ" sz="2400" dirty="0"/>
              <a:t>1965 – nezávislost, premiér Lee </a:t>
            </a:r>
            <a:r>
              <a:rPr lang="cs-CZ" sz="2400" dirty="0" err="1"/>
              <a:t>Kuan</a:t>
            </a:r>
            <a:r>
              <a:rPr lang="cs-CZ" sz="2400" dirty="0"/>
              <a:t> </a:t>
            </a:r>
            <a:r>
              <a:rPr lang="cs-CZ" sz="2400" dirty="0" err="1"/>
              <a:t>Yew</a:t>
            </a:r>
            <a:endParaRPr lang="cs-CZ" sz="2400" dirty="0"/>
          </a:p>
          <a:p>
            <a:r>
              <a:rPr lang="cs-CZ" sz="2400" dirty="0"/>
              <a:t>problémy: </a:t>
            </a:r>
          </a:p>
          <a:p>
            <a:pPr lvl="1"/>
            <a:r>
              <a:rPr lang="cs-CZ" dirty="0"/>
              <a:t>absence </a:t>
            </a:r>
            <a:r>
              <a:rPr lang="pl-PL" dirty="0"/>
              <a:t>přírodních zdrojů, nedostatek pitné vody, nezaměnstnanost</a:t>
            </a:r>
          </a:p>
          <a:p>
            <a:r>
              <a:rPr lang="cs-CZ" sz="2400" dirty="0"/>
              <a:t>výhody:</a:t>
            </a:r>
          </a:p>
          <a:p>
            <a:pPr lvl="1"/>
            <a:r>
              <a:rPr lang="cs-CZ" dirty="0"/>
              <a:t>strategická poloha (Malacký průliv, obchodní trasa Asie - Evropa)</a:t>
            </a:r>
          </a:p>
          <a:p>
            <a:pPr marL="457200" lvl="1" indent="0">
              <a:buNone/>
            </a:pPr>
            <a:endParaRPr lang="cs-CZ" sz="2000" dirty="0"/>
          </a:p>
        </p:txBody>
      </p:sp>
      <p:pic>
        <p:nvPicPr>
          <p:cNvPr id="5" name="Obrázek 4">
            <a:extLst>
              <a:ext uri="{FF2B5EF4-FFF2-40B4-BE49-F238E27FC236}">
                <a16:creationId xmlns:a16="http://schemas.microsoft.com/office/drawing/2014/main" id="{89AF9491-1880-6327-4F73-24801D1889C9}"/>
              </a:ext>
            </a:extLst>
          </p:cNvPr>
          <p:cNvPicPr>
            <a:picLocks noChangeAspect="1"/>
          </p:cNvPicPr>
          <p:nvPr/>
        </p:nvPicPr>
        <p:blipFill>
          <a:blip r:embed="rId3"/>
          <a:srcRect l="5481" r="4809" b="2"/>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332679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F617B1-C41C-2E9E-B1B9-115EB8522348}"/>
              </a:ext>
            </a:extLst>
          </p:cNvPr>
          <p:cNvSpPr>
            <a:spLocks noGrp="1"/>
          </p:cNvSpPr>
          <p:nvPr>
            <p:ph type="title"/>
          </p:nvPr>
        </p:nvSpPr>
        <p:spPr>
          <a:xfrm>
            <a:off x="1212273" y="2766218"/>
            <a:ext cx="10515600" cy="1325563"/>
          </a:xfrm>
        </p:spPr>
        <p:txBody>
          <a:bodyPr/>
          <a:lstStyle/>
          <a:p>
            <a:pPr algn="ctr"/>
            <a:r>
              <a:rPr lang="cs-CZ" dirty="0"/>
              <a:t>ŘEŠENÍ PROBLÉMU? </a:t>
            </a:r>
          </a:p>
        </p:txBody>
      </p:sp>
      <p:sp>
        <p:nvSpPr>
          <p:cNvPr id="4" name="Ovál 3">
            <a:extLst>
              <a:ext uri="{FF2B5EF4-FFF2-40B4-BE49-F238E27FC236}">
                <a16:creationId xmlns:a16="http://schemas.microsoft.com/office/drawing/2014/main" id="{62845DD2-947E-4A12-828F-BE920B721BD6}"/>
              </a:ext>
            </a:extLst>
          </p:cNvPr>
          <p:cNvSpPr/>
          <p:nvPr/>
        </p:nvSpPr>
        <p:spPr>
          <a:xfrm>
            <a:off x="1029393" y="511390"/>
            <a:ext cx="3276600" cy="22548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dirty="0"/>
              <a:t>otevřenost zahraničním firmám</a:t>
            </a:r>
          </a:p>
        </p:txBody>
      </p:sp>
      <p:sp>
        <p:nvSpPr>
          <p:cNvPr id="5" name="Ovál 4">
            <a:extLst>
              <a:ext uri="{FF2B5EF4-FFF2-40B4-BE49-F238E27FC236}">
                <a16:creationId xmlns:a16="http://schemas.microsoft.com/office/drawing/2014/main" id="{0F597A16-898F-0E5E-C8F5-2805BAB919DC}"/>
              </a:ext>
            </a:extLst>
          </p:cNvPr>
          <p:cNvSpPr/>
          <p:nvPr/>
        </p:nvSpPr>
        <p:spPr>
          <a:xfrm>
            <a:off x="1029393" y="3893632"/>
            <a:ext cx="3276600" cy="22548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dirty="0"/>
              <a:t>daňové pobídky (nízké daně)</a:t>
            </a:r>
          </a:p>
        </p:txBody>
      </p:sp>
      <p:sp>
        <p:nvSpPr>
          <p:cNvPr id="6" name="Ovál 5">
            <a:extLst>
              <a:ext uri="{FF2B5EF4-FFF2-40B4-BE49-F238E27FC236}">
                <a16:creationId xmlns:a16="http://schemas.microsoft.com/office/drawing/2014/main" id="{749C898A-40AC-96AD-8B54-1000519F6A79}"/>
              </a:ext>
            </a:extLst>
          </p:cNvPr>
          <p:cNvSpPr/>
          <p:nvPr/>
        </p:nvSpPr>
        <p:spPr>
          <a:xfrm>
            <a:off x="8634153" y="3893632"/>
            <a:ext cx="3276600" cy="22548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dirty="0"/>
              <a:t>zamezení korupce</a:t>
            </a:r>
          </a:p>
        </p:txBody>
      </p:sp>
      <p:sp>
        <p:nvSpPr>
          <p:cNvPr id="7" name="Ovál 6">
            <a:extLst>
              <a:ext uri="{FF2B5EF4-FFF2-40B4-BE49-F238E27FC236}">
                <a16:creationId xmlns:a16="http://schemas.microsoft.com/office/drawing/2014/main" id="{43BF2BE1-0E56-0518-E010-2953A07FCA36}"/>
              </a:ext>
            </a:extLst>
          </p:cNvPr>
          <p:cNvSpPr/>
          <p:nvPr/>
        </p:nvSpPr>
        <p:spPr>
          <a:xfrm>
            <a:off x="8634153" y="511390"/>
            <a:ext cx="3276600" cy="22548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dirty="0"/>
              <a:t>výstavba veřejných bytů</a:t>
            </a:r>
          </a:p>
        </p:txBody>
      </p:sp>
      <p:sp>
        <p:nvSpPr>
          <p:cNvPr id="8" name="Ovál 7">
            <a:extLst>
              <a:ext uri="{FF2B5EF4-FFF2-40B4-BE49-F238E27FC236}">
                <a16:creationId xmlns:a16="http://schemas.microsoft.com/office/drawing/2014/main" id="{862C955B-BA8B-0B37-D464-2CAE1C7EE377}"/>
              </a:ext>
            </a:extLst>
          </p:cNvPr>
          <p:cNvSpPr/>
          <p:nvPr/>
        </p:nvSpPr>
        <p:spPr>
          <a:xfrm>
            <a:off x="4906355" y="511390"/>
            <a:ext cx="3276600" cy="22548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dirty="0"/>
              <a:t>podpora exportu</a:t>
            </a:r>
          </a:p>
        </p:txBody>
      </p:sp>
      <p:sp>
        <p:nvSpPr>
          <p:cNvPr id="9" name="Ovál 8">
            <a:extLst>
              <a:ext uri="{FF2B5EF4-FFF2-40B4-BE49-F238E27FC236}">
                <a16:creationId xmlns:a16="http://schemas.microsoft.com/office/drawing/2014/main" id="{1B7CA478-61EE-125E-A44C-6DD4E162DB74}"/>
              </a:ext>
            </a:extLst>
          </p:cNvPr>
          <p:cNvSpPr/>
          <p:nvPr/>
        </p:nvSpPr>
        <p:spPr>
          <a:xfrm>
            <a:off x="4740101" y="4340672"/>
            <a:ext cx="3276600" cy="22548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2800" dirty="0"/>
              <a:t>investice do vzdělání</a:t>
            </a:r>
          </a:p>
        </p:txBody>
      </p:sp>
    </p:spTree>
    <p:extLst>
      <p:ext uri="{BB962C8B-B14F-4D97-AF65-F5344CB8AC3E}">
        <p14:creationId xmlns:p14="http://schemas.microsoft.com/office/powerpoint/2010/main" val="76126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édium 3" title="Singapore, Singapore - Earth Timelapse">
            <a:hlinkClick r:id="" action="ppaction://media"/>
            <a:extLst>
              <a:ext uri="{FF2B5EF4-FFF2-40B4-BE49-F238E27FC236}">
                <a16:creationId xmlns:a16="http://schemas.microsoft.com/office/drawing/2014/main" id="{06D4033E-BA55-1490-B9B6-566A47641F0D}"/>
              </a:ext>
            </a:extLst>
          </p:cNvPr>
          <p:cNvPicPr>
            <a:picLocks noGrp="1" noRot="1" noChangeAspect="1"/>
          </p:cNvPicPr>
          <p:nvPr>
            <p:ph idx="1"/>
            <a:videoFile r:link="rId1"/>
          </p:nvPr>
        </p:nvPicPr>
        <p:blipFill>
          <a:blip r:embed="rId4"/>
          <a:stretch>
            <a:fillRect/>
          </a:stretch>
        </p:blipFill>
        <p:spPr>
          <a:xfrm>
            <a:off x="308149" y="161338"/>
            <a:ext cx="11575701" cy="6535324"/>
          </a:xfrm>
          <a:prstGeom prst="rect">
            <a:avLst/>
          </a:prstGeom>
        </p:spPr>
      </p:pic>
    </p:spTree>
    <p:extLst>
      <p:ext uri="{BB962C8B-B14F-4D97-AF65-F5344CB8AC3E}">
        <p14:creationId xmlns:p14="http://schemas.microsoft.com/office/powerpoint/2010/main" val="327610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75F65F-C0F4-C14D-F209-5596367CF589}"/>
              </a:ext>
            </a:extLst>
          </p:cNvPr>
          <p:cNvSpPr>
            <a:spLocks noGrp="1"/>
          </p:cNvSpPr>
          <p:nvPr>
            <p:ph type="title"/>
          </p:nvPr>
        </p:nvSpPr>
        <p:spPr/>
        <p:txBody>
          <a:bodyPr/>
          <a:lstStyle/>
          <a:p>
            <a:pPr algn="ctr"/>
            <a:r>
              <a:rPr lang="cs-CZ" dirty="0"/>
              <a:t>Problémy pro Singapur? </a:t>
            </a:r>
          </a:p>
        </p:txBody>
      </p:sp>
      <p:pic>
        <p:nvPicPr>
          <p:cNvPr id="3076" name="Picture 4">
            <a:extLst>
              <a:ext uri="{FF2B5EF4-FFF2-40B4-BE49-F238E27FC236}">
                <a16:creationId xmlns:a16="http://schemas.microsoft.com/office/drawing/2014/main" id="{963D9506-ABE3-1579-5183-7B7EEB2FF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027" y="1597169"/>
            <a:ext cx="5166264" cy="516626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Není k dispozici žádný popis fotky.">
            <a:extLst>
              <a:ext uri="{FF2B5EF4-FFF2-40B4-BE49-F238E27FC236}">
                <a16:creationId xmlns:a16="http://schemas.microsoft.com/office/drawing/2014/main" id="{7B82F290-C92F-F39E-4BF5-4A2C0EAB1C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4725" y="1757508"/>
            <a:ext cx="4029075" cy="4735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41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500" fill="hold"/>
                                        <p:tgtEl>
                                          <p:spTgt spid="3076"/>
                                        </p:tgtEl>
                                        <p:attrNameLst>
                                          <p:attrName>ppt_w</p:attrName>
                                        </p:attrNameLst>
                                      </p:cBhvr>
                                      <p:tavLst>
                                        <p:tav tm="0">
                                          <p:val>
                                            <p:fltVal val="0"/>
                                          </p:val>
                                        </p:tav>
                                        <p:tav tm="100000">
                                          <p:val>
                                            <p:strVal val="#ppt_w"/>
                                          </p:val>
                                        </p:tav>
                                      </p:tavLst>
                                    </p:anim>
                                    <p:anim calcmode="lin" valueType="num">
                                      <p:cBhvr>
                                        <p:cTn id="8" dur="500" fill="hold"/>
                                        <p:tgtEl>
                                          <p:spTgt spid="3076"/>
                                        </p:tgtEl>
                                        <p:attrNameLst>
                                          <p:attrName>ppt_h</p:attrName>
                                        </p:attrNameLst>
                                      </p:cBhvr>
                                      <p:tavLst>
                                        <p:tav tm="0">
                                          <p:val>
                                            <p:fltVal val="0"/>
                                          </p:val>
                                        </p:tav>
                                        <p:tav tm="100000">
                                          <p:val>
                                            <p:strVal val="#ppt_h"/>
                                          </p:val>
                                        </p:tav>
                                      </p:tavLst>
                                    </p:anim>
                                    <p:animEffect transition="in" filter="fade">
                                      <p:cBhvr>
                                        <p:cTn id="9" dur="500"/>
                                        <p:tgtEl>
                                          <p:spTgt spid="307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078"/>
                                        </p:tgtEl>
                                        <p:attrNameLst>
                                          <p:attrName>style.visibility</p:attrName>
                                        </p:attrNameLst>
                                      </p:cBhvr>
                                      <p:to>
                                        <p:strVal val="visible"/>
                                      </p:to>
                                    </p:set>
                                    <p:anim calcmode="lin" valueType="num">
                                      <p:cBhvr>
                                        <p:cTn id="14" dur="500" fill="hold"/>
                                        <p:tgtEl>
                                          <p:spTgt spid="3078"/>
                                        </p:tgtEl>
                                        <p:attrNameLst>
                                          <p:attrName>ppt_w</p:attrName>
                                        </p:attrNameLst>
                                      </p:cBhvr>
                                      <p:tavLst>
                                        <p:tav tm="0">
                                          <p:val>
                                            <p:fltVal val="0"/>
                                          </p:val>
                                        </p:tav>
                                        <p:tav tm="100000">
                                          <p:val>
                                            <p:strVal val="#ppt_w"/>
                                          </p:val>
                                        </p:tav>
                                      </p:tavLst>
                                    </p:anim>
                                    <p:anim calcmode="lin" valueType="num">
                                      <p:cBhvr>
                                        <p:cTn id="15" dur="500" fill="hold"/>
                                        <p:tgtEl>
                                          <p:spTgt spid="3078"/>
                                        </p:tgtEl>
                                        <p:attrNameLst>
                                          <p:attrName>ppt_h</p:attrName>
                                        </p:attrNameLst>
                                      </p:cBhvr>
                                      <p:tavLst>
                                        <p:tav tm="0">
                                          <p:val>
                                            <p:fltVal val="0"/>
                                          </p:val>
                                        </p:tav>
                                        <p:tav tm="100000">
                                          <p:val>
                                            <p:strVal val="#ppt_h"/>
                                          </p:val>
                                        </p:tav>
                                      </p:tavLst>
                                    </p:anim>
                                    <p:animEffect transition="in" filter="fade">
                                      <p:cBhvr>
                                        <p:cTn id="16"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1947</TotalTime>
  <Words>1912</Words>
  <Application>Microsoft Office PowerPoint</Application>
  <PresentationFormat>Širokoúhlá obrazovka</PresentationFormat>
  <Paragraphs>124</Paragraphs>
  <Slides>19</Slides>
  <Notes>15</Notes>
  <HiddenSlides>0</HiddenSlides>
  <MMClips>1</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19</vt:i4>
      </vt:variant>
    </vt:vector>
  </HeadingPairs>
  <TitlesOfParts>
    <vt:vector size="24" baseType="lpstr">
      <vt:lpstr>Aptos</vt:lpstr>
      <vt:lpstr>Aptos Display</vt:lpstr>
      <vt:lpstr>Arial</vt:lpstr>
      <vt:lpstr>Cambria</vt:lpstr>
      <vt:lpstr>Motiv Office</vt:lpstr>
      <vt:lpstr>Prezentace aplikace PowerPoint</vt:lpstr>
      <vt:lpstr>Singapur – asijský hospodářský zázrak</vt:lpstr>
      <vt:lpstr>Obecná charakteristika</vt:lpstr>
      <vt:lpstr>Prezentace aplikace PowerPoint</vt:lpstr>
      <vt:lpstr>Prezentace aplikace PowerPoint</vt:lpstr>
      <vt:lpstr>Hospodářská přeměna Singapuru</vt:lpstr>
      <vt:lpstr>ŘEŠENÍ PROBLÉMU? </vt:lpstr>
      <vt:lpstr>Prezentace aplikace PowerPoint</vt:lpstr>
      <vt:lpstr>Problémy pro Singapur? </vt:lpstr>
      <vt:lpstr>Struktura obyvatelstva</vt:lpstr>
      <vt:lpstr>Struktura obyvatelstva</vt:lpstr>
      <vt:lpstr>Prezentace aplikace PowerPoint</vt:lpstr>
      <vt:lpstr>Prezentace aplikace PowerPoint</vt:lpstr>
      <vt:lpstr>Životní náklady v Singapuru vs Česko (Brno)</vt:lpstr>
      <vt:lpstr>Život v Singapuru – Dodržování pravidel</vt:lpstr>
      <vt:lpstr>ZÁVĚR</vt:lpstr>
      <vt:lpstr>Zdroje</vt:lpstr>
      <vt:lpstr>Zdroje - obrázky</vt:lpstr>
      <vt:lpstr>Zdroje - obrázky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Fischer</dc:creator>
  <cp:lastModifiedBy>David Fischer</cp:lastModifiedBy>
  <cp:revision>36</cp:revision>
  <dcterms:created xsi:type="dcterms:W3CDTF">2026-03-17T08:53:38Z</dcterms:created>
  <dcterms:modified xsi:type="dcterms:W3CDTF">2026-05-05T14:22:04Z</dcterms:modified>
</cp:coreProperties>
</file>