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1" r:id="rId4"/>
    <p:sldId id="280" r:id="rId5"/>
    <p:sldId id="259" r:id="rId6"/>
    <p:sldId id="289" r:id="rId7"/>
    <p:sldId id="296" r:id="rId8"/>
    <p:sldId id="297" r:id="rId9"/>
    <p:sldId id="290" r:id="rId10"/>
    <p:sldId id="291" r:id="rId11"/>
    <p:sldId id="298" r:id="rId12"/>
    <p:sldId id="288" r:id="rId13"/>
    <p:sldId id="293" r:id="rId14"/>
    <p:sldId id="283" r:id="rId15"/>
    <p:sldId id="264" r:id="rId16"/>
    <p:sldId id="287" r:id="rId17"/>
    <p:sldId id="284" r:id="rId18"/>
    <p:sldId id="270" r:id="rId19"/>
    <p:sldId id="27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A5DC9B-9C9F-42AA-A6E5-A39170E77138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5351D6-2CD9-4B9A-9952-13ADA54903A7}">
      <dgm:prSet/>
      <dgm:spPr/>
      <dgm:t>
        <a:bodyPr/>
        <a:lstStyle/>
        <a:p>
          <a:r>
            <a:rPr lang="cs-CZ" dirty="0"/>
            <a:t>Pokuste se navrhnout 2 hypotézy, které se týkají migrace v regionu jihovýchodní Asie.</a:t>
          </a:r>
          <a:endParaRPr lang="en-US" dirty="0"/>
        </a:p>
      </dgm:t>
    </dgm:pt>
    <dgm:pt modelId="{F42B3C41-9402-4111-806E-00D30439C7FD}" type="parTrans" cxnId="{DF3CC4B5-53C2-40F5-9E3E-6DAE464BC940}">
      <dgm:prSet/>
      <dgm:spPr/>
      <dgm:t>
        <a:bodyPr/>
        <a:lstStyle/>
        <a:p>
          <a:endParaRPr lang="en-US"/>
        </a:p>
      </dgm:t>
    </dgm:pt>
    <dgm:pt modelId="{E8B3990E-5FEC-4717-9CE5-0A8FC818C84E}" type="sibTrans" cxnId="{DF3CC4B5-53C2-40F5-9E3E-6DAE464BC940}">
      <dgm:prSet/>
      <dgm:spPr/>
      <dgm:t>
        <a:bodyPr/>
        <a:lstStyle/>
        <a:p>
          <a:endParaRPr lang="en-US"/>
        </a:p>
      </dgm:t>
    </dgm:pt>
    <dgm:pt modelId="{84BE0A60-DF3F-4804-8E91-E378A41129F0}">
      <dgm:prSet custT="1"/>
      <dgm:spPr/>
      <dgm:t>
        <a:bodyPr/>
        <a:lstStyle/>
        <a:p>
          <a:r>
            <a:rPr lang="cs-CZ" sz="2800" b="1" dirty="0"/>
            <a:t>Ve kterých státech jihovýchodní Asie podle Vás obyvatelstvo nejvíce migruje?</a:t>
          </a:r>
          <a:endParaRPr lang="en-US" sz="2800" b="1" dirty="0"/>
        </a:p>
      </dgm:t>
    </dgm:pt>
    <dgm:pt modelId="{15A24487-9FBE-4F38-8617-8424AFA03C16}" type="parTrans" cxnId="{2C62A501-15E4-421F-902D-91B3C5DCCDD4}">
      <dgm:prSet/>
      <dgm:spPr/>
      <dgm:t>
        <a:bodyPr/>
        <a:lstStyle/>
        <a:p>
          <a:endParaRPr lang="en-US"/>
        </a:p>
      </dgm:t>
    </dgm:pt>
    <dgm:pt modelId="{95C6B5FE-B975-4557-8952-D183E26EE58F}" type="sibTrans" cxnId="{2C62A501-15E4-421F-902D-91B3C5DCCDD4}">
      <dgm:prSet/>
      <dgm:spPr/>
      <dgm:t>
        <a:bodyPr/>
        <a:lstStyle/>
        <a:p>
          <a:endParaRPr lang="en-US"/>
        </a:p>
      </dgm:t>
    </dgm:pt>
    <dgm:pt modelId="{FB2D26C5-249D-4F5E-A548-320FAFA4C167}">
      <dgm:prSet custT="1"/>
      <dgm:spPr/>
      <dgm:t>
        <a:bodyPr/>
        <a:lstStyle/>
        <a:p>
          <a:r>
            <a:rPr lang="cs-CZ" sz="2800" b="1" dirty="0"/>
            <a:t>Převažují více muži či ženy v migraci obyvatelstva tohoto regionu?</a:t>
          </a:r>
          <a:endParaRPr lang="en-US" sz="2800" b="1" dirty="0"/>
        </a:p>
      </dgm:t>
    </dgm:pt>
    <dgm:pt modelId="{4500BA0E-E3EE-43A6-A3D2-EA7F5DB8DFFB}" type="parTrans" cxnId="{4FF4F322-2F63-4CC0-9D6C-8D2550FE4821}">
      <dgm:prSet/>
      <dgm:spPr/>
      <dgm:t>
        <a:bodyPr/>
        <a:lstStyle/>
        <a:p>
          <a:endParaRPr lang="en-US"/>
        </a:p>
      </dgm:t>
    </dgm:pt>
    <dgm:pt modelId="{899DFBEB-85EC-4722-A8B9-A670E86B82DF}" type="sibTrans" cxnId="{4FF4F322-2F63-4CC0-9D6C-8D2550FE4821}">
      <dgm:prSet/>
      <dgm:spPr/>
      <dgm:t>
        <a:bodyPr/>
        <a:lstStyle/>
        <a:p>
          <a:endParaRPr lang="en-US"/>
        </a:p>
      </dgm:t>
    </dgm:pt>
    <dgm:pt modelId="{75196E21-9244-4214-8F7C-9717424D4EBB}" type="pres">
      <dgm:prSet presAssocID="{65A5DC9B-9C9F-42AA-A6E5-A39170E77138}" presName="Name0" presStyleCnt="0">
        <dgm:presLayoutVars>
          <dgm:dir/>
          <dgm:animLvl val="lvl"/>
          <dgm:resizeHandles val="exact"/>
        </dgm:presLayoutVars>
      </dgm:prSet>
      <dgm:spPr/>
    </dgm:pt>
    <dgm:pt modelId="{681DB6F6-9DE6-45CA-A27D-EB7CCBB9949D}" type="pres">
      <dgm:prSet presAssocID="{84BE0A60-DF3F-4804-8E91-E378A41129F0}" presName="boxAndChildren" presStyleCnt="0"/>
      <dgm:spPr/>
    </dgm:pt>
    <dgm:pt modelId="{979F85DB-919B-4D41-B2E9-E4D024E95363}" type="pres">
      <dgm:prSet presAssocID="{84BE0A60-DF3F-4804-8E91-E378A41129F0}" presName="parentTextBox" presStyleLbl="node1" presStyleIdx="0" presStyleCnt="2"/>
      <dgm:spPr/>
    </dgm:pt>
    <dgm:pt modelId="{3AC4029C-0560-4C60-B144-48D4B35AC8B9}" type="pres">
      <dgm:prSet presAssocID="{84BE0A60-DF3F-4804-8E91-E378A41129F0}" presName="entireBox" presStyleLbl="node1" presStyleIdx="0" presStyleCnt="2"/>
      <dgm:spPr/>
    </dgm:pt>
    <dgm:pt modelId="{C5A9154D-2062-41F0-9E21-F4EC78DF5BD0}" type="pres">
      <dgm:prSet presAssocID="{84BE0A60-DF3F-4804-8E91-E378A41129F0}" presName="descendantBox" presStyleCnt="0"/>
      <dgm:spPr/>
    </dgm:pt>
    <dgm:pt modelId="{F09373AF-0300-4FD1-A258-C54527E8FAF5}" type="pres">
      <dgm:prSet presAssocID="{FB2D26C5-249D-4F5E-A548-320FAFA4C167}" presName="childTextBox" presStyleLbl="fgAccFollowNode1" presStyleIdx="0" presStyleCnt="1">
        <dgm:presLayoutVars>
          <dgm:bulletEnabled val="1"/>
        </dgm:presLayoutVars>
      </dgm:prSet>
      <dgm:spPr/>
    </dgm:pt>
    <dgm:pt modelId="{B5293115-5D5C-40FE-A7F7-549FA4C73271}" type="pres">
      <dgm:prSet presAssocID="{E8B3990E-5FEC-4717-9CE5-0A8FC818C84E}" presName="sp" presStyleCnt="0"/>
      <dgm:spPr/>
    </dgm:pt>
    <dgm:pt modelId="{13B77645-39F2-4A15-936B-D75CD5C63D8E}" type="pres">
      <dgm:prSet presAssocID="{685351D6-2CD9-4B9A-9952-13ADA54903A7}" presName="arrowAndChildren" presStyleCnt="0"/>
      <dgm:spPr/>
    </dgm:pt>
    <dgm:pt modelId="{E13AB91B-6074-4FDC-8BCA-E6AE3B07CC59}" type="pres">
      <dgm:prSet presAssocID="{685351D6-2CD9-4B9A-9952-13ADA54903A7}" presName="parentTextArrow" presStyleLbl="node1" presStyleIdx="1" presStyleCnt="2" custScaleY="63946"/>
      <dgm:spPr/>
    </dgm:pt>
  </dgm:ptLst>
  <dgm:cxnLst>
    <dgm:cxn modelId="{2C62A501-15E4-421F-902D-91B3C5DCCDD4}" srcId="{65A5DC9B-9C9F-42AA-A6E5-A39170E77138}" destId="{84BE0A60-DF3F-4804-8E91-E378A41129F0}" srcOrd="1" destOrd="0" parTransId="{15A24487-9FBE-4F38-8617-8424AFA03C16}" sibTransId="{95C6B5FE-B975-4557-8952-D183E26EE58F}"/>
    <dgm:cxn modelId="{AD5C4D0D-8D77-41AB-8635-FAB20EF331E6}" type="presOf" srcId="{84BE0A60-DF3F-4804-8E91-E378A41129F0}" destId="{979F85DB-919B-4D41-B2E9-E4D024E95363}" srcOrd="0" destOrd="0" presId="urn:microsoft.com/office/officeart/2005/8/layout/process4"/>
    <dgm:cxn modelId="{4FF4F322-2F63-4CC0-9D6C-8D2550FE4821}" srcId="{84BE0A60-DF3F-4804-8E91-E378A41129F0}" destId="{FB2D26C5-249D-4F5E-A548-320FAFA4C167}" srcOrd="0" destOrd="0" parTransId="{4500BA0E-E3EE-43A6-A3D2-EA7F5DB8DFFB}" sibTransId="{899DFBEB-85EC-4722-A8B9-A670E86B82DF}"/>
    <dgm:cxn modelId="{77AD782D-2157-4BC6-AB3D-84443427B021}" type="presOf" srcId="{65A5DC9B-9C9F-42AA-A6E5-A39170E77138}" destId="{75196E21-9244-4214-8F7C-9717424D4EBB}" srcOrd="0" destOrd="0" presId="urn:microsoft.com/office/officeart/2005/8/layout/process4"/>
    <dgm:cxn modelId="{11E9D134-F88B-4176-B3E0-24DD2124A7C1}" type="presOf" srcId="{84BE0A60-DF3F-4804-8E91-E378A41129F0}" destId="{3AC4029C-0560-4C60-B144-48D4B35AC8B9}" srcOrd="1" destOrd="0" presId="urn:microsoft.com/office/officeart/2005/8/layout/process4"/>
    <dgm:cxn modelId="{57FA1C3D-9262-47F6-B0F2-96D6E57D1F24}" type="presOf" srcId="{685351D6-2CD9-4B9A-9952-13ADA54903A7}" destId="{E13AB91B-6074-4FDC-8BCA-E6AE3B07CC59}" srcOrd="0" destOrd="0" presId="urn:microsoft.com/office/officeart/2005/8/layout/process4"/>
    <dgm:cxn modelId="{DF3CC4B5-53C2-40F5-9E3E-6DAE464BC940}" srcId="{65A5DC9B-9C9F-42AA-A6E5-A39170E77138}" destId="{685351D6-2CD9-4B9A-9952-13ADA54903A7}" srcOrd="0" destOrd="0" parTransId="{F42B3C41-9402-4111-806E-00D30439C7FD}" sibTransId="{E8B3990E-5FEC-4717-9CE5-0A8FC818C84E}"/>
    <dgm:cxn modelId="{A4F538B9-3A7A-488F-9F07-09041316B656}" type="presOf" srcId="{FB2D26C5-249D-4F5E-A548-320FAFA4C167}" destId="{F09373AF-0300-4FD1-A258-C54527E8FAF5}" srcOrd="0" destOrd="0" presId="urn:microsoft.com/office/officeart/2005/8/layout/process4"/>
    <dgm:cxn modelId="{6AC384A8-92D4-4AB6-B51D-AE3341D6C826}" type="presParOf" srcId="{75196E21-9244-4214-8F7C-9717424D4EBB}" destId="{681DB6F6-9DE6-45CA-A27D-EB7CCBB9949D}" srcOrd="0" destOrd="0" presId="urn:microsoft.com/office/officeart/2005/8/layout/process4"/>
    <dgm:cxn modelId="{D8CB2777-DA28-4F65-9CE8-560BC128B63F}" type="presParOf" srcId="{681DB6F6-9DE6-45CA-A27D-EB7CCBB9949D}" destId="{979F85DB-919B-4D41-B2E9-E4D024E95363}" srcOrd="0" destOrd="0" presId="urn:microsoft.com/office/officeart/2005/8/layout/process4"/>
    <dgm:cxn modelId="{32E1E0C3-DA78-40D6-818D-BE06ABE4CA48}" type="presParOf" srcId="{681DB6F6-9DE6-45CA-A27D-EB7CCBB9949D}" destId="{3AC4029C-0560-4C60-B144-48D4B35AC8B9}" srcOrd="1" destOrd="0" presId="urn:microsoft.com/office/officeart/2005/8/layout/process4"/>
    <dgm:cxn modelId="{7ABF6CF4-1470-45BA-90D8-5AF0AA5B697A}" type="presParOf" srcId="{681DB6F6-9DE6-45CA-A27D-EB7CCBB9949D}" destId="{C5A9154D-2062-41F0-9E21-F4EC78DF5BD0}" srcOrd="2" destOrd="0" presId="urn:microsoft.com/office/officeart/2005/8/layout/process4"/>
    <dgm:cxn modelId="{C3544596-B786-4D4F-8D72-AF8F0F3217A6}" type="presParOf" srcId="{C5A9154D-2062-41F0-9E21-F4EC78DF5BD0}" destId="{F09373AF-0300-4FD1-A258-C54527E8FAF5}" srcOrd="0" destOrd="0" presId="urn:microsoft.com/office/officeart/2005/8/layout/process4"/>
    <dgm:cxn modelId="{B956EC7B-D967-4AD5-97F0-324B81EE5AAF}" type="presParOf" srcId="{75196E21-9244-4214-8F7C-9717424D4EBB}" destId="{B5293115-5D5C-40FE-A7F7-549FA4C73271}" srcOrd="1" destOrd="0" presId="urn:microsoft.com/office/officeart/2005/8/layout/process4"/>
    <dgm:cxn modelId="{7C7275DF-1A72-41AA-8E23-13903AD7ADB7}" type="presParOf" srcId="{75196E21-9244-4214-8F7C-9717424D4EBB}" destId="{13B77645-39F2-4A15-936B-D75CD5C63D8E}" srcOrd="2" destOrd="0" presId="urn:microsoft.com/office/officeart/2005/8/layout/process4"/>
    <dgm:cxn modelId="{F46DFC76-767A-4528-A449-25ABB82D5B23}" type="presParOf" srcId="{13B77645-39F2-4A15-936B-D75CD5C63D8E}" destId="{E13AB91B-6074-4FDC-8BCA-E6AE3B07CC5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0C34B9-5478-4E87-BBE3-FDF6B896E7F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FB6EA9-F38B-4C2D-87AC-2582C10842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Lepší podmínky pro vzdělávání </a:t>
          </a:r>
          <a:endParaRPr lang="en-US" sz="2400" dirty="0"/>
        </a:p>
      </dgm:t>
    </dgm:pt>
    <dgm:pt modelId="{365A892D-E79A-418A-9A60-3E9284FE2E0C}" type="parTrans" cxnId="{DE90489D-F4ED-4964-8A33-36B22095B607}">
      <dgm:prSet/>
      <dgm:spPr/>
      <dgm:t>
        <a:bodyPr/>
        <a:lstStyle/>
        <a:p>
          <a:endParaRPr lang="en-US"/>
        </a:p>
      </dgm:t>
    </dgm:pt>
    <dgm:pt modelId="{074598A3-2577-428D-ACC1-E6656FC4BC7A}" type="sibTrans" cxnId="{DE90489D-F4ED-4964-8A33-36B22095B607}">
      <dgm:prSet/>
      <dgm:spPr/>
      <dgm:t>
        <a:bodyPr/>
        <a:lstStyle/>
        <a:p>
          <a:endParaRPr lang="en-US"/>
        </a:p>
      </dgm:t>
    </dgm:pt>
    <dgm:pt modelId="{88827476-6C83-4C3E-922B-D9AE6686B1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Kvalitní zdravotní péče</a:t>
          </a:r>
          <a:endParaRPr lang="en-US" sz="2400" dirty="0"/>
        </a:p>
      </dgm:t>
    </dgm:pt>
    <dgm:pt modelId="{FE1142C9-DADF-433B-88B2-7A66BF54D961}" type="parTrans" cxnId="{6649BC02-5FDD-4C09-81E5-03AED27DDCCE}">
      <dgm:prSet/>
      <dgm:spPr/>
      <dgm:t>
        <a:bodyPr/>
        <a:lstStyle/>
        <a:p>
          <a:endParaRPr lang="en-US"/>
        </a:p>
      </dgm:t>
    </dgm:pt>
    <dgm:pt modelId="{A58EB2F6-3EC1-491D-94C9-4A37442AC769}" type="sibTrans" cxnId="{6649BC02-5FDD-4C09-81E5-03AED27DDCCE}">
      <dgm:prSet/>
      <dgm:spPr/>
      <dgm:t>
        <a:bodyPr/>
        <a:lstStyle/>
        <a:p>
          <a:endParaRPr lang="en-US"/>
        </a:p>
      </dgm:t>
    </dgm:pt>
    <dgm:pt modelId="{B5570ECC-FB49-4A78-8F2B-E38E1FBADC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Lepší finanční možnosti</a:t>
          </a:r>
          <a:endParaRPr lang="en-US" sz="2400" dirty="0"/>
        </a:p>
      </dgm:t>
    </dgm:pt>
    <dgm:pt modelId="{D6ED7E5D-6ABB-4150-A8DE-3672EFB039FC}" type="parTrans" cxnId="{CED7917C-A348-45B0-A68B-5DF5977B18CA}">
      <dgm:prSet/>
      <dgm:spPr/>
      <dgm:t>
        <a:bodyPr/>
        <a:lstStyle/>
        <a:p>
          <a:endParaRPr lang="en-US"/>
        </a:p>
      </dgm:t>
    </dgm:pt>
    <dgm:pt modelId="{13E32306-EA77-431B-944A-2A21205B7241}" type="sibTrans" cxnId="{CED7917C-A348-45B0-A68B-5DF5977B18CA}">
      <dgm:prSet/>
      <dgm:spPr/>
      <dgm:t>
        <a:bodyPr/>
        <a:lstStyle/>
        <a:p>
          <a:endParaRPr lang="en-US"/>
        </a:p>
      </dgm:t>
    </dgm:pt>
    <dgm:pt modelId="{F87B4A16-1515-4F0E-92C6-3EA7CBA39A8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Náboženská a politická svoboda</a:t>
          </a:r>
          <a:endParaRPr lang="en-US" sz="2400" dirty="0"/>
        </a:p>
      </dgm:t>
    </dgm:pt>
    <dgm:pt modelId="{2506571B-6322-4B87-9C52-DB930BBCA4B7}" type="parTrans" cxnId="{FA9ED18C-67B7-401D-84BC-46F0A7C96A7C}">
      <dgm:prSet/>
      <dgm:spPr/>
      <dgm:t>
        <a:bodyPr/>
        <a:lstStyle/>
        <a:p>
          <a:endParaRPr lang="en-US"/>
        </a:p>
      </dgm:t>
    </dgm:pt>
    <dgm:pt modelId="{CDA684A7-CAEC-4B90-B4CC-1AEFA5DAC034}" type="sibTrans" cxnId="{FA9ED18C-67B7-401D-84BC-46F0A7C96A7C}">
      <dgm:prSet/>
      <dgm:spPr/>
      <dgm:t>
        <a:bodyPr/>
        <a:lstStyle/>
        <a:p>
          <a:endParaRPr lang="en-US"/>
        </a:p>
      </dgm:t>
    </dgm:pt>
    <dgm:pt modelId="{A9BB3AB1-7C00-4E96-99C9-4CEA155261AA}" type="pres">
      <dgm:prSet presAssocID="{1E0C34B9-5478-4E87-BBE3-FDF6B896E7F8}" presName="root" presStyleCnt="0">
        <dgm:presLayoutVars>
          <dgm:dir/>
          <dgm:resizeHandles val="exact"/>
        </dgm:presLayoutVars>
      </dgm:prSet>
      <dgm:spPr/>
    </dgm:pt>
    <dgm:pt modelId="{444C1F21-7837-47AA-84F2-3267F4BDE87B}" type="pres">
      <dgm:prSet presAssocID="{F1FB6EA9-F38B-4C2D-87AC-2582C10842BA}" presName="compNode" presStyleCnt="0"/>
      <dgm:spPr/>
    </dgm:pt>
    <dgm:pt modelId="{CE6028D9-08D2-4300-B7FF-3025262FA009}" type="pres">
      <dgm:prSet presAssocID="{F1FB6EA9-F38B-4C2D-87AC-2582C10842BA}" presName="bgRect" presStyleLbl="bgShp" presStyleIdx="0" presStyleCnt="4"/>
      <dgm:spPr/>
    </dgm:pt>
    <dgm:pt modelId="{ACDA2142-6F19-4541-BE9E-54F5420EB6B3}" type="pres">
      <dgm:prSet presAssocID="{F1FB6EA9-F38B-4C2D-87AC-2582C10842B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4768B973-11F8-4BF7-B601-74713910DF3A}" type="pres">
      <dgm:prSet presAssocID="{F1FB6EA9-F38B-4C2D-87AC-2582C10842BA}" presName="spaceRect" presStyleCnt="0"/>
      <dgm:spPr/>
    </dgm:pt>
    <dgm:pt modelId="{2BBA2CFF-BA19-47D7-AEDE-45F30B85A28F}" type="pres">
      <dgm:prSet presAssocID="{F1FB6EA9-F38B-4C2D-87AC-2582C10842BA}" presName="parTx" presStyleLbl="revTx" presStyleIdx="0" presStyleCnt="4">
        <dgm:presLayoutVars>
          <dgm:chMax val="0"/>
          <dgm:chPref val="0"/>
        </dgm:presLayoutVars>
      </dgm:prSet>
      <dgm:spPr/>
    </dgm:pt>
    <dgm:pt modelId="{13C7A3A7-88E0-44BD-B1B3-5C6D91BE6AE0}" type="pres">
      <dgm:prSet presAssocID="{074598A3-2577-428D-ACC1-E6656FC4BC7A}" presName="sibTrans" presStyleCnt="0"/>
      <dgm:spPr/>
    </dgm:pt>
    <dgm:pt modelId="{24CA1A2E-E197-4C78-BD58-7F51CD8D3958}" type="pres">
      <dgm:prSet presAssocID="{88827476-6C83-4C3E-922B-D9AE6686B18F}" presName="compNode" presStyleCnt="0"/>
      <dgm:spPr/>
    </dgm:pt>
    <dgm:pt modelId="{C2DCBA5E-422C-4A34-BC75-3CF480EF39BE}" type="pres">
      <dgm:prSet presAssocID="{88827476-6C83-4C3E-922B-D9AE6686B18F}" presName="bgRect" presStyleLbl="bgShp" presStyleIdx="1" presStyleCnt="4"/>
      <dgm:spPr/>
    </dgm:pt>
    <dgm:pt modelId="{F0054317-CAD4-445F-AD30-F256DFF98267}" type="pres">
      <dgm:prSet presAssocID="{88827476-6C83-4C3E-922B-D9AE6686B18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oskop"/>
        </a:ext>
      </dgm:extLst>
    </dgm:pt>
    <dgm:pt modelId="{C03B323F-9BAD-486D-BED1-799FF7AA4314}" type="pres">
      <dgm:prSet presAssocID="{88827476-6C83-4C3E-922B-D9AE6686B18F}" presName="spaceRect" presStyleCnt="0"/>
      <dgm:spPr/>
    </dgm:pt>
    <dgm:pt modelId="{8EC7360D-9D40-41AD-BCDE-7E42E22BEE32}" type="pres">
      <dgm:prSet presAssocID="{88827476-6C83-4C3E-922B-D9AE6686B18F}" presName="parTx" presStyleLbl="revTx" presStyleIdx="1" presStyleCnt="4">
        <dgm:presLayoutVars>
          <dgm:chMax val="0"/>
          <dgm:chPref val="0"/>
        </dgm:presLayoutVars>
      </dgm:prSet>
      <dgm:spPr/>
    </dgm:pt>
    <dgm:pt modelId="{5E155C62-7ED2-4B26-8469-E77BA2587671}" type="pres">
      <dgm:prSet presAssocID="{A58EB2F6-3EC1-491D-94C9-4A37442AC769}" presName="sibTrans" presStyleCnt="0"/>
      <dgm:spPr/>
    </dgm:pt>
    <dgm:pt modelId="{14F70BFD-3181-44A0-BCB9-12BE338B18A9}" type="pres">
      <dgm:prSet presAssocID="{B5570ECC-FB49-4A78-8F2B-E38E1FBADCBD}" presName="compNode" presStyleCnt="0"/>
      <dgm:spPr/>
    </dgm:pt>
    <dgm:pt modelId="{82C39F92-BFFE-46FB-8809-530989BC77D5}" type="pres">
      <dgm:prSet presAssocID="{B5570ECC-FB49-4A78-8F2B-E38E1FBADCBD}" presName="bgRect" presStyleLbl="bgShp" presStyleIdx="2" presStyleCnt="4"/>
      <dgm:spPr/>
    </dgm:pt>
    <dgm:pt modelId="{8427199A-30B1-41B5-BB80-6A3320FBD1E7}" type="pres">
      <dgm:prSet presAssocID="{B5570ECC-FB49-4A78-8F2B-E38E1FBADCB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65D38970-A9B2-4FDF-9156-44CD2B01EBBB}" type="pres">
      <dgm:prSet presAssocID="{B5570ECC-FB49-4A78-8F2B-E38E1FBADCBD}" presName="spaceRect" presStyleCnt="0"/>
      <dgm:spPr/>
    </dgm:pt>
    <dgm:pt modelId="{6946FB6A-3CE7-4CEF-9271-DFE6B8115117}" type="pres">
      <dgm:prSet presAssocID="{B5570ECC-FB49-4A78-8F2B-E38E1FBADCBD}" presName="parTx" presStyleLbl="revTx" presStyleIdx="2" presStyleCnt="4">
        <dgm:presLayoutVars>
          <dgm:chMax val="0"/>
          <dgm:chPref val="0"/>
        </dgm:presLayoutVars>
      </dgm:prSet>
      <dgm:spPr/>
    </dgm:pt>
    <dgm:pt modelId="{96E6F074-C015-4EC7-A669-5AC2546F408E}" type="pres">
      <dgm:prSet presAssocID="{13E32306-EA77-431B-944A-2A21205B7241}" presName="sibTrans" presStyleCnt="0"/>
      <dgm:spPr/>
    </dgm:pt>
    <dgm:pt modelId="{EAA7E14D-0379-4E83-ADEA-8D50CE4CA4AA}" type="pres">
      <dgm:prSet presAssocID="{F87B4A16-1515-4F0E-92C6-3EA7CBA39A88}" presName="compNode" presStyleCnt="0"/>
      <dgm:spPr/>
    </dgm:pt>
    <dgm:pt modelId="{24DAEB26-E27A-4D65-9196-FFA83296D5AA}" type="pres">
      <dgm:prSet presAssocID="{F87B4A16-1515-4F0E-92C6-3EA7CBA39A88}" presName="bgRect" presStyleLbl="bgShp" presStyleIdx="3" presStyleCnt="4"/>
      <dgm:spPr/>
    </dgm:pt>
    <dgm:pt modelId="{34D2EEBF-D961-44BA-8A0C-D6453E846F41}" type="pres">
      <dgm:prSet presAssocID="{F87B4A16-1515-4F0E-92C6-3EA7CBA39A8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řednášející"/>
        </a:ext>
      </dgm:extLst>
    </dgm:pt>
    <dgm:pt modelId="{C1F216B9-D98D-4818-911F-7EA1891DF5A5}" type="pres">
      <dgm:prSet presAssocID="{F87B4A16-1515-4F0E-92C6-3EA7CBA39A88}" presName="spaceRect" presStyleCnt="0"/>
      <dgm:spPr/>
    </dgm:pt>
    <dgm:pt modelId="{70C7E257-0235-47FE-91C7-E6E398281795}" type="pres">
      <dgm:prSet presAssocID="{F87B4A16-1515-4F0E-92C6-3EA7CBA39A8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649BC02-5FDD-4C09-81E5-03AED27DDCCE}" srcId="{1E0C34B9-5478-4E87-BBE3-FDF6B896E7F8}" destId="{88827476-6C83-4C3E-922B-D9AE6686B18F}" srcOrd="1" destOrd="0" parTransId="{FE1142C9-DADF-433B-88B2-7A66BF54D961}" sibTransId="{A58EB2F6-3EC1-491D-94C9-4A37442AC769}"/>
    <dgm:cxn modelId="{3DB4A563-146A-4793-BBA2-91F3FB063697}" type="presOf" srcId="{F1FB6EA9-F38B-4C2D-87AC-2582C10842BA}" destId="{2BBA2CFF-BA19-47D7-AEDE-45F30B85A28F}" srcOrd="0" destOrd="0" presId="urn:microsoft.com/office/officeart/2018/2/layout/IconVerticalSolidList"/>
    <dgm:cxn modelId="{CED7917C-A348-45B0-A68B-5DF5977B18CA}" srcId="{1E0C34B9-5478-4E87-BBE3-FDF6B896E7F8}" destId="{B5570ECC-FB49-4A78-8F2B-E38E1FBADCBD}" srcOrd="2" destOrd="0" parTransId="{D6ED7E5D-6ABB-4150-A8DE-3672EFB039FC}" sibTransId="{13E32306-EA77-431B-944A-2A21205B7241}"/>
    <dgm:cxn modelId="{FA9ED18C-67B7-401D-84BC-46F0A7C96A7C}" srcId="{1E0C34B9-5478-4E87-BBE3-FDF6B896E7F8}" destId="{F87B4A16-1515-4F0E-92C6-3EA7CBA39A88}" srcOrd="3" destOrd="0" parTransId="{2506571B-6322-4B87-9C52-DB930BBCA4B7}" sibTransId="{CDA684A7-CAEC-4B90-B4CC-1AEFA5DAC034}"/>
    <dgm:cxn modelId="{9C1F958F-73EC-4DB8-8A77-75C397A7B93C}" type="presOf" srcId="{1E0C34B9-5478-4E87-BBE3-FDF6B896E7F8}" destId="{A9BB3AB1-7C00-4E96-99C9-4CEA155261AA}" srcOrd="0" destOrd="0" presId="urn:microsoft.com/office/officeart/2018/2/layout/IconVerticalSolidList"/>
    <dgm:cxn modelId="{B758719C-20FC-404C-852F-1A235462FC8A}" type="presOf" srcId="{88827476-6C83-4C3E-922B-D9AE6686B18F}" destId="{8EC7360D-9D40-41AD-BCDE-7E42E22BEE32}" srcOrd="0" destOrd="0" presId="urn:microsoft.com/office/officeart/2018/2/layout/IconVerticalSolidList"/>
    <dgm:cxn modelId="{DE90489D-F4ED-4964-8A33-36B22095B607}" srcId="{1E0C34B9-5478-4E87-BBE3-FDF6B896E7F8}" destId="{F1FB6EA9-F38B-4C2D-87AC-2582C10842BA}" srcOrd="0" destOrd="0" parTransId="{365A892D-E79A-418A-9A60-3E9284FE2E0C}" sibTransId="{074598A3-2577-428D-ACC1-E6656FC4BC7A}"/>
    <dgm:cxn modelId="{E05C05D5-3705-4C00-B616-EB58AC3269C6}" type="presOf" srcId="{B5570ECC-FB49-4A78-8F2B-E38E1FBADCBD}" destId="{6946FB6A-3CE7-4CEF-9271-DFE6B8115117}" srcOrd="0" destOrd="0" presId="urn:microsoft.com/office/officeart/2018/2/layout/IconVerticalSolidList"/>
    <dgm:cxn modelId="{86B236EE-9E7B-427C-995B-0B8F74D0DE09}" type="presOf" srcId="{F87B4A16-1515-4F0E-92C6-3EA7CBA39A88}" destId="{70C7E257-0235-47FE-91C7-E6E398281795}" srcOrd="0" destOrd="0" presId="urn:microsoft.com/office/officeart/2018/2/layout/IconVerticalSolidList"/>
    <dgm:cxn modelId="{AE68D9C7-67FF-45A9-97FB-5B00045FD92A}" type="presParOf" srcId="{A9BB3AB1-7C00-4E96-99C9-4CEA155261AA}" destId="{444C1F21-7837-47AA-84F2-3267F4BDE87B}" srcOrd="0" destOrd="0" presId="urn:microsoft.com/office/officeart/2018/2/layout/IconVerticalSolidList"/>
    <dgm:cxn modelId="{740C414C-DDE8-4D6C-ABA6-068DE38D6CAD}" type="presParOf" srcId="{444C1F21-7837-47AA-84F2-3267F4BDE87B}" destId="{CE6028D9-08D2-4300-B7FF-3025262FA009}" srcOrd="0" destOrd="0" presId="urn:microsoft.com/office/officeart/2018/2/layout/IconVerticalSolidList"/>
    <dgm:cxn modelId="{E536D4B3-02FC-4B81-B493-81ABD36C9D04}" type="presParOf" srcId="{444C1F21-7837-47AA-84F2-3267F4BDE87B}" destId="{ACDA2142-6F19-4541-BE9E-54F5420EB6B3}" srcOrd="1" destOrd="0" presId="urn:microsoft.com/office/officeart/2018/2/layout/IconVerticalSolidList"/>
    <dgm:cxn modelId="{94A1ACD9-6933-439A-9C0D-CED23C245790}" type="presParOf" srcId="{444C1F21-7837-47AA-84F2-3267F4BDE87B}" destId="{4768B973-11F8-4BF7-B601-74713910DF3A}" srcOrd="2" destOrd="0" presId="urn:microsoft.com/office/officeart/2018/2/layout/IconVerticalSolidList"/>
    <dgm:cxn modelId="{DBCB9D80-6AE9-46EF-AFAE-A6BF69E244E1}" type="presParOf" srcId="{444C1F21-7837-47AA-84F2-3267F4BDE87B}" destId="{2BBA2CFF-BA19-47D7-AEDE-45F30B85A28F}" srcOrd="3" destOrd="0" presId="urn:microsoft.com/office/officeart/2018/2/layout/IconVerticalSolidList"/>
    <dgm:cxn modelId="{4BBA8C0B-D8F3-4312-9DE2-51EBDA758F61}" type="presParOf" srcId="{A9BB3AB1-7C00-4E96-99C9-4CEA155261AA}" destId="{13C7A3A7-88E0-44BD-B1B3-5C6D91BE6AE0}" srcOrd="1" destOrd="0" presId="urn:microsoft.com/office/officeart/2018/2/layout/IconVerticalSolidList"/>
    <dgm:cxn modelId="{84B2EC4D-A85C-450B-886C-36BC0279F73F}" type="presParOf" srcId="{A9BB3AB1-7C00-4E96-99C9-4CEA155261AA}" destId="{24CA1A2E-E197-4C78-BD58-7F51CD8D3958}" srcOrd="2" destOrd="0" presId="urn:microsoft.com/office/officeart/2018/2/layout/IconVerticalSolidList"/>
    <dgm:cxn modelId="{462D76A7-ACEF-4ADE-BE97-8B1C2E856F02}" type="presParOf" srcId="{24CA1A2E-E197-4C78-BD58-7F51CD8D3958}" destId="{C2DCBA5E-422C-4A34-BC75-3CF480EF39BE}" srcOrd="0" destOrd="0" presId="urn:microsoft.com/office/officeart/2018/2/layout/IconVerticalSolidList"/>
    <dgm:cxn modelId="{FD32BE72-0572-40EC-9492-5FF1F5F99918}" type="presParOf" srcId="{24CA1A2E-E197-4C78-BD58-7F51CD8D3958}" destId="{F0054317-CAD4-445F-AD30-F256DFF98267}" srcOrd="1" destOrd="0" presId="urn:microsoft.com/office/officeart/2018/2/layout/IconVerticalSolidList"/>
    <dgm:cxn modelId="{6A1E7C6C-D9C8-41D7-97D7-2AEB9D6B38CD}" type="presParOf" srcId="{24CA1A2E-E197-4C78-BD58-7F51CD8D3958}" destId="{C03B323F-9BAD-486D-BED1-799FF7AA4314}" srcOrd="2" destOrd="0" presId="urn:microsoft.com/office/officeart/2018/2/layout/IconVerticalSolidList"/>
    <dgm:cxn modelId="{325C2F7B-2BCF-48E6-828E-196B5F45430E}" type="presParOf" srcId="{24CA1A2E-E197-4C78-BD58-7F51CD8D3958}" destId="{8EC7360D-9D40-41AD-BCDE-7E42E22BEE32}" srcOrd="3" destOrd="0" presId="urn:microsoft.com/office/officeart/2018/2/layout/IconVerticalSolidList"/>
    <dgm:cxn modelId="{81DA8F6C-5E94-46C5-9300-01B4789043DF}" type="presParOf" srcId="{A9BB3AB1-7C00-4E96-99C9-4CEA155261AA}" destId="{5E155C62-7ED2-4B26-8469-E77BA2587671}" srcOrd="3" destOrd="0" presId="urn:microsoft.com/office/officeart/2018/2/layout/IconVerticalSolidList"/>
    <dgm:cxn modelId="{5C6B38B0-6032-4958-ADA5-BF5B53CE6F3F}" type="presParOf" srcId="{A9BB3AB1-7C00-4E96-99C9-4CEA155261AA}" destId="{14F70BFD-3181-44A0-BCB9-12BE338B18A9}" srcOrd="4" destOrd="0" presId="urn:microsoft.com/office/officeart/2018/2/layout/IconVerticalSolidList"/>
    <dgm:cxn modelId="{A3C419B9-A5C8-4B66-9F60-196440700B75}" type="presParOf" srcId="{14F70BFD-3181-44A0-BCB9-12BE338B18A9}" destId="{82C39F92-BFFE-46FB-8809-530989BC77D5}" srcOrd="0" destOrd="0" presId="urn:microsoft.com/office/officeart/2018/2/layout/IconVerticalSolidList"/>
    <dgm:cxn modelId="{D9AA0ED7-5A25-4D6F-8582-230278D12025}" type="presParOf" srcId="{14F70BFD-3181-44A0-BCB9-12BE338B18A9}" destId="{8427199A-30B1-41B5-BB80-6A3320FBD1E7}" srcOrd="1" destOrd="0" presId="urn:microsoft.com/office/officeart/2018/2/layout/IconVerticalSolidList"/>
    <dgm:cxn modelId="{F2D311B2-57EE-4BD8-8414-A3DF4129C018}" type="presParOf" srcId="{14F70BFD-3181-44A0-BCB9-12BE338B18A9}" destId="{65D38970-A9B2-4FDF-9156-44CD2B01EBBB}" srcOrd="2" destOrd="0" presId="urn:microsoft.com/office/officeart/2018/2/layout/IconVerticalSolidList"/>
    <dgm:cxn modelId="{3BA5AC44-F33E-4F95-9BCF-FFB4CEBBD9F4}" type="presParOf" srcId="{14F70BFD-3181-44A0-BCB9-12BE338B18A9}" destId="{6946FB6A-3CE7-4CEF-9271-DFE6B8115117}" srcOrd="3" destOrd="0" presId="urn:microsoft.com/office/officeart/2018/2/layout/IconVerticalSolidList"/>
    <dgm:cxn modelId="{EBEBB9AE-D498-48A8-B444-6D1150377858}" type="presParOf" srcId="{A9BB3AB1-7C00-4E96-99C9-4CEA155261AA}" destId="{96E6F074-C015-4EC7-A669-5AC2546F408E}" srcOrd="5" destOrd="0" presId="urn:microsoft.com/office/officeart/2018/2/layout/IconVerticalSolidList"/>
    <dgm:cxn modelId="{E4B47C40-50BB-411C-9CCF-2F29B9B2197D}" type="presParOf" srcId="{A9BB3AB1-7C00-4E96-99C9-4CEA155261AA}" destId="{EAA7E14D-0379-4E83-ADEA-8D50CE4CA4AA}" srcOrd="6" destOrd="0" presId="urn:microsoft.com/office/officeart/2018/2/layout/IconVerticalSolidList"/>
    <dgm:cxn modelId="{C84AD72E-7165-432D-AFF5-134B3A042418}" type="presParOf" srcId="{EAA7E14D-0379-4E83-ADEA-8D50CE4CA4AA}" destId="{24DAEB26-E27A-4D65-9196-FFA83296D5AA}" srcOrd="0" destOrd="0" presId="urn:microsoft.com/office/officeart/2018/2/layout/IconVerticalSolidList"/>
    <dgm:cxn modelId="{08ADE9CB-D699-498B-A0AE-1749AF25948F}" type="presParOf" srcId="{EAA7E14D-0379-4E83-ADEA-8D50CE4CA4AA}" destId="{34D2EEBF-D961-44BA-8A0C-D6453E846F41}" srcOrd="1" destOrd="0" presId="urn:microsoft.com/office/officeart/2018/2/layout/IconVerticalSolidList"/>
    <dgm:cxn modelId="{CB7A188C-3D89-414E-BED7-C71E52950F6D}" type="presParOf" srcId="{EAA7E14D-0379-4E83-ADEA-8D50CE4CA4AA}" destId="{C1F216B9-D98D-4818-911F-7EA1891DF5A5}" srcOrd="2" destOrd="0" presId="urn:microsoft.com/office/officeart/2018/2/layout/IconVerticalSolidList"/>
    <dgm:cxn modelId="{4E038123-9093-4467-92E1-042A8000ECC3}" type="presParOf" srcId="{EAA7E14D-0379-4E83-ADEA-8D50CE4CA4AA}" destId="{70C7E257-0235-47FE-91C7-E6E3982817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0C34B9-5478-4E87-BBE3-FDF6B896E7F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FB6EA9-F38B-4C2D-87AC-2582C10842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Přelidnění</a:t>
          </a:r>
          <a:endParaRPr lang="en-US" sz="2400" dirty="0"/>
        </a:p>
      </dgm:t>
    </dgm:pt>
    <dgm:pt modelId="{365A892D-E79A-418A-9A60-3E9284FE2E0C}" type="parTrans" cxnId="{DE90489D-F4ED-4964-8A33-36B22095B607}">
      <dgm:prSet/>
      <dgm:spPr/>
      <dgm:t>
        <a:bodyPr/>
        <a:lstStyle/>
        <a:p>
          <a:endParaRPr lang="en-US"/>
        </a:p>
      </dgm:t>
    </dgm:pt>
    <dgm:pt modelId="{074598A3-2577-428D-ACC1-E6656FC4BC7A}" type="sibTrans" cxnId="{DE90489D-F4ED-4964-8A33-36B22095B607}">
      <dgm:prSet/>
      <dgm:spPr/>
      <dgm:t>
        <a:bodyPr/>
        <a:lstStyle/>
        <a:p>
          <a:endParaRPr lang="en-US"/>
        </a:p>
      </dgm:t>
    </dgm:pt>
    <dgm:pt modelId="{88827476-6C83-4C3E-922B-D9AE6686B1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Válka, konflikty</a:t>
          </a:r>
          <a:endParaRPr lang="en-US" sz="2400" dirty="0"/>
        </a:p>
      </dgm:t>
    </dgm:pt>
    <dgm:pt modelId="{FE1142C9-DADF-433B-88B2-7A66BF54D961}" type="parTrans" cxnId="{6649BC02-5FDD-4C09-81E5-03AED27DDCCE}">
      <dgm:prSet/>
      <dgm:spPr/>
      <dgm:t>
        <a:bodyPr/>
        <a:lstStyle/>
        <a:p>
          <a:endParaRPr lang="en-US"/>
        </a:p>
      </dgm:t>
    </dgm:pt>
    <dgm:pt modelId="{A58EB2F6-3EC1-491D-94C9-4A37442AC769}" type="sibTrans" cxnId="{6649BC02-5FDD-4C09-81E5-03AED27DDCCE}">
      <dgm:prSet/>
      <dgm:spPr/>
      <dgm:t>
        <a:bodyPr/>
        <a:lstStyle/>
        <a:p>
          <a:endParaRPr lang="en-US"/>
        </a:p>
      </dgm:t>
    </dgm:pt>
    <dgm:pt modelId="{B5570ECC-FB49-4A78-8F2B-E38E1FBADC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Chudoba</a:t>
          </a:r>
          <a:endParaRPr lang="en-US" sz="2400" dirty="0"/>
        </a:p>
      </dgm:t>
    </dgm:pt>
    <dgm:pt modelId="{D6ED7E5D-6ABB-4150-A8DE-3672EFB039FC}" type="parTrans" cxnId="{CED7917C-A348-45B0-A68B-5DF5977B18CA}">
      <dgm:prSet/>
      <dgm:spPr/>
      <dgm:t>
        <a:bodyPr/>
        <a:lstStyle/>
        <a:p>
          <a:endParaRPr lang="en-US"/>
        </a:p>
      </dgm:t>
    </dgm:pt>
    <dgm:pt modelId="{13E32306-EA77-431B-944A-2A21205B7241}" type="sibTrans" cxnId="{CED7917C-A348-45B0-A68B-5DF5977B18CA}">
      <dgm:prSet/>
      <dgm:spPr/>
      <dgm:t>
        <a:bodyPr/>
        <a:lstStyle/>
        <a:p>
          <a:endParaRPr lang="en-US"/>
        </a:p>
      </dgm:t>
    </dgm:pt>
    <dgm:pt modelId="{F87B4A16-1515-4F0E-92C6-3EA7CBA39A8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400" dirty="0"/>
            <a:t>Přírodní katastrofy</a:t>
          </a:r>
          <a:endParaRPr lang="en-US" sz="2400" dirty="0"/>
        </a:p>
      </dgm:t>
    </dgm:pt>
    <dgm:pt modelId="{2506571B-6322-4B87-9C52-DB930BBCA4B7}" type="parTrans" cxnId="{FA9ED18C-67B7-401D-84BC-46F0A7C96A7C}">
      <dgm:prSet/>
      <dgm:spPr/>
      <dgm:t>
        <a:bodyPr/>
        <a:lstStyle/>
        <a:p>
          <a:endParaRPr lang="en-US"/>
        </a:p>
      </dgm:t>
    </dgm:pt>
    <dgm:pt modelId="{CDA684A7-CAEC-4B90-B4CC-1AEFA5DAC034}" type="sibTrans" cxnId="{FA9ED18C-67B7-401D-84BC-46F0A7C96A7C}">
      <dgm:prSet/>
      <dgm:spPr/>
      <dgm:t>
        <a:bodyPr/>
        <a:lstStyle/>
        <a:p>
          <a:endParaRPr lang="en-US"/>
        </a:p>
      </dgm:t>
    </dgm:pt>
    <dgm:pt modelId="{A9BB3AB1-7C00-4E96-99C9-4CEA155261AA}" type="pres">
      <dgm:prSet presAssocID="{1E0C34B9-5478-4E87-BBE3-FDF6B896E7F8}" presName="root" presStyleCnt="0">
        <dgm:presLayoutVars>
          <dgm:dir/>
          <dgm:resizeHandles val="exact"/>
        </dgm:presLayoutVars>
      </dgm:prSet>
      <dgm:spPr/>
    </dgm:pt>
    <dgm:pt modelId="{444C1F21-7837-47AA-84F2-3267F4BDE87B}" type="pres">
      <dgm:prSet presAssocID="{F1FB6EA9-F38B-4C2D-87AC-2582C10842BA}" presName="compNode" presStyleCnt="0"/>
      <dgm:spPr/>
    </dgm:pt>
    <dgm:pt modelId="{CE6028D9-08D2-4300-B7FF-3025262FA009}" type="pres">
      <dgm:prSet presAssocID="{F1FB6EA9-F38B-4C2D-87AC-2582C10842BA}" presName="bgRect" presStyleLbl="bgShp" presStyleIdx="0" presStyleCnt="4"/>
      <dgm:spPr/>
    </dgm:pt>
    <dgm:pt modelId="{ACDA2142-6F19-4541-BE9E-54F5420EB6B3}" type="pres">
      <dgm:prSet presAssocID="{F1FB6EA9-F38B-4C2D-87AC-2582C10842BA}" presName="iconRect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ěti se souvislou výplní"/>
        </a:ext>
      </dgm:extLst>
    </dgm:pt>
    <dgm:pt modelId="{4768B973-11F8-4BF7-B601-74713910DF3A}" type="pres">
      <dgm:prSet presAssocID="{F1FB6EA9-F38B-4C2D-87AC-2582C10842BA}" presName="spaceRect" presStyleCnt="0"/>
      <dgm:spPr/>
    </dgm:pt>
    <dgm:pt modelId="{2BBA2CFF-BA19-47D7-AEDE-45F30B85A28F}" type="pres">
      <dgm:prSet presAssocID="{F1FB6EA9-F38B-4C2D-87AC-2582C10842BA}" presName="parTx" presStyleLbl="revTx" presStyleIdx="0" presStyleCnt="4">
        <dgm:presLayoutVars>
          <dgm:chMax val="0"/>
          <dgm:chPref val="0"/>
        </dgm:presLayoutVars>
      </dgm:prSet>
      <dgm:spPr/>
    </dgm:pt>
    <dgm:pt modelId="{13C7A3A7-88E0-44BD-B1B3-5C6D91BE6AE0}" type="pres">
      <dgm:prSet presAssocID="{074598A3-2577-428D-ACC1-E6656FC4BC7A}" presName="sibTrans" presStyleCnt="0"/>
      <dgm:spPr/>
    </dgm:pt>
    <dgm:pt modelId="{24CA1A2E-E197-4C78-BD58-7F51CD8D3958}" type="pres">
      <dgm:prSet presAssocID="{88827476-6C83-4C3E-922B-D9AE6686B18F}" presName="compNode" presStyleCnt="0"/>
      <dgm:spPr/>
    </dgm:pt>
    <dgm:pt modelId="{C2DCBA5E-422C-4A34-BC75-3CF480EF39BE}" type="pres">
      <dgm:prSet presAssocID="{88827476-6C83-4C3E-922B-D9AE6686B18F}" presName="bgRect" presStyleLbl="bgShp" presStyleIdx="1" presStyleCnt="4"/>
      <dgm:spPr/>
    </dgm:pt>
    <dgm:pt modelId="{F0054317-CAD4-445F-AD30-F256DFF98267}" type="pres">
      <dgm:prSet presAssocID="{88827476-6C83-4C3E-922B-D9AE6686B18F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č se souvislou výplní"/>
        </a:ext>
      </dgm:extLst>
    </dgm:pt>
    <dgm:pt modelId="{C03B323F-9BAD-486D-BED1-799FF7AA4314}" type="pres">
      <dgm:prSet presAssocID="{88827476-6C83-4C3E-922B-D9AE6686B18F}" presName="spaceRect" presStyleCnt="0"/>
      <dgm:spPr/>
    </dgm:pt>
    <dgm:pt modelId="{8EC7360D-9D40-41AD-BCDE-7E42E22BEE32}" type="pres">
      <dgm:prSet presAssocID="{88827476-6C83-4C3E-922B-D9AE6686B18F}" presName="parTx" presStyleLbl="revTx" presStyleIdx="1" presStyleCnt="4">
        <dgm:presLayoutVars>
          <dgm:chMax val="0"/>
          <dgm:chPref val="0"/>
        </dgm:presLayoutVars>
      </dgm:prSet>
      <dgm:spPr/>
    </dgm:pt>
    <dgm:pt modelId="{5E155C62-7ED2-4B26-8469-E77BA2587671}" type="pres">
      <dgm:prSet presAssocID="{A58EB2F6-3EC1-491D-94C9-4A37442AC769}" presName="sibTrans" presStyleCnt="0"/>
      <dgm:spPr/>
    </dgm:pt>
    <dgm:pt modelId="{14F70BFD-3181-44A0-BCB9-12BE338B18A9}" type="pres">
      <dgm:prSet presAssocID="{B5570ECC-FB49-4A78-8F2B-E38E1FBADCBD}" presName="compNode" presStyleCnt="0"/>
      <dgm:spPr/>
    </dgm:pt>
    <dgm:pt modelId="{82C39F92-BFFE-46FB-8809-530989BC77D5}" type="pres">
      <dgm:prSet presAssocID="{B5570ECC-FB49-4A78-8F2B-E38E1FBADCBD}" presName="bgRect" presStyleLbl="bgShp" presStyleIdx="2" presStyleCnt="4"/>
      <dgm:spPr/>
    </dgm:pt>
    <dgm:pt modelId="{8427199A-30B1-41B5-BB80-6A3320FBD1E7}" type="pres">
      <dgm:prSet presAssocID="{B5570ECC-FB49-4A78-8F2B-E38E1FBADCBD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íze poletující vzduchem se souvislou výplní"/>
        </a:ext>
      </dgm:extLst>
    </dgm:pt>
    <dgm:pt modelId="{65D38970-A9B2-4FDF-9156-44CD2B01EBBB}" type="pres">
      <dgm:prSet presAssocID="{B5570ECC-FB49-4A78-8F2B-E38E1FBADCBD}" presName="spaceRect" presStyleCnt="0"/>
      <dgm:spPr/>
    </dgm:pt>
    <dgm:pt modelId="{6946FB6A-3CE7-4CEF-9271-DFE6B8115117}" type="pres">
      <dgm:prSet presAssocID="{B5570ECC-FB49-4A78-8F2B-E38E1FBADCBD}" presName="parTx" presStyleLbl="revTx" presStyleIdx="2" presStyleCnt="4">
        <dgm:presLayoutVars>
          <dgm:chMax val="0"/>
          <dgm:chPref val="0"/>
        </dgm:presLayoutVars>
      </dgm:prSet>
      <dgm:spPr/>
    </dgm:pt>
    <dgm:pt modelId="{96E6F074-C015-4EC7-A669-5AC2546F408E}" type="pres">
      <dgm:prSet presAssocID="{13E32306-EA77-431B-944A-2A21205B7241}" presName="sibTrans" presStyleCnt="0"/>
      <dgm:spPr/>
    </dgm:pt>
    <dgm:pt modelId="{EAA7E14D-0379-4E83-ADEA-8D50CE4CA4AA}" type="pres">
      <dgm:prSet presAssocID="{F87B4A16-1515-4F0E-92C6-3EA7CBA39A88}" presName="compNode" presStyleCnt="0"/>
      <dgm:spPr/>
    </dgm:pt>
    <dgm:pt modelId="{24DAEB26-E27A-4D65-9196-FFA83296D5AA}" type="pres">
      <dgm:prSet presAssocID="{F87B4A16-1515-4F0E-92C6-3EA7CBA39A88}" presName="bgRect" presStyleLbl="bgShp" presStyleIdx="3" presStyleCnt="4"/>
      <dgm:spPr/>
    </dgm:pt>
    <dgm:pt modelId="{34D2EEBF-D961-44BA-8A0C-D6453E846F41}" type="pres">
      <dgm:prSet presAssocID="{F87B4A16-1515-4F0E-92C6-3EA7CBA39A88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pka se souvislou výplní"/>
        </a:ext>
      </dgm:extLst>
    </dgm:pt>
    <dgm:pt modelId="{C1F216B9-D98D-4818-911F-7EA1891DF5A5}" type="pres">
      <dgm:prSet presAssocID="{F87B4A16-1515-4F0E-92C6-3EA7CBA39A88}" presName="spaceRect" presStyleCnt="0"/>
      <dgm:spPr/>
    </dgm:pt>
    <dgm:pt modelId="{70C7E257-0235-47FE-91C7-E6E398281795}" type="pres">
      <dgm:prSet presAssocID="{F87B4A16-1515-4F0E-92C6-3EA7CBA39A8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649BC02-5FDD-4C09-81E5-03AED27DDCCE}" srcId="{1E0C34B9-5478-4E87-BBE3-FDF6B896E7F8}" destId="{88827476-6C83-4C3E-922B-D9AE6686B18F}" srcOrd="1" destOrd="0" parTransId="{FE1142C9-DADF-433B-88B2-7A66BF54D961}" sibTransId="{A58EB2F6-3EC1-491D-94C9-4A37442AC769}"/>
    <dgm:cxn modelId="{3DB4A563-146A-4793-BBA2-91F3FB063697}" type="presOf" srcId="{F1FB6EA9-F38B-4C2D-87AC-2582C10842BA}" destId="{2BBA2CFF-BA19-47D7-AEDE-45F30B85A28F}" srcOrd="0" destOrd="0" presId="urn:microsoft.com/office/officeart/2018/2/layout/IconVerticalSolidList"/>
    <dgm:cxn modelId="{CED7917C-A348-45B0-A68B-5DF5977B18CA}" srcId="{1E0C34B9-5478-4E87-BBE3-FDF6B896E7F8}" destId="{B5570ECC-FB49-4A78-8F2B-E38E1FBADCBD}" srcOrd="2" destOrd="0" parTransId="{D6ED7E5D-6ABB-4150-A8DE-3672EFB039FC}" sibTransId="{13E32306-EA77-431B-944A-2A21205B7241}"/>
    <dgm:cxn modelId="{FA9ED18C-67B7-401D-84BC-46F0A7C96A7C}" srcId="{1E0C34B9-5478-4E87-BBE3-FDF6B896E7F8}" destId="{F87B4A16-1515-4F0E-92C6-3EA7CBA39A88}" srcOrd="3" destOrd="0" parTransId="{2506571B-6322-4B87-9C52-DB930BBCA4B7}" sibTransId="{CDA684A7-CAEC-4B90-B4CC-1AEFA5DAC034}"/>
    <dgm:cxn modelId="{9C1F958F-73EC-4DB8-8A77-75C397A7B93C}" type="presOf" srcId="{1E0C34B9-5478-4E87-BBE3-FDF6B896E7F8}" destId="{A9BB3AB1-7C00-4E96-99C9-4CEA155261AA}" srcOrd="0" destOrd="0" presId="urn:microsoft.com/office/officeart/2018/2/layout/IconVerticalSolidList"/>
    <dgm:cxn modelId="{B758719C-20FC-404C-852F-1A235462FC8A}" type="presOf" srcId="{88827476-6C83-4C3E-922B-D9AE6686B18F}" destId="{8EC7360D-9D40-41AD-BCDE-7E42E22BEE32}" srcOrd="0" destOrd="0" presId="urn:microsoft.com/office/officeart/2018/2/layout/IconVerticalSolidList"/>
    <dgm:cxn modelId="{DE90489D-F4ED-4964-8A33-36B22095B607}" srcId="{1E0C34B9-5478-4E87-BBE3-FDF6B896E7F8}" destId="{F1FB6EA9-F38B-4C2D-87AC-2582C10842BA}" srcOrd="0" destOrd="0" parTransId="{365A892D-E79A-418A-9A60-3E9284FE2E0C}" sibTransId="{074598A3-2577-428D-ACC1-E6656FC4BC7A}"/>
    <dgm:cxn modelId="{E05C05D5-3705-4C00-B616-EB58AC3269C6}" type="presOf" srcId="{B5570ECC-FB49-4A78-8F2B-E38E1FBADCBD}" destId="{6946FB6A-3CE7-4CEF-9271-DFE6B8115117}" srcOrd="0" destOrd="0" presId="urn:microsoft.com/office/officeart/2018/2/layout/IconVerticalSolidList"/>
    <dgm:cxn modelId="{86B236EE-9E7B-427C-995B-0B8F74D0DE09}" type="presOf" srcId="{F87B4A16-1515-4F0E-92C6-3EA7CBA39A88}" destId="{70C7E257-0235-47FE-91C7-E6E398281795}" srcOrd="0" destOrd="0" presId="urn:microsoft.com/office/officeart/2018/2/layout/IconVerticalSolidList"/>
    <dgm:cxn modelId="{AE68D9C7-67FF-45A9-97FB-5B00045FD92A}" type="presParOf" srcId="{A9BB3AB1-7C00-4E96-99C9-4CEA155261AA}" destId="{444C1F21-7837-47AA-84F2-3267F4BDE87B}" srcOrd="0" destOrd="0" presId="urn:microsoft.com/office/officeart/2018/2/layout/IconVerticalSolidList"/>
    <dgm:cxn modelId="{740C414C-DDE8-4D6C-ABA6-068DE38D6CAD}" type="presParOf" srcId="{444C1F21-7837-47AA-84F2-3267F4BDE87B}" destId="{CE6028D9-08D2-4300-B7FF-3025262FA009}" srcOrd="0" destOrd="0" presId="urn:microsoft.com/office/officeart/2018/2/layout/IconVerticalSolidList"/>
    <dgm:cxn modelId="{E536D4B3-02FC-4B81-B493-81ABD36C9D04}" type="presParOf" srcId="{444C1F21-7837-47AA-84F2-3267F4BDE87B}" destId="{ACDA2142-6F19-4541-BE9E-54F5420EB6B3}" srcOrd="1" destOrd="0" presId="urn:microsoft.com/office/officeart/2018/2/layout/IconVerticalSolidList"/>
    <dgm:cxn modelId="{94A1ACD9-6933-439A-9C0D-CED23C245790}" type="presParOf" srcId="{444C1F21-7837-47AA-84F2-3267F4BDE87B}" destId="{4768B973-11F8-4BF7-B601-74713910DF3A}" srcOrd="2" destOrd="0" presId="urn:microsoft.com/office/officeart/2018/2/layout/IconVerticalSolidList"/>
    <dgm:cxn modelId="{DBCB9D80-6AE9-46EF-AFAE-A6BF69E244E1}" type="presParOf" srcId="{444C1F21-7837-47AA-84F2-3267F4BDE87B}" destId="{2BBA2CFF-BA19-47D7-AEDE-45F30B85A28F}" srcOrd="3" destOrd="0" presId="urn:microsoft.com/office/officeart/2018/2/layout/IconVerticalSolidList"/>
    <dgm:cxn modelId="{4BBA8C0B-D8F3-4312-9DE2-51EBDA758F61}" type="presParOf" srcId="{A9BB3AB1-7C00-4E96-99C9-4CEA155261AA}" destId="{13C7A3A7-88E0-44BD-B1B3-5C6D91BE6AE0}" srcOrd="1" destOrd="0" presId="urn:microsoft.com/office/officeart/2018/2/layout/IconVerticalSolidList"/>
    <dgm:cxn modelId="{84B2EC4D-A85C-450B-886C-36BC0279F73F}" type="presParOf" srcId="{A9BB3AB1-7C00-4E96-99C9-4CEA155261AA}" destId="{24CA1A2E-E197-4C78-BD58-7F51CD8D3958}" srcOrd="2" destOrd="0" presId="urn:microsoft.com/office/officeart/2018/2/layout/IconVerticalSolidList"/>
    <dgm:cxn modelId="{462D76A7-ACEF-4ADE-BE97-8B1C2E856F02}" type="presParOf" srcId="{24CA1A2E-E197-4C78-BD58-7F51CD8D3958}" destId="{C2DCBA5E-422C-4A34-BC75-3CF480EF39BE}" srcOrd="0" destOrd="0" presId="urn:microsoft.com/office/officeart/2018/2/layout/IconVerticalSolidList"/>
    <dgm:cxn modelId="{FD32BE72-0572-40EC-9492-5FF1F5F99918}" type="presParOf" srcId="{24CA1A2E-E197-4C78-BD58-7F51CD8D3958}" destId="{F0054317-CAD4-445F-AD30-F256DFF98267}" srcOrd="1" destOrd="0" presId="urn:microsoft.com/office/officeart/2018/2/layout/IconVerticalSolidList"/>
    <dgm:cxn modelId="{6A1E7C6C-D9C8-41D7-97D7-2AEB9D6B38CD}" type="presParOf" srcId="{24CA1A2E-E197-4C78-BD58-7F51CD8D3958}" destId="{C03B323F-9BAD-486D-BED1-799FF7AA4314}" srcOrd="2" destOrd="0" presId="urn:microsoft.com/office/officeart/2018/2/layout/IconVerticalSolidList"/>
    <dgm:cxn modelId="{325C2F7B-2BCF-48E6-828E-196B5F45430E}" type="presParOf" srcId="{24CA1A2E-E197-4C78-BD58-7F51CD8D3958}" destId="{8EC7360D-9D40-41AD-BCDE-7E42E22BEE32}" srcOrd="3" destOrd="0" presId="urn:microsoft.com/office/officeart/2018/2/layout/IconVerticalSolidList"/>
    <dgm:cxn modelId="{81DA8F6C-5E94-46C5-9300-01B4789043DF}" type="presParOf" srcId="{A9BB3AB1-7C00-4E96-99C9-4CEA155261AA}" destId="{5E155C62-7ED2-4B26-8469-E77BA2587671}" srcOrd="3" destOrd="0" presId="urn:microsoft.com/office/officeart/2018/2/layout/IconVerticalSolidList"/>
    <dgm:cxn modelId="{5C6B38B0-6032-4958-ADA5-BF5B53CE6F3F}" type="presParOf" srcId="{A9BB3AB1-7C00-4E96-99C9-4CEA155261AA}" destId="{14F70BFD-3181-44A0-BCB9-12BE338B18A9}" srcOrd="4" destOrd="0" presId="urn:microsoft.com/office/officeart/2018/2/layout/IconVerticalSolidList"/>
    <dgm:cxn modelId="{A3C419B9-A5C8-4B66-9F60-196440700B75}" type="presParOf" srcId="{14F70BFD-3181-44A0-BCB9-12BE338B18A9}" destId="{82C39F92-BFFE-46FB-8809-530989BC77D5}" srcOrd="0" destOrd="0" presId="urn:microsoft.com/office/officeart/2018/2/layout/IconVerticalSolidList"/>
    <dgm:cxn modelId="{D9AA0ED7-5A25-4D6F-8582-230278D12025}" type="presParOf" srcId="{14F70BFD-3181-44A0-BCB9-12BE338B18A9}" destId="{8427199A-30B1-41B5-BB80-6A3320FBD1E7}" srcOrd="1" destOrd="0" presId="urn:microsoft.com/office/officeart/2018/2/layout/IconVerticalSolidList"/>
    <dgm:cxn modelId="{F2D311B2-57EE-4BD8-8414-A3DF4129C018}" type="presParOf" srcId="{14F70BFD-3181-44A0-BCB9-12BE338B18A9}" destId="{65D38970-A9B2-4FDF-9156-44CD2B01EBBB}" srcOrd="2" destOrd="0" presId="urn:microsoft.com/office/officeart/2018/2/layout/IconVerticalSolidList"/>
    <dgm:cxn modelId="{3BA5AC44-F33E-4F95-9BCF-FFB4CEBBD9F4}" type="presParOf" srcId="{14F70BFD-3181-44A0-BCB9-12BE338B18A9}" destId="{6946FB6A-3CE7-4CEF-9271-DFE6B8115117}" srcOrd="3" destOrd="0" presId="urn:microsoft.com/office/officeart/2018/2/layout/IconVerticalSolidList"/>
    <dgm:cxn modelId="{EBEBB9AE-D498-48A8-B444-6D1150377858}" type="presParOf" srcId="{A9BB3AB1-7C00-4E96-99C9-4CEA155261AA}" destId="{96E6F074-C015-4EC7-A669-5AC2546F408E}" srcOrd="5" destOrd="0" presId="urn:microsoft.com/office/officeart/2018/2/layout/IconVerticalSolidList"/>
    <dgm:cxn modelId="{E4B47C40-50BB-411C-9CCF-2F29B9B2197D}" type="presParOf" srcId="{A9BB3AB1-7C00-4E96-99C9-4CEA155261AA}" destId="{EAA7E14D-0379-4E83-ADEA-8D50CE4CA4AA}" srcOrd="6" destOrd="0" presId="urn:microsoft.com/office/officeart/2018/2/layout/IconVerticalSolidList"/>
    <dgm:cxn modelId="{C84AD72E-7165-432D-AFF5-134B3A042418}" type="presParOf" srcId="{EAA7E14D-0379-4E83-ADEA-8D50CE4CA4AA}" destId="{24DAEB26-E27A-4D65-9196-FFA83296D5AA}" srcOrd="0" destOrd="0" presId="urn:microsoft.com/office/officeart/2018/2/layout/IconVerticalSolidList"/>
    <dgm:cxn modelId="{08ADE9CB-D699-498B-A0AE-1749AF25948F}" type="presParOf" srcId="{EAA7E14D-0379-4E83-ADEA-8D50CE4CA4AA}" destId="{34D2EEBF-D961-44BA-8A0C-D6453E846F41}" srcOrd="1" destOrd="0" presId="urn:microsoft.com/office/officeart/2018/2/layout/IconVerticalSolidList"/>
    <dgm:cxn modelId="{CB7A188C-3D89-414E-BED7-C71E52950F6D}" type="presParOf" srcId="{EAA7E14D-0379-4E83-ADEA-8D50CE4CA4AA}" destId="{C1F216B9-D98D-4818-911F-7EA1891DF5A5}" srcOrd="2" destOrd="0" presId="urn:microsoft.com/office/officeart/2018/2/layout/IconVerticalSolidList"/>
    <dgm:cxn modelId="{4E038123-9093-4467-92E1-042A8000ECC3}" type="presParOf" srcId="{EAA7E14D-0379-4E83-ADEA-8D50CE4CA4AA}" destId="{70C7E257-0235-47FE-91C7-E6E3982817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4029C-0560-4C60-B144-48D4B35AC8B9}">
      <dsp:nvSpPr>
        <dsp:cNvPr id="0" name=""/>
        <dsp:cNvSpPr/>
      </dsp:nvSpPr>
      <dsp:spPr>
        <a:xfrm>
          <a:off x="0" y="2531216"/>
          <a:ext cx="11455120" cy="26125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/>
            <a:t>Ve kterých státech jihovýchodní Asie podle Vás obyvatelstvo nejvíce migruje?</a:t>
          </a:r>
          <a:endParaRPr lang="en-US" sz="2800" b="1" kern="1200" dirty="0"/>
        </a:p>
      </dsp:txBody>
      <dsp:txXfrm>
        <a:off x="0" y="2531216"/>
        <a:ext cx="11455120" cy="1410788"/>
      </dsp:txXfrm>
    </dsp:sp>
    <dsp:sp modelId="{F09373AF-0300-4FD1-A258-C54527E8FAF5}">
      <dsp:nvSpPr>
        <dsp:cNvPr id="0" name=""/>
        <dsp:cNvSpPr/>
      </dsp:nvSpPr>
      <dsp:spPr>
        <a:xfrm>
          <a:off x="0" y="3889753"/>
          <a:ext cx="11455120" cy="12017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/>
            <a:t>Převažují více muži či ženy v migraci obyvatelstva tohoto regionu?</a:t>
          </a:r>
          <a:endParaRPr lang="en-US" sz="2800" b="1" kern="1200" dirty="0"/>
        </a:p>
      </dsp:txBody>
      <dsp:txXfrm>
        <a:off x="0" y="3889753"/>
        <a:ext cx="11455120" cy="1201782"/>
      </dsp:txXfrm>
    </dsp:sp>
    <dsp:sp modelId="{E13AB91B-6074-4FDC-8BCA-E6AE3B07CC59}">
      <dsp:nvSpPr>
        <dsp:cNvPr id="0" name=""/>
        <dsp:cNvSpPr/>
      </dsp:nvSpPr>
      <dsp:spPr>
        <a:xfrm rot="10800000">
          <a:off x="0" y="968"/>
          <a:ext cx="11455120" cy="25694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kern="1200" dirty="0"/>
            <a:t>Pokuste se navrhnout 2 hypotézy, které se týkají migrace v regionu jihovýchodní Asie.</a:t>
          </a:r>
          <a:endParaRPr lang="en-US" sz="3900" kern="1200" dirty="0"/>
        </a:p>
      </dsp:txBody>
      <dsp:txXfrm rot="10800000">
        <a:off x="0" y="968"/>
        <a:ext cx="11455120" cy="16695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028D9-08D2-4300-B7FF-3025262FA009}">
      <dsp:nvSpPr>
        <dsp:cNvPr id="0" name=""/>
        <dsp:cNvSpPr/>
      </dsp:nvSpPr>
      <dsp:spPr>
        <a:xfrm>
          <a:off x="0" y="1637"/>
          <a:ext cx="5550964" cy="83004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A2142-6F19-4541-BE9E-54F5420EB6B3}">
      <dsp:nvSpPr>
        <dsp:cNvPr id="0" name=""/>
        <dsp:cNvSpPr/>
      </dsp:nvSpPr>
      <dsp:spPr>
        <a:xfrm>
          <a:off x="251087" y="188396"/>
          <a:ext cx="456522" cy="4565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A2CFF-BA19-47D7-AEDE-45F30B85A28F}">
      <dsp:nvSpPr>
        <dsp:cNvPr id="0" name=""/>
        <dsp:cNvSpPr/>
      </dsp:nvSpPr>
      <dsp:spPr>
        <a:xfrm>
          <a:off x="958696" y="1637"/>
          <a:ext cx="4592267" cy="830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46" tIns="87846" rIns="87846" bIns="878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Lepší podmínky pro vzdělávání </a:t>
          </a:r>
          <a:endParaRPr lang="en-US" sz="2400" kern="1200" dirty="0"/>
        </a:p>
      </dsp:txBody>
      <dsp:txXfrm>
        <a:off x="958696" y="1637"/>
        <a:ext cx="4592267" cy="830040"/>
      </dsp:txXfrm>
    </dsp:sp>
    <dsp:sp modelId="{C2DCBA5E-422C-4A34-BC75-3CF480EF39BE}">
      <dsp:nvSpPr>
        <dsp:cNvPr id="0" name=""/>
        <dsp:cNvSpPr/>
      </dsp:nvSpPr>
      <dsp:spPr>
        <a:xfrm>
          <a:off x="0" y="1039188"/>
          <a:ext cx="5550964" cy="83004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54317-CAD4-445F-AD30-F256DFF98267}">
      <dsp:nvSpPr>
        <dsp:cNvPr id="0" name=""/>
        <dsp:cNvSpPr/>
      </dsp:nvSpPr>
      <dsp:spPr>
        <a:xfrm>
          <a:off x="251087" y="1225947"/>
          <a:ext cx="456522" cy="4565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7360D-9D40-41AD-BCDE-7E42E22BEE32}">
      <dsp:nvSpPr>
        <dsp:cNvPr id="0" name=""/>
        <dsp:cNvSpPr/>
      </dsp:nvSpPr>
      <dsp:spPr>
        <a:xfrm>
          <a:off x="958696" y="1039188"/>
          <a:ext cx="4592267" cy="830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46" tIns="87846" rIns="87846" bIns="878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Kvalitní zdravotní péče</a:t>
          </a:r>
          <a:endParaRPr lang="en-US" sz="2400" kern="1200" dirty="0"/>
        </a:p>
      </dsp:txBody>
      <dsp:txXfrm>
        <a:off x="958696" y="1039188"/>
        <a:ext cx="4592267" cy="830040"/>
      </dsp:txXfrm>
    </dsp:sp>
    <dsp:sp modelId="{82C39F92-BFFE-46FB-8809-530989BC77D5}">
      <dsp:nvSpPr>
        <dsp:cNvPr id="0" name=""/>
        <dsp:cNvSpPr/>
      </dsp:nvSpPr>
      <dsp:spPr>
        <a:xfrm>
          <a:off x="0" y="2076738"/>
          <a:ext cx="5550964" cy="83004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7199A-30B1-41B5-BB80-6A3320FBD1E7}">
      <dsp:nvSpPr>
        <dsp:cNvPr id="0" name=""/>
        <dsp:cNvSpPr/>
      </dsp:nvSpPr>
      <dsp:spPr>
        <a:xfrm>
          <a:off x="251087" y="2263497"/>
          <a:ext cx="456522" cy="4565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46FB6A-3CE7-4CEF-9271-DFE6B8115117}">
      <dsp:nvSpPr>
        <dsp:cNvPr id="0" name=""/>
        <dsp:cNvSpPr/>
      </dsp:nvSpPr>
      <dsp:spPr>
        <a:xfrm>
          <a:off x="958696" y="2076738"/>
          <a:ext cx="4592267" cy="830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46" tIns="87846" rIns="87846" bIns="878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Lepší finanční možnosti</a:t>
          </a:r>
          <a:endParaRPr lang="en-US" sz="2400" kern="1200" dirty="0"/>
        </a:p>
      </dsp:txBody>
      <dsp:txXfrm>
        <a:off x="958696" y="2076738"/>
        <a:ext cx="4592267" cy="830040"/>
      </dsp:txXfrm>
    </dsp:sp>
    <dsp:sp modelId="{24DAEB26-E27A-4D65-9196-FFA83296D5AA}">
      <dsp:nvSpPr>
        <dsp:cNvPr id="0" name=""/>
        <dsp:cNvSpPr/>
      </dsp:nvSpPr>
      <dsp:spPr>
        <a:xfrm>
          <a:off x="0" y="3114288"/>
          <a:ext cx="5550964" cy="83004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2EEBF-D961-44BA-8A0C-D6453E846F41}">
      <dsp:nvSpPr>
        <dsp:cNvPr id="0" name=""/>
        <dsp:cNvSpPr/>
      </dsp:nvSpPr>
      <dsp:spPr>
        <a:xfrm>
          <a:off x="251087" y="3301048"/>
          <a:ext cx="456522" cy="45652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7E257-0235-47FE-91C7-E6E398281795}">
      <dsp:nvSpPr>
        <dsp:cNvPr id="0" name=""/>
        <dsp:cNvSpPr/>
      </dsp:nvSpPr>
      <dsp:spPr>
        <a:xfrm>
          <a:off x="958696" y="3114288"/>
          <a:ext cx="4592267" cy="830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46" tIns="87846" rIns="87846" bIns="8784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Náboženská a politická svoboda</a:t>
          </a:r>
          <a:endParaRPr lang="en-US" sz="2400" kern="1200" dirty="0"/>
        </a:p>
      </dsp:txBody>
      <dsp:txXfrm>
        <a:off x="958696" y="3114288"/>
        <a:ext cx="4592267" cy="830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028D9-08D2-4300-B7FF-3025262FA009}">
      <dsp:nvSpPr>
        <dsp:cNvPr id="0" name=""/>
        <dsp:cNvSpPr/>
      </dsp:nvSpPr>
      <dsp:spPr>
        <a:xfrm>
          <a:off x="0" y="1628"/>
          <a:ext cx="5430839" cy="825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A2142-6F19-4541-BE9E-54F5420EB6B3}">
      <dsp:nvSpPr>
        <dsp:cNvPr id="0" name=""/>
        <dsp:cNvSpPr/>
      </dsp:nvSpPr>
      <dsp:spPr>
        <a:xfrm>
          <a:off x="249723" y="187373"/>
          <a:ext cx="454042" cy="4540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A2CFF-BA19-47D7-AEDE-45F30B85A28F}">
      <dsp:nvSpPr>
        <dsp:cNvPr id="0" name=""/>
        <dsp:cNvSpPr/>
      </dsp:nvSpPr>
      <dsp:spPr>
        <a:xfrm>
          <a:off x="953490" y="1628"/>
          <a:ext cx="4477348" cy="825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Přelidnění</a:t>
          </a:r>
          <a:endParaRPr lang="en-US" sz="2400" kern="1200" dirty="0"/>
        </a:p>
      </dsp:txBody>
      <dsp:txXfrm>
        <a:off x="953490" y="1628"/>
        <a:ext cx="4477348" cy="825532"/>
      </dsp:txXfrm>
    </dsp:sp>
    <dsp:sp modelId="{C2DCBA5E-422C-4A34-BC75-3CF480EF39BE}">
      <dsp:nvSpPr>
        <dsp:cNvPr id="0" name=""/>
        <dsp:cNvSpPr/>
      </dsp:nvSpPr>
      <dsp:spPr>
        <a:xfrm>
          <a:off x="0" y="1033544"/>
          <a:ext cx="5430839" cy="825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54317-CAD4-445F-AD30-F256DFF98267}">
      <dsp:nvSpPr>
        <dsp:cNvPr id="0" name=""/>
        <dsp:cNvSpPr/>
      </dsp:nvSpPr>
      <dsp:spPr>
        <a:xfrm>
          <a:off x="249723" y="1219289"/>
          <a:ext cx="454042" cy="4540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7360D-9D40-41AD-BCDE-7E42E22BEE32}">
      <dsp:nvSpPr>
        <dsp:cNvPr id="0" name=""/>
        <dsp:cNvSpPr/>
      </dsp:nvSpPr>
      <dsp:spPr>
        <a:xfrm>
          <a:off x="953490" y="1033544"/>
          <a:ext cx="4477348" cy="825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Válka, konflikty</a:t>
          </a:r>
          <a:endParaRPr lang="en-US" sz="2400" kern="1200" dirty="0"/>
        </a:p>
      </dsp:txBody>
      <dsp:txXfrm>
        <a:off x="953490" y="1033544"/>
        <a:ext cx="4477348" cy="825532"/>
      </dsp:txXfrm>
    </dsp:sp>
    <dsp:sp modelId="{82C39F92-BFFE-46FB-8809-530989BC77D5}">
      <dsp:nvSpPr>
        <dsp:cNvPr id="0" name=""/>
        <dsp:cNvSpPr/>
      </dsp:nvSpPr>
      <dsp:spPr>
        <a:xfrm>
          <a:off x="0" y="2065460"/>
          <a:ext cx="5430839" cy="825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7199A-30B1-41B5-BB80-6A3320FBD1E7}">
      <dsp:nvSpPr>
        <dsp:cNvPr id="0" name=""/>
        <dsp:cNvSpPr/>
      </dsp:nvSpPr>
      <dsp:spPr>
        <a:xfrm>
          <a:off x="249723" y="2251204"/>
          <a:ext cx="454042" cy="4540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46FB6A-3CE7-4CEF-9271-DFE6B8115117}">
      <dsp:nvSpPr>
        <dsp:cNvPr id="0" name=""/>
        <dsp:cNvSpPr/>
      </dsp:nvSpPr>
      <dsp:spPr>
        <a:xfrm>
          <a:off x="953490" y="2065460"/>
          <a:ext cx="4477348" cy="825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Chudoba</a:t>
          </a:r>
          <a:endParaRPr lang="en-US" sz="2400" kern="1200" dirty="0"/>
        </a:p>
      </dsp:txBody>
      <dsp:txXfrm>
        <a:off x="953490" y="2065460"/>
        <a:ext cx="4477348" cy="825532"/>
      </dsp:txXfrm>
    </dsp:sp>
    <dsp:sp modelId="{24DAEB26-E27A-4D65-9196-FFA83296D5AA}">
      <dsp:nvSpPr>
        <dsp:cNvPr id="0" name=""/>
        <dsp:cNvSpPr/>
      </dsp:nvSpPr>
      <dsp:spPr>
        <a:xfrm>
          <a:off x="0" y="3097375"/>
          <a:ext cx="5430839" cy="8255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2EEBF-D961-44BA-8A0C-D6453E846F41}">
      <dsp:nvSpPr>
        <dsp:cNvPr id="0" name=""/>
        <dsp:cNvSpPr/>
      </dsp:nvSpPr>
      <dsp:spPr>
        <a:xfrm>
          <a:off x="249723" y="3283120"/>
          <a:ext cx="454042" cy="45404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7E257-0235-47FE-91C7-E6E398281795}">
      <dsp:nvSpPr>
        <dsp:cNvPr id="0" name=""/>
        <dsp:cNvSpPr/>
      </dsp:nvSpPr>
      <dsp:spPr>
        <a:xfrm>
          <a:off x="953490" y="3097375"/>
          <a:ext cx="4477348" cy="825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369" tIns="87369" rIns="87369" bIns="8736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Přírodní katastrofy</a:t>
          </a:r>
          <a:endParaRPr lang="en-US" sz="2400" kern="1200" dirty="0"/>
        </a:p>
      </dsp:txBody>
      <dsp:txXfrm>
        <a:off x="953490" y="3097375"/>
        <a:ext cx="4477348" cy="82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735D7-161C-43A0-BD71-6B91BA8A28C9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D1783-D259-424E-80A6-84A5FA7D74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744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Nechte žáky si promyslet své hypotézy ohledně migrační situace, mohou použít uvedené otázky. Poté žákům rozdejte pracovní list (viz Přílohy) a zahájíte práci na úkolech.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28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jsou uvedeny jedny z hlavních důvodů, proč lidé z Asie emigrují do USA, zmiňte zejména Vietnam a Filipíny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10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F7776-0D78-A7F5-9033-6D67B4893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5D3067A-126C-44C1-E6CC-348E87932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25F8EF-A745-558C-161A-22F486605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 minulosti i v současnosti dochází v minulosti i v současnosti k protestům vůči zacházení žen v rámci pracovní migrace. Jedním z nejvýznamnějších protestů se týká fenoménu </a:t>
            </a:r>
            <a:r>
              <a:rPr lang="cs-CZ" dirty="0" err="1"/>
              <a:t>Maid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, který označuje systém masových přesunů (legální i nelegální) miliónů žen do bohatších zemí za prací v domácnosti. Ačkoli byla přijata mezinárodní opatření pro zajištění standartních práv, problém v řadě krajin zůstává. Fotografie pochází z protestů z Hong Kongu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3B3C15-A446-EA92-9831-CAA3162B2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455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fotografie zachycuje případ prodeje domácích pomocnic z Myanmaru v Singapuru v roce 2014.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9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jihovýchodní Asie představuje nelegální migrace významný problém, se kterým řada států nedostatečně bojuje. Na obrázku můžete vidět matku (Vietnam), která přišla a stále čeká na své 2 dcery, které ztratila vůli nelegálnímu obchodu s lidmi.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499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Žáky nechte odhadnout význam termínu </a:t>
            </a:r>
            <a:r>
              <a:rPr lang="cs-CZ" dirty="0" err="1"/>
              <a:t>remitence</a:t>
            </a:r>
            <a:r>
              <a:rPr lang="cs-CZ" dirty="0"/>
              <a:t> a následně s žáky diskutujte výhody a nevýhody </a:t>
            </a:r>
            <a:r>
              <a:rPr lang="cs-CZ" dirty="0" err="1"/>
              <a:t>remitencí</a:t>
            </a:r>
            <a:r>
              <a:rPr lang="cs-CZ" dirty="0"/>
              <a:t>. </a:t>
            </a:r>
            <a:r>
              <a:rPr lang="cs-CZ"/>
              <a:t>Poté žáci </a:t>
            </a:r>
            <a:r>
              <a:rPr lang="cs-CZ" dirty="0"/>
              <a:t>budou řešit úkolu 5b, kdy pokyny pro práci na této úloze jsou součástí Pokynů pro práci s </a:t>
            </a:r>
            <a:r>
              <a:rPr lang="cs-CZ" dirty="0" err="1"/>
              <a:t>geoportály</a:t>
            </a:r>
            <a:r>
              <a:rPr lang="cs-CZ" dirty="0"/>
              <a:t> (viz Přílohy).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82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438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82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část slouží k zopakování základních demografických pojmů související s migrací. Nechte žáky přijít s vlastními nápady a následně promítněte správné možnosti.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249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Tato část slouží k zopakování základních demografických pojmů související s migrací. Nechte žáky přijít s vlastními nápady a následně promítněte správné možnosti.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798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žáky budete řešit úlohu na zisk dat z </a:t>
            </a:r>
            <a:r>
              <a:rPr lang="cs-CZ" dirty="0" err="1"/>
              <a:t>geoportálu</a:t>
            </a:r>
            <a:r>
              <a:rPr lang="cs-CZ" dirty="0"/>
              <a:t> </a:t>
            </a:r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World</a:t>
            </a:r>
            <a:r>
              <a:rPr lang="cs-CZ" dirty="0"/>
              <a:t> in Data, kdy pokyny pro práci na této úloze jsou součástí Pokynů pro práci s </a:t>
            </a:r>
            <a:r>
              <a:rPr lang="cs-CZ" dirty="0" err="1"/>
              <a:t>geoportály</a:t>
            </a:r>
            <a:r>
              <a:rPr lang="cs-CZ" dirty="0"/>
              <a:t> (viz Přílohy).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208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Postupně promítněte a zkontrolujte výsledky úlohy 3 s žáky.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509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Promítněte a zkontrolujte výsledky úlohy 3 s žáky.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333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Promítněte a zkontrolujte výsledky úlohy 3 s žáky.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558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Promítněte a zkontrolujte výsledky úlohy 3 s žáky.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740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Žáci na základě svých výsledků ze své tabulky spočítají migrační saldo, následně zkontrolujte výsledky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D1783-D259-424E-80A6-84A5FA7D747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83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C64FD7-6354-58D3-FB4B-ADA53F5CC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F8E1D4-F1FE-F360-2597-3AEC43735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D8BEC6-6806-6129-DDAB-D0B3D4758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E5BF0-5404-6CFC-88AD-F75EFAB3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FEC42F-E531-B184-0342-6DFBF6C0B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43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3C5F6-83B0-B3EE-7718-EA332B50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1D1DF6-AFE7-DD49-7CB0-9929A0613C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096C63-BEC1-0D56-7595-EC4CFEE66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93174D-CF09-B007-4113-2A87888B9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55EA10-6C22-5388-B348-1968AB5BF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2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73162F1-B121-0BCB-BBB9-C3DE148362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405A413-E8B6-9810-4FB4-F6AA0DCFB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A1577B-4C2A-9FAF-8DE1-74E24DF87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D4CD34-D9DE-3D8D-BACB-404B95FC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4FD18D-E795-20E7-4DEA-D83C0198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53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476F5C-C7D8-0840-20F3-2C69F9990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7D4764-2EF5-9A76-906F-726BA7837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6FFAE-15F5-4EBB-950B-7BBD8A31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D90D87-7023-7DE5-4F45-D12ED044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330557-F646-7747-6108-271FA0EA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10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C0229F-86A2-37C3-8E03-38A01BAC1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2F55DC-F998-4401-D10E-FCD2F8183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736E37-9766-E57D-5053-480A7BFC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336BE3-156D-4FC6-16B3-1D916218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C9405A-B2A6-E8EB-A4AB-72CA3CF9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51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93AA33-9136-B2EB-7FC1-F5CFB9455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03D139-CC4A-69B6-10B0-AB786F695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C7A834-28FD-F8AD-5770-2FC84D12A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CDED01-290A-0441-20E4-C4EE27E3C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1F984D-F516-4815-2B93-0DAB331B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41A4EF-6402-ADDE-8F04-F018BD5B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39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E07FA-E61D-CF9E-399A-FDDBA1945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E2A6C3-390E-E2EB-6A9B-804E2FA44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85709D-4491-84A4-A3FE-83BEC969B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91D3BB-EED2-8F7B-6622-8BE9AE833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F926352-3224-0193-5796-66D87120AF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5FCFF5-F661-1691-1B0D-C75AE1A7D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ED232AF-1E84-5561-B9C1-531F8337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ECCF36A-60D3-FB74-A310-534A0030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10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733C20-8CE3-E001-9148-6F1BB1E02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530D4FB-7D50-9D43-6EF0-46C8C8336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A2092A3-B672-B64E-13D7-A93D6D44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5AE873-D3C9-8A44-A8C1-B92EB5D9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48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9363F33-87CB-E0FB-CF45-56050264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E76AF8-F100-92CB-E509-8692B67D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99EC37-889E-39B7-E83C-7F679369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83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C76A0-4F8D-B5C4-C250-2EBED42B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0A0F7C-5500-930D-A2C8-FCE7EABCD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DFD91A7-F351-E88C-6276-FA3D1A182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9F9D0-C9E5-CAC7-6B55-211DAA5A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0ED25F-E1DF-AA9C-65A5-DAF9B94E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9B5F49-9EB5-B1FA-6B13-0DDED73B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54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A32D2F-B1E2-6E70-10E4-6A037A736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A512D30-E281-7416-C249-91637AEF78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2F2EF97-8C14-E00D-3081-5694FD481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D179D0-6B37-734D-D502-AC0C37EC6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DC7139-1DA0-AB9C-F36A-B4644B7E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27E218-95DC-BFDA-CAE0-41DD77E4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894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96C2972-DD99-8945-BCA8-99142FA2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B29C1B-B1A2-B288-129F-0074908F2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F02ED1-29D5-A393-8090-F0B883EBA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C6DFC7-D596-4FF6-8CE1-A993C97724A8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568AE1-33D4-2C6C-EC41-BCC4E1F5C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5F75EC-75F2-8508-57ED-4E2CBD6C0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8FC07A-8D85-4509-B4FC-D537DC56F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99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refugees.org/at-risk-twice-over-displacement-and-human-trafficking-in-southeast-asia/" TargetMode="External"/><Relationship Id="rId3" Type="http://schemas.openxmlformats.org/officeDocument/2006/relationships/hyperlink" Target="https://www.migrationdataportal.org/regional-data-overview/south-eastern-asia" TargetMode="External"/><Relationship Id="rId7" Type="http://schemas.openxmlformats.org/officeDocument/2006/relationships/hyperlink" Target="https://theworld.org/stories/2017/05/13/southeast-asia-migrant-maids-modern-day-slaves" TargetMode="External"/><Relationship Id="rId2" Type="http://schemas.openxmlformats.org/officeDocument/2006/relationships/hyperlink" Target="https://www.migrationdataportal.org/dashboard/compare-geographic?c=704_458_764_608_360&amp;i=9183&amp;r=&amp;s=&amp;t=2000_20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aseanpost.com/article/aseans-human-trafficking-woes" TargetMode="External"/><Relationship Id="rId5" Type="http://schemas.openxmlformats.org/officeDocument/2006/relationships/hyperlink" Target="https://ourworldindata.org/migration" TargetMode="External"/><Relationship Id="rId4" Type="http://schemas.openxmlformats.org/officeDocument/2006/relationships/hyperlink" Target="https://www.migrationdataportal.org/themes/women-girls-migratio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jazeera.com/wp-content/uploads/2014/06/2014624111934677734_20.jpeg?resize=570%2C380&amp;quality=80" TargetMode="External"/><Relationship Id="rId7" Type="http://schemas.openxmlformats.org/officeDocument/2006/relationships/hyperlink" Target="https://cdn.statcdn.com/Infographic/images/normal/33294.jpe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sets.ourworldindata.org/uploads/2019/02/OurWorldinData-logo.png" TargetMode="External"/><Relationship Id="rId5" Type="http://schemas.openxmlformats.org/officeDocument/2006/relationships/hyperlink" Target="https://www.reuters.com/world/asia-pacific/southeast-asia-human-trafficking-now-global-crisis-interpol-says-2024-03-27/" TargetMode="External"/><Relationship Id="rId4" Type="http://schemas.openxmlformats.org/officeDocument/2006/relationships/hyperlink" Target="https://hongkongfp.com/wp-content/uploads/2016/03/1241613-1050x573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81CC93-D5DF-EB42-C6BD-7D1A290FD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r>
              <a:rPr lang="cs-CZ" sz="4800" dirty="0">
                <a:solidFill>
                  <a:srgbClr val="FFFFFF"/>
                </a:solidFill>
              </a:rPr>
              <a:t>Migrační situace v jihovýchodní Asii pohledem dat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A44230-834E-D417-E218-E0469D0C9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r>
              <a:rPr lang="cs-CZ" dirty="0"/>
              <a:t>David Fischer</a:t>
            </a:r>
          </a:p>
        </p:txBody>
      </p:sp>
    </p:spTree>
    <p:extLst>
      <p:ext uri="{BB962C8B-B14F-4D97-AF65-F5344CB8AC3E}">
        <p14:creationId xmlns:p14="http://schemas.microsoft.com/office/powerpoint/2010/main" val="79343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CE5B9-A73C-9DF8-8FA8-72B1D4F09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0" name="Rectangle 206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8" name="Rectangle 207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84944F-61C3-7066-9F94-7101B5F1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FFFF"/>
                </a:solidFill>
              </a:rPr>
              <a:t>Migrační saldo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B72DC00-91F3-7E66-3EB4-BC311D1F8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21" y="2198340"/>
            <a:ext cx="6051982" cy="3683358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Brunej: </a:t>
            </a:r>
            <a:r>
              <a:rPr lang="cs-CZ" b="1" dirty="0"/>
              <a:t>0,07 mil., POZITIVNÍ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Filipíny: </a:t>
            </a:r>
            <a:r>
              <a:rPr lang="cs-CZ" b="1" dirty="0"/>
              <a:t>- 6,92 mil.,  NEGATIVNÍ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Indonésie: - </a:t>
            </a:r>
            <a:r>
              <a:rPr lang="cs-CZ" b="1" dirty="0"/>
              <a:t>3,34 mil.,  NEGATIVNÍ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Kambodža: - </a:t>
            </a:r>
            <a:r>
              <a:rPr lang="cs-CZ" b="1" dirty="0"/>
              <a:t>0,7 mil</a:t>
            </a:r>
            <a:r>
              <a:rPr lang="de-DE" b="1" dirty="0"/>
              <a:t>.</a:t>
            </a:r>
            <a:r>
              <a:rPr lang="cs-CZ" b="1" dirty="0"/>
              <a:t>, NEGATIVNÍ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Laos: - </a:t>
            </a:r>
            <a:r>
              <a:rPr lang="cs-CZ" b="1" dirty="0"/>
              <a:t>3,34 mil</a:t>
            </a:r>
            <a:r>
              <a:rPr lang="de-DE" b="1" dirty="0"/>
              <a:t>.</a:t>
            </a:r>
            <a:r>
              <a:rPr lang="cs-CZ" b="1" dirty="0"/>
              <a:t>, NEGATIVNÍ</a:t>
            </a:r>
            <a:endParaRPr lang="cs-CZ" dirty="0"/>
          </a:p>
          <a:p>
            <a:endParaRPr lang="cs-CZ" sz="2000" dirty="0"/>
          </a:p>
        </p:txBody>
      </p:sp>
      <p:sp>
        <p:nvSpPr>
          <p:cNvPr id="13" name="Zástupný obsah 4">
            <a:extLst>
              <a:ext uri="{FF2B5EF4-FFF2-40B4-BE49-F238E27FC236}">
                <a16:creationId xmlns:a16="http://schemas.microsoft.com/office/drawing/2014/main" id="{85240134-A85C-2024-341B-79735849CD99}"/>
              </a:ext>
            </a:extLst>
          </p:cNvPr>
          <p:cNvSpPr txBox="1">
            <a:spLocks/>
          </p:cNvSpPr>
          <p:nvPr/>
        </p:nvSpPr>
        <p:spPr>
          <a:xfrm>
            <a:off x="6221411" y="2198340"/>
            <a:ext cx="6051982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dirty="0"/>
              <a:t>Malajsie: </a:t>
            </a:r>
            <a:r>
              <a:rPr lang="cs-CZ" b="1" dirty="0"/>
              <a:t>1,14 mil., POZITIVNÍ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Myanmar: </a:t>
            </a:r>
            <a:r>
              <a:rPr lang="cs-CZ" b="1" dirty="0"/>
              <a:t>- 4,25 mil</a:t>
            </a:r>
            <a:r>
              <a:rPr lang="de-DE" b="1" dirty="0"/>
              <a:t>.</a:t>
            </a:r>
            <a:r>
              <a:rPr lang="cs-CZ" b="1" dirty="0"/>
              <a:t>,  NEGATIVNÍ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Singapur: </a:t>
            </a:r>
            <a:r>
              <a:rPr lang="cs-CZ" b="1" dirty="0"/>
              <a:t>2,44 mil., POZITIVNÍ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Thajsko: </a:t>
            </a:r>
            <a:r>
              <a:rPr lang="cs-CZ" b="1" dirty="0"/>
              <a:t>1,73 mil</a:t>
            </a:r>
            <a:r>
              <a:rPr lang="de-DE" b="1" dirty="0"/>
              <a:t>.</a:t>
            </a:r>
            <a:r>
              <a:rPr lang="cs-CZ" b="1" dirty="0"/>
              <a:t>, POZITIVNÍ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Vietnam: </a:t>
            </a:r>
            <a:r>
              <a:rPr lang="cs-CZ" b="1" dirty="0"/>
              <a:t>- 3,49 mil</a:t>
            </a:r>
            <a:r>
              <a:rPr lang="de-DE" b="1" dirty="0"/>
              <a:t>.</a:t>
            </a:r>
            <a:r>
              <a:rPr lang="cs-CZ" b="1" dirty="0"/>
              <a:t>, POZITIVNÍ</a:t>
            </a:r>
          </a:p>
          <a:p>
            <a:endParaRPr lang="cs-CZ" sz="2000" dirty="0"/>
          </a:p>
        </p:txBody>
      </p:sp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14A977F4-DBCB-9285-0414-637EA28F32A7}"/>
              </a:ext>
            </a:extLst>
          </p:cNvPr>
          <p:cNvSpPr txBox="1">
            <a:spLocks/>
          </p:cNvSpPr>
          <p:nvPr/>
        </p:nvSpPr>
        <p:spPr>
          <a:xfrm>
            <a:off x="3150016" y="4396680"/>
            <a:ext cx="6142789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200" b="1" dirty="0"/>
              <a:t>CELKEM: -13,93 mil., NEGATIVNÍ</a:t>
            </a:r>
          </a:p>
        </p:txBody>
      </p:sp>
    </p:spTree>
    <p:extLst>
      <p:ext uri="{BB962C8B-B14F-4D97-AF65-F5344CB8AC3E}">
        <p14:creationId xmlns:p14="http://schemas.microsoft.com/office/powerpoint/2010/main" val="19124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F43568-3453-220D-8DA5-553D382CA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0" y="2767106"/>
            <a:ext cx="322867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Migrační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saldo</a:t>
            </a:r>
            <a:r>
              <a:rPr lang="cs-CZ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proč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lidé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emigrují</a:t>
            </a:r>
            <a:r>
              <a:rPr lang="cs-CZ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text, snímek obrazovky, Písmo, design&#10;&#10;Obsah generovaný pomocí AI může být nesprávný.">
            <a:extLst>
              <a:ext uri="{FF2B5EF4-FFF2-40B4-BE49-F238E27FC236}">
                <a16:creationId xmlns:a16="http://schemas.microsoft.com/office/drawing/2014/main" id="{F60438F9-8F87-6F64-01E2-FC47CDD50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6086" y="467208"/>
            <a:ext cx="5938431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2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67FC91-7352-E2D9-8398-88176F1F5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19DDFD-915F-B558-DB46-40A79143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000" b="1" dirty="0">
                <a:solidFill>
                  <a:schemeClr val="bg1"/>
                </a:solidFill>
              </a:rPr>
              <a:t>Ženská emigrace a </a:t>
            </a:r>
            <a:r>
              <a:rPr lang="cs-CZ" sz="4000" b="1" dirty="0" err="1">
                <a:solidFill>
                  <a:schemeClr val="bg1"/>
                </a:solidFill>
              </a:rPr>
              <a:t>maid</a:t>
            </a:r>
            <a:r>
              <a:rPr lang="cs-CZ" sz="4000" b="1" dirty="0">
                <a:solidFill>
                  <a:schemeClr val="bg1"/>
                </a:solidFill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trade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2E58AD89-4AA5-4E3D-D73D-65A41C93F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1778558"/>
            <a:ext cx="11035964" cy="45920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dirty="0"/>
              <a:t> </a:t>
            </a:r>
            <a:r>
              <a:rPr lang="cs-CZ" b="1" dirty="0"/>
              <a:t>nejvyšší</a:t>
            </a:r>
            <a:r>
              <a:rPr lang="cs-CZ" dirty="0"/>
              <a:t>: Malajsie, Laos, Filipíny (přes 50 % z celkové emigrace) – „feminizace migrace“</a:t>
            </a:r>
          </a:p>
          <a:p>
            <a:r>
              <a:rPr lang="cs-CZ" b="1" dirty="0" err="1"/>
              <a:t>Maid</a:t>
            </a:r>
            <a:r>
              <a:rPr lang="cs-CZ" b="1" dirty="0"/>
              <a:t> </a:t>
            </a:r>
            <a:r>
              <a:rPr lang="cs-CZ" b="1" dirty="0" err="1"/>
              <a:t>Trade</a:t>
            </a:r>
            <a:r>
              <a:rPr lang="cs-CZ" dirty="0"/>
              <a:t>: „obchodování“ s domácími pomocnicemi z chudých zemí do bohatých , součást pracovní  migrace</a:t>
            </a:r>
          </a:p>
          <a:p>
            <a:pPr lvl="1"/>
            <a:r>
              <a:rPr lang="cs-CZ" sz="2800" b="1" dirty="0"/>
              <a:t>problémy:  </a:t>
            </a:r>
          </a:p>
          <a:p>
            <a:pPr lvl="2"/>
            <a:r>
              <a:rPr lang="cs-CZ" sz="2400" dirty="0"/>
              <a:t>často nelegální migrace,</a:t>
            </a:r>
          </a:p>
          <a:p>
            <a:pPr lvl="2"/>
            <a:r>
              <a:rPr lang="cs-CZ" sz="2400" dirty="0"/>
              <a:t>vykořisťování,</a:t>
            </a:r>
          </a:p>
          <a:p>
            <a:pPr lvl="2"/>
            <a:r>
              <a:rPr lang="cs-CZ" sz="2400" dirty="0"/>
              <a:t>nízké mzdy,</a:t>
            </a:r>
          </a:p>
          <a:p>
            <a:pPr lvl="2"/>
            <a:r>
              <a:rPr lang="cs-CZ" sz="2400" dirty="0"/>
              <a:t>dlouhá pracovní doba (až 16-18 h).</a:t>
            </a:r>
          </a:p>
          <a:p>
            <a:endParaRPr lang="en-US" sz="2000" b="1" dirty="0"/>
          </a:p>
        </p:txBody>
      </p:sp>
      <p:pic>
        <p:nvPicPr>
          <p:cNvPr id="1026" name="Picture 2" descr="Domestic workers in protest">
            <a:extLst>
              <a:ext uri="{FF2B5EF4-FFF2-40B4-BE49-F238E27FC236}">
                <a16:creationId xmlns:a16="http://schemas.microsoft.com/office/drawing/2014/main" id="{9579CAF7-14C8-2B92-EE32-803CD6F2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541" y="3952079"/>
            <a:ext cx="5135109" cy="28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3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oblečení, text, osoba, stůl&#10;&#10;Obsah generovaný pomocí AI může být nesprávný.">
            <a:extLst>
              <a:ext uri="{FF2B5EF4-FFF2-40B4-BE49-F238E27FC236}">
                <a16:creationId xmlns:a16="http://schemas.microsoft.com/office/drawing/2014/main" id="{5113BA4A-D7D3-F13F-0169-3ED88DAC2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8641" y="457200"/>
            <a:ext cx="705471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92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2D2926-AC37-040E-6C8A-E23604B7B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Nelegální </a:t>
            </a:r>
            <a:r>
              <a:rPr lang="cs-CZ" b="1" dirty="0">
                <a:solidFill>
                  <a:srgbClr val="FFFFFF"/>
                </a:solidFill>
              </a:rPr>
              <a:t>o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bchod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lidmi</a:t>
            </a:r>
            <a:endParaRPr lang="en-US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13613DA-5C69-74A9-3C8E-71DEB0CC9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1741" y="1622945"/>
            <a:ext cx="6027975" cy="23056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E6C0DB5-FDEC-3258-B606-656214255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842" y="4090233"/>
            <a:ext cx="3839156" cy="255943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A1694AB-7578-18DB-FDC5-61AE01DB7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434" y="1622945"/>
            <a:ext cx="4237654" cy="505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4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6BC69F-2D85-CDDD-33AE-EE8B5A7CB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FFFF"/>
                </a:solidFill>
              </a:rPr>
              <a:t>Remitence</a:t>
            </a:r>
            <a:r>
              <a:rPr lang="cs-CZ" sz="4000" b="1" dirty="0">
                <a:solidFill>
                  <a:srgbClr val="FFFFFF"/>
                </a:solidFill>
              </a:rPr>
              <a:t> v </a:t>
            </a:r>
            <a:r>
              <a:rPr lang="de-DE" sz="4000" b="1" dirty="0">
                <a:solidFill>
                  <a:srgbClr val="FFFFFF"/>
                </a:solidFill>
              </a:rPr>
              <a:t>j</a:t>
            </a:r>
            <a:r>
              <a:rPr lang="cs-CZ" sz="4000" b="1" dirty="0" err="1">
                <a:solidFill>
                  <a:srgbClr val="FFFFFF"/>
                </a:solidFill>
              </a:rPr>
              <a:t>ihovýchodní</a:t>
            </a:r>
            <a:r>
              <a:rPr lang="cs-CZ" sz="4000" b="1" dirty="0">
                <a:solidFill>
                  <a:srgbClr val="FFFFFF"/>
                </a:solidFill>
              </a:rPr>
              <a:t> Asii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45DD31B-FB7F-F39F-02B7-9ED22B1D9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901" y="5478864"/>
            <a:ext cx="7245397" cy="1077218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A64D2FE-65FF-23B3-F6D3-BC2B9ED22D85}"/>
              </a:ext>
            </a:extLst>
          </p:cNvPr>
          <p:cNvSpPr txBox="1"/>
          <p:nvPr/>
        </p:nvSpPr>
        <p:spPr>
          <a:xfrm>
            <a:off x="622998" y="2049864"/>
            <a:ext cx="10219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 = finanční či jiné prostředky, které posílají migranti pracující v zahraničí zpět do své mateřské země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F5B16EE-0D6E-88A5-2DE5-79167DEC4945}"/>
              </a:ext>
            </a:extLst>
          </p:cNvPr>
          <p:cNvSpPr txBox="1"/>
          <p:nvPr/>
        </p:nvSpPr>
        <p:spPr>
          <a:xfrm>
            <a:off x="496793" y="3511752"/>
            <a:ext cx="11732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výhody: </a:t>
            </a:r>
            <a:r>
              <a:rPr lang="cs-CZ" sz="2400" b="1" dirty="0"/>
              <a:t>zvyšování příjmů, snižování chudoby, nové pracovní příležitosti</a:t>
            </a:r>
            <a:endParaRPr lang="cs-CZ" sz="2400" dirty="0"/>
          </a:p>
          <a:p>
            <a:endParaRPr lang="cs-CZ" sz="3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D37B14B-A523-14CD-0A1B-A90FD66BCC12}"/>
              </a:ext>
            </a:extLst>
          </p:cNvPr>
          <p:cNvSpPr txBox="1"/>
          <p:nvPr/>
        </p:nvSpPr>
        <p:spPr>
          <a:xfrm>
            <a:off x="534236" y="4115378"/>
            <a:ext cx="116577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nevýhody:</a:t>
            </a:r>
            <a:r>
              <a:rPr lang="cs-CZ" sz="3600" dirty="0"/>
              <a:t> </a:t>
            </a:r>
            <a:r>
              <a:rPr lang="cs-CZ" sz="2400" b="1" dirty="0"/>
              <a:t>inflace, přílišná závislost na příjmech z </a:t>
            </a:r>
            <a:r>
              <a:rPr lang="cs-CZ" sz="2400" b="1" dirty="0" err="1"/>
              <a:t>remitencí</a:t>
            </a:r>
            <a:r>
              <a:rPr lang="cs-CZ" sz="2400" b="1" dirty="0"/>
              <a:t>, zvyšování či		                 prohlubování sociálních  rozdílů ve společnosti</a:t>
            </a:r>
            <a:endParaRPr lang="cs-CZ" sz="2400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1997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CB9721-0B3C-5BDF-3CA7-1AB1834B1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Remitence</a:t>
            </a: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600" b="1" dirty="0">
                <a:solidFill>
                  <a:schemeClr val="bg1"/>
                </a:solidFill>
              </a:rPr>
              <a:t>j</a:t>
            </a:r>
            <a:r>
              <a:rPr lang="cs-CZ" sz="3600" b="1" dirty="0" err="1">
                <a:solidFill>
                  <a:schemeClr val="bg1"/>
                </a:solidFill>
              </a:rPr>
              <a:t>ihovýchodní</a:t>
            </a: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Asii</a:t>
            </a:r>
            <a:endParaRPr lang="en-US" sz="3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1020A8C-60E5-B440-DFC0-0FCBE7258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491796"/>
              </p:ext>
            </p:extLst>
          </p:nvPr>
        </p:nvGraphicFramePr>
        <p:xfrm>
          <a:off x="836243" y="2250831"/>
          <a:ext cx="10789700" cy="3265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394">
                  <a:extLst>
                    <a:ext uri="{9D8B030D-6E8A-4147-A177-3AD203B41FA5}">
                      <a16:colId xmlns:a16="http://schemas.microsoft.com/office/drawing/2014/main" val="2712562369"/>
                    </a:ext>
                  </a:extLst>
                </a:gridCol>
                <a:gridCol w="904352">
                  <a:extLst>
                    <a:ext uri="{9D8B030D-6E8A-4147-A177-3AD203B41FA5}">
                      <a16:colId xmlns:a16="http://schemas.microsoft.com/office/drawing/2014/main" val="228067509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1183095"/>
                    </a:ext>
                  </a:extLst>
                </a:gridCol>
                <a:gridCol w="924448">
                  <a:extLst>
                    <a:ext uri="{9D8B030D-6E8A-4147-A177-3AD203B41FA5}">
                      <a16:colId xmlns:a16="http://schemas.microsoft.com/office/drawing/2014/main" val="208321320"/>
                    </a:ext>
                  </a:extLst>
                </a:gridCol>
                <a:gridCol w="894304">
                  <a:extLst>
                    <a:ext uri="{9D8B030D-6E8A-4147-A177-3AD203B41FA5}">
                      <a16:colId xmlns:a16="http://schemas.microsoft.com/office/drawing/2014/main" val="2360489916"/>
                    </a:ext>
                  </a:extLst>
                </a:gridCol>
                <a:gridCol w="873392">
                  <a:extLst>
                    <a:ext uri="{9D8B030D-6E8A-4147-A177-3AD203B41FA5}">
                      <a16:colId xmlns:a16="http://schemas.microsoft.com/office/drawing/2014/main" val="541833287"/>
                    </a:ext>
                  </a:extLst>
                </a:gridCol>
                <a:gridCol w="980882">
                  <a:extLst>
                    <a:ext uri="{9D8B030D-6E8A-4147-A177-3AD203B41FA5}">
                      <a16:colId xmlns:a16="http://schemas.microsoft.com/office/drawing/2014/main" val="4171480892"/>
                    </a:ext>
                  </a:extLst>
                </a:gridCol>
                <a:gridCol w="980882">
                  <a:extLst>
                    <a:ext uri="{9D8B030D-6E8A-4147-A177-3AD203B41FA5}">
                      <a16:colId xmlns:a16="http://schemas.microsoft.com/office/drawing/2014/main" val="116269106"/>
                    </a:ext>
                  </a:extLst>
                </a:gridCol>
                <a:gridCol w="980882">
                  <a:extLst>
                    <a:ext uri="{9D8B030D-6E8A-4147-A177-3AD203B41FA5}">
                      <a16:colId xmlns:a16="http://schemas.microsoft.com/office/drawing/2014/main" val="580866202"/>
                    </a:ext>
                  </a:extLst>
                </a:gridCol>
                <a:gridCol w="980882">
                  <a:extLst>
                    <a:ext uri="{9D8B030D-6E8A-4147-A177-3AD203B41FA5}">
                      <a16:colId xmlns:a16="http://schemas.microsoft.com/office/drawing/2014/main" val="3854542255"/>
                    </a:ext>
                  </a:extLst>
                </a:gridCol>
                <a:gridCol w="980882">
                  <a:extLst>
                    <a:ext uri="{9D8B030D-6E8A-4147-A177-3AD203B41FA5}">
                      <a16:colId xmlns:a16="http://schemas.microsoft.com/office/drawing/2014/main" val="3120313506"/>
                    </a:ext>
                  </a:extLst>
                </a:gridCol>
              </a:tblGrid>
              <a:tr h="733529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Stát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Vietnam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Thajsko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Indonésie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Filipíny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Malajsie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158969"/>
                  </a:ext>
                </a:extLst>
              </a:tr>
              <a:tr h="1266092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Roky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6196331"/>
                  </a:ext>
                </a:extLst>
              </a:tr>
              <a:tr h="1266092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Hodnoty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4,3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0,6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11,5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9,4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dirty="0"/>
                        <a:t>0,4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3443974"/>
                  </a:ext>
                </a:extLst>
              </a:tr>
            </a:tbl>
          </a:graphicData>
        </a:graphic>
      </p:graphicFrame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EF71E936-F543-C450-BB01-E231E716C798}"/>
              </a:ext>
            </a:extLst>
          </p:cNvPr>
          <p:cNvSpPr/>
          <p:nvPr/>
        </p:nvSpPr>
        <p:spPr>
          <a:xfrm>
            <a:off x="2451799" y="2250831"/>
            <a:ext cx="1406770" cy="6430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87AF53AD-B885-47FB-5E17-7D593814709D}"/>
              </a:ext>
            </a:extLst>
          </p:cNvPr>
          <p:cNvSpPr/>
          <p:nvPr/>
        </p:nvSpPr>
        <p:spPr>
          <a:xfrm>
            <a:off x="4201887" y="2250831"/>
            <a:ext cx="1406770" cy="6430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FE5943BC-1044-BAA6-33D8-DE05065027E6}"/>
              </a:ext>
            </a:extLst>
          </p:cNvPr>
          <p:cNvSpPr/>
          <p:nvPr/>
        </p:nvSpPr>
        <p:spPr>
          <a:xfrm>
            <a:off x="5951974" y="2250831"/>
            <a:ext cx="1534047" cy="6430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E2ADE146-4A86-7CC2-EA13-39653E72052F}"/>
              </a:ext>
            </a:extLst>
          </p:cNvPr>
          <p:cNvSpPr/>
          <p:nvPr/>
        </p:nvSpPr>
        <p:spPr>
          <a:xfrm>
            <a:off x="7923126" y="2250831"/>
            <a:ext cx="1534047" cy="6430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CC1E0D30-DE99-B27A-10D8-9DCC529A0EE5}"/>
              </a:ext>
            </a:extLst>
          </p:cNvPr>
          <p:cNvSpPr/>
          <p:nvPr/>
        </p:nvSpPr>
        <p:spPr>
          <a:xfrm>
            <a:off x="9894278" y="2250831"/>
            <a:ext cx="1534047" cy="6430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33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022B1-C1B4-8206-FDDB-50219721D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9C843A-E7E5-2548-C526-F978786B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cs-CZ" sz="4000" b="1" dirty="0">
                <a:solidFill>
                  <a:srgbClr val="FFFFFF"/>
                </a:solidFill>
              </a:rPr>
              <a:t>Závěrečné shrnutí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1A12DD-C217-9D86-9F06-BE524F476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200" dirty="0"/>
              <a:t>Na základě získaných dat se pokuste krátce shrnout migrační situaci v tomto regionu. Shodují se výsledky s Vašimi původními hypotézami?</a:t>
            </a:r>
          </a:p>
        </p:txBody>
      </p:sp>
    </p:spTree>
    <p:extLst>
      <p:ext uri="{BB962C8B-B14F-4D97-AF65-F5344CB8AC3E}">
        <p14:creationId xmlns:p14="http://schemas.microsoft.com/office/powerpoint/2010/main" val="4088055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C0D985-6DA6-7DC9-C979-38C97FCFA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</a:rPr>
              <a:t>Zdroje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F6F324-5FCC-A0F1-96E1-DDAF1FC2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82" y="2217343"/>
            <a:ext cx="11646040" cy="3959619"/>
          </a:xfrm>
        </p:spPr>
        <p:txBody>
          <a:bodyPr>
            <a:normAutofit fontScale="85000" lnSpcReduction="20000"/>
          </a:bodyPr>
          <a:lstStyle/>
          <a:p>
            <a:r>
              <a:rPr lang="cs-CZ" sz="1400" dirty="0"/>
              <a:t>HOBBS, J. J. (2022): </a:t>
            </a:r>
            <a:r>
              <a:rPr lang="cs-CZ" sz="1400" dirty="0" err="1"/>
              <a:t>World</a:t>
            </a:r>
            <a:r>
              <a:rPr lang="cs-CZ" sz="1400" dirty="0"/>
              <a:t> </a:t>
            </a:r>
            <a:r>
              <a:rPr lang="cs-CZ" sz="1400" dirty="0" err="1"/>
              <a:t>regional</a:t>
            </a:r>
            <a:r>
              <a:rPr lang="cs-CZ" sz="1400" dirty="0"/>
              <a:t> </a:t>
            </a:r>
            <a:r>
              <a:rPr lang="cs-CZ" sz="1400" dirty="0" err="1"/>
              <a:t>geography</a:t>
            </a:r>
            <a:r>
              <a:rPr lang="cs-CZ" sz="1400" dirty="0"/>
              <a:t>. </a:t>
            </a:r>
            <a:r>
              <a:rPr lang="cs-CZ" sz="1400" dirty="0" err="1"/>
              <a:t>Seventh</a:t>
            </a:r>
            <a:r>
              <a:rPr lang="cs-CZ" sz="1400" dirty="0"/>
              <a:t> </a:t>
            </a:r>
            <a:r>
              <a:rPr lang="cs-CZ" sz="1400" dirty="0" err="1"/>
              <a:t>edition</a:t>
            </a:r>
            <a:r>
              <a:rPr lang="cs-CZ" sz="1400" dirty="0"/>
              <a:t>. MA: </a:t>
            </a:r>
            <a:r>
              <a:rPr lang="cs-CZ" sz="1400" dirty="0" err="1"/>
              <a:t>Cengage</a:t>
            </a:r>
            <a:r>
              <a:rPr lang="cs-CZ" sz="1400" dirty="0"/>
              <a:t>, Boston.  </a:t>
            </a:r>
          </a:p>
          <a:p>
            <a:r>
              <a:rPr lang="cs-CZ" sz="1400" dirty="0"/>
              <a:t>LAMBERT, D. a kol. (2021):  Zeměpis: fyzická, sociální a praktická geografie. Spolu to zvládneme. </a:t>
            </a:r>
            <a:r>
              <a:rPr lang="cs-CZ" sz="1400" dirty="0" err="1"/>
              <a:t>Slovart</a:t>
            </a:r>
            <a:r>
              <a:rPr lang="cs-CZ" sz="1400" dirty="0"/>
              <a:t>, Praha.</a:t>
            </a:r>
          </a:p>
          <a:p>
            <a:r>
              <a:rPr lang="cs-CZ" sz="1400" dirty="0"/>
              <a:t>MARSTON, S. A.; KNOX, P. L., LIVERMAN, D.; DEL CASINO, V. J., ROBBINS, P. F. (2017): </a:t>
            </a:r>
            <a:r>
              <a:rPr lang="cs-CZ" sz="1400" dirty="0" err="1"/>
              <a:t>World</a:t>
            </a:r>
            <a:r>
              <a:rPr lang="cs-CZ" sz="1400" dirty="0"/>
              <a:t> </a:t>
            </a:r>
            <a:r>
              <a:rPr lang="cs-CZ" sz="1400" dirty="0" err="1"/>
              <a:t>regions</a:t>
            </a:r>
            <a:r>
              <a:rPr lang="cs-CZ" sz="1400" dirty="0"/>
              <a:t> in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context</a:t>
            </a:r>
            <a:r>
              <a:rPr lang="cs-CZ" sz="1400" dirty="0"/>
              <a:t>: </a:t>
            </a:r>
            <a:r>
              <a:rPr lang="cs-CZ" sz="1400" dirty="0" err="1"/>
              <a:t>peoples</a:t>
            </a:r>
            <a:r>
              <a:rPr lang="cs-CZ" sz="1400" dirty="0"/>
              <a:t>, </a:t>
            </a:r>
            <a:r>
              <a:rPr lang="cs-CZ" sz="1400" dirty="0" err="1"/>
              <a:t>places</a:t>
            </a:r>
            <a:r>
              <a:rPr lang="cs-CZ" sz="1400" dirty="0"/>
              <a:t>, and </a:t>
            </a:r>
            <a:r>
              <a:rPr lang="cs-CZ" sz="1400" dirty="0" err="1"/>
              <a:t>environments</a:t>
            </a:r>
            <a:r>
              <a:rPr lang="cs-CZ" sz="1400" dirty="0"/>
              <a:t>. </a:t>
            </a:r>
            <a:r>
              <a:rPr lang="cs-CZ" sz="1400" dirty="0" err="1"/>
              <a:t>Sixth</a:t>
            </a:r>
            <a:r>
              <a:rPr lang="cs-CZ" sz="1400" dirty="0"/>
              <a:t> </a:t>
            </a:r>
            <a:r>
              <a:rPr lang="cs-CZ" sz="1400" dirty="0" err="1"/>
              <a:t>edition</a:t>
            </a:r>
            <a:r>
              <a:rPr lang="cs-CZ" sz="1400" dirty="0"/>
              <a:t>. </a:t>
            </a:r>
            <a:r>
              <a:rPr lang="cs-CZ" sz="1400" dirty="0" err="1"/>
              <a:t>Pearson</a:t>
            </a:r>
            <a:r>
              <a:rPr lang="cs-CZ" sz="1400" dirty="0"/>
              <a:t>, Boston.</a:t>
            </a:r>
          </a:p>
          <a:p>
            <a:r>
              <a:rPr lang="cs-CZ" sz="1400" dirty="0"/>
              <a:t>MIGRATIONDATAPORTAL (2025</a:t>
            </a:r>
            <a:r>
              <a:rPr lang="de-DE" sz="1400" dirty="0"/>
              <a:t>a</a:t>
            </a:r>
            <a:r>
              <a:rPr lang="cs-CZ" sz="1400" dirty="0"/>
              <a:t>): Dashboard – </a:t>
            </a:r>
            <a:r>
              <a:rPr lang="cs-CZ" sz="1400" dirty="0" err="1"/>
              <a:t>Remittence</a:t>
            </a:r>
            <a:r>
              <a:rPr lang="cs-CZ" sz="1400" dirty="0"/>
              <a:t> </a:t>
            </a:r>
            <a:r>
              <a:rPr lang="cs-CZ" sz="1400" dirty="0" err="1"/>
              <a:t>inflows</a:t>
            </a:r>
            <a:r>
              <a:rPr lang="cs-CZ" sz="1400" dirty="0"/>
              <a:t> in 2000-2023, </a:t>
            </a:r>
            <a:r>
              <a:rPr lang="cs-CZ" sz="1400" dirty="0">
                <a:hlinkClick r:id="rId2"/>
              </a:rPr>
              <a:t>https://www.migrationdataportal.org/dashboard/compare-geographic?c=704_458_764_608_360&amp;i=9183&amp;r=&amp;s=&amp;t=2000_2023</a:t>
            </a:r>
            <a:r>
              <a:rPr lang="cs-CZ" sz="1400" dirty="0"/>
              <a:t> (18. 8. 2025) </a:t>
            </a:r>
          </a:p>
          <a:p>
            <a:r>
              <a:rPr lang="cs-CZ" sz="1400" dirty="0"/>
              <a:t>MIGRATIONDATAPORTAL (2025</a:t>
            </a:r>
            <a:r>
              <a:rPr lang="de-DE" sz="1400" dirty="0"/>
              <a:t>b</a:t>
            </a:r>
            <a:r>
              <a:rPr lang="cs-CZ" sz="1400" dirty="0"/>
              <a:t>): Data </a:t>
            </a:r>
            <a:r>
              <a:rPr lang="cs-CZ" sz="1400" dirty="0" err="1"/>
              <a:t>catalogue</a:t>
            </a:r>
            <a:r>
              <a:rPr lang="cs-CZ" sz="1400" dirty="0"/>
              <a:t>, </a:t>
            </a:r>
            <a:r>
              <a:rPr lang="cs-CZ" sz="1400" dirty="0">
                <a:hlinkClick r:id="rId2"/>
              </a:rPr>
              <a:t>https://www.migrationdataportal.org/dashboard/compare-geographic?c=704_458_764_608_360&amp;i=9183&amp;r=&amp;s=&amp;t=2000_2023</a:t>
            </a:r>
            <a:r>
              <a:rPr lang="cs-CZ" sz="1400" dirty="0"/>
              <a:t> (18. 8. 2025) </a:t>
            </a:r>
            <a:endParaRPr lang="de-DE" sz="1400" dirty="0"/>
          </a:p>
          <a:p>
            <a:r>
              <a:rPr lang="cs-CZ" sz="1400" dirty="0"/>
              <a:t>MIGRATIONDATAPORTAL (2025</a:t>
            </a:r>
            <a:r>
              <a:rPr lang="de-DE" sz="1400" dirty="0"/>
              <a:t>c</a:t>
            </a:r>
            <a:r>
              <a:rPr lang="cs-CZ" sz="1400" dirty="0"/>
              <a:t>): </a:t>
            </a:r>
            <a:r>
              <a:rPr lang="en-US" sz="1400" dirty="0"/>
              <a:t>Migration data in South-eastern Asia</a:t>
            </a:r>
            <a:r>
              <a:rPr lang="cs-CZ" sz="1400" dirty="0"/>
              <a:t>, </a:t>
            </a:r>
            <a:r>
              <a:rPr lang="cs-CZ" sz="1400" dirty="0">
                <a:hlinkClick r:id="rId3"/>
              </a:rPr>
              <a:t>https://www.migrationdataportal.org/regional-data-overview/south-eastern-asia</a:t>
            </a:r>
            <a:r>
              <a:rPr lang="cs-CZ" sz="1400" dirty="0"/>
              <a:t> (18. 8. 2025) </a:t>
            </a:r>
          </a:p>
          <a:p>
            <a:r>
              <a:rPr lang="cs-CZ" sz="1400" dirty="0"/>
              <a:t>MIGRATIONDATAPORTAL (2025</a:t>
            </a:r>
            <a:r>
              <a:rPr lang="de-DE" sz="1400" dirty="0"/>
              <a:t>d</a:t>
            </a:r>
            <a:r>
              <a:rPr lang="cs-CZ" sz="1400" dirty="0"/>
              <a:t>): </a:t>
            </a:r>
            <a:r>
              <a:rPr lang="en-US" sz="1400" dirty="0"/>
              <a:t>Women and girls on the move</a:t>
            </a:r>
            <a:r>
              <a:rPr lang="cs-CZ" sz="1400" dirty="0"/>
              <a:t>, </a:t>
            </a:r>
            <a:r>
              <a:rPr lang="cs-CZ" sz="1400" dirty="0">
                <a:hlinkClick r:id="rId4"/>
              </a:rPr>
              <a:t>https://www.migrationdataportal.org/themes/women-girls-migration</a:t>
            </a:r>
            <a:r>
              <a:rPr lang="cs-CZ" sz="1400" dirty="0"/>
              <a:t> (18. 8. 2025) </a:t>
            </a:r>
          </a:p>
          <a:p>
            <a:r>
              <a:rPr lang="cs-CZ" sz="1400" dirty="0"/>
              <a:t>OUR WORLD IN DATA (2026): </a:t>
            </a:r>
            <a:r>
              <a:rPr lang="cs-CZ" sz="1400" dirty="0" err="1"/>
              <a:t>Migration</a:t>
            </a:r>
            <a:r>
              <a:rPr lang="cs-CZ" sz="1400" dirty="0"/>
              <a:t> data </a:t>
            </a:r>
            <a:r>
              <a:rPr lang="cs-CZ" sz="1400" dirty="0" err="1"/>
              <a:t>flows</a:t>
            </a:r>
            <a:r>
              <a:rPr lang="cs-CZ" sz="1400" dirty="0"/>
              <a:t>, </a:t>
            </a:r>
            <a:r>
              <a:rPr lang="en-US" sz="1400" dirty="0">
                <a:hlinkClick r:id="rId5"/>
              </a:rPr>
              <a:t>https://ourworldindata.org/migration</a:t>
            </a:r>
            <a:r>
              <a:rPr lang="cs-CZ" sz="1400" dirty="0"/>
              <a:t> (24. 2. 2026) </a:t>
            </a:r>
          </a:p>
          <a:p>
            <a:r>
              <a:rPr lang="cs-CZ" sz="1400" dirty="0"/>
              <a:t>PULSIPHER, L. M., PULSIPHER, A., JOHANSSON, O. (2020): </a:t>
            </a:r>
            <a:r>
              <a:rPr lang="cs-CZ" sz="1400" dirty="0" err="1"/>
              <a:t>World</a:t>
            </a:r>
            <a:r>
              <a:rPr lang="cs-CZ" sz="1400" dirty="0"/>
              <a:t> </a:t>
            </a:r>
            <a:r>
              <a:rPr lang="cs-CZ" sz="1400" dirty="0" err="1"/>
              <a:t>regional</a:t>
            </a:r>
            <a:r>
              <a:rPr lang="cs-CZ" sz="1400" dirty="0"/>
              <a:t> </a:t>
            </a:r>
            <a:r>
              <a:rPr lang="cs-CZ" sz="1400" dirty="0" err="1"/>
              <a:t>geography</a:t>
            </a:r>
            <a:r>
              <a:rPr lang="cs-CZ" sz="1400" dirty="0"/>
              <a:t>: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patterns</a:t>
            </a:r>
            <a:r>
              <a:rPr lang="cs-CZ" sz="1400" dirty="0"/>
              <a:t>, </a:t>
            </a:r>
            <a:r>
              <a:rPr lang="cs-CZ" sz="1400" dirty="0" err="1"/>
              <a:t>local</a:t>
            </a:r>
            <a:r>
              <a:rPr lang="cs-CZ" sz="1400" dirty="0"/>
              <a:t> </a:t>
            </a:r>
            <a:r>
              <a:rPr lang="cs-CZ" sz="1400" dirty="0" err="1"/>
              <a:t>lives</a:t>
            </a:r>
            <a:r>
              <a:rPr lang="cs-CZ" sz="1400" dirty="0"/>
              <a:t>. </a:t>
            </a:r>
            <a:r>
              <a:rPr lang="cs-CZ" sz="1400" dirty="0" err="1"/>
              <a:t>Eight</a:t>
            </a:r>
            <a:r>
              <a:rPr lang="cs-CZ" sz="1400" dirty="0"/>
              <a:t> </a:t>
            </a:r>
            <a:r>
              <a:rPr lang="cs-CZ" sz="1400" dirty="0" err="1"/>
              <a:t>edition</a:t>
            </a:r>
            <a:r>
              <a:rPr lang="cs-CZ" sz="1400" dirty="0"/>
              <a:t>. </a:t>
            </a:r>
            <a:r>
              <a:rPr lang="cs-CZ" sz="1400" dirty="0" err="1"/>
              <a:t>Macmillan</a:t>
            </a:r>
            <a:r>
              <a:rPr lang="cs-CZ" sz="1400" dirty="0"/>
              <a:t> </a:t>
            </a:r>
            <a:r>
              <a:rPr lang="cs-CZ" sz="1400" dirty="0" err="1"/>
              <a:t>international</a:t>
            </a:r>
            <a:r>
              <a:rPr lang="cs-CZ" sz="1400" dirty="0"/>
              <a:t>, </a:t>
            </a:r>
            <a:r>
              <a:rPr lang="cs-CZ" sz="1400" dirty="0" err="1"/>
              <a:t>higher</a:t>
            </a:r>
            <a:r>
              <a:rPr lang="cs-CZ" sz="1400" dirty="0"/>
              <a:t> </a:t>
            </a:r>
            <a:r>
              <a:rPr lang="cs-CZ" sz="1400" dirty="0" err="1"/>
              <a:t>education</a:t>
            </a:r>
            <a:r>
              <a:rPr lang="cs-CZ" sz="1400" dirty="0"/>
              <a:t>, New York. </a:t>
            </a:r>
          </a:p>
          <a:p>
            <a:r>
              <a:rPr lang="cs-CZ" sz="1400" dirty="0"/>
              <a:t>THE ASEAN POST (2020): </a:t>
            </a:r>
            <a:r>
              <a:rPr lang="en-US" sz="1400" dirty="0"/>
              <a:t>ASEAN’s human trafficking woes</a:t>
            </a:r>
            <a:r>
              <a:rPr lang="cs-CZ" sz="1400" dirty="0"/>
              <a:t>, </a:t>
            </a:r>
            <a:r>
              <a:rPr lang="cs-CZ" sz="1400" dirty="0">
                <a:hlinkClick r:id="rId6"/>
              </a:rPr>
              <a:t>https://theaseanpost.com/article/aseans-human-trafficking-woes</a:t>
            </a:r>
            <a:r>
              <a:rPr lang="cs-CZ" sz="1400" dirty="0"/>
              <a:t> (4. 9. 2025)</a:t>
            </a:r>
          </a:p>
          <a:p>
            <a:r>
              <a:rPr lang="cs-CZ" sz="1400" dirty="0"/>
              <a:t>THEWORLD (2017): </a:t>
            </a:r>
            <a:r>
              <a:rPr lang="en-US" sz="1400" dirty="0"/>
              <a:t>Southeast Asia: migrant maids as modern</a:t>
            </a:r>
            <a:r>
              <a:rPr lang="cs-CZ" sz="1400" dirty="0"/>
              <a:t> </a:t>
            </a:r>
            <a:r>
              <a:rPr lang="en-US" sz="1400" dirty="0"/>
              <a:t>day slaves</a:t>
            </a:r>
            <a:r>
              <a:rPr lang="cs-CZ" sz="1400" dirty="0"/>
              <a:t>, </a:t>
            </a:r>
            <a:r>
              <a:rPr lang="en-US" sz="1400" dirty="0">
                <a:hlinkClick r:id="rId7"/>
              </a:rPr>
              <a:t>https://theworld.org/stories/2017/05/13/southeast-asia-migrant-maids-modern-day-slaves</a:t>
            </a:r>
            <a:r>
              <a:rPr lang="cs-CZ" sz="1400" dirty="0"/>
              <a:t> (4. 9. 2025) </a:t>
            </a:r>
            <a:endParaRPr lang="de-DE" sz="1400" dirty="0"/>
          </a:p>
          <a:p>
            <a:r>
              <a:rPr lang="cs-CZ" sz="1400" dirty="0"/>
              <a:t>USCRI (2025): </a:t>
            </a:r>
            <a:r>
              <a:rPr lang="en-US" sz="1400" dirty="0"/>
              <a:t>At Risk Twice Over: Displacement and Human Trafficking in Southeast Asia</a:t>
            </a:r>
            <a:r>
              <a:rPr lang="cs-CZ" sz="1400" dirty="0"/>
              <a:t>, </a:t>
            </a:r>
            <a:r>
              <a:rPr lang="en-US" sz="1400" dirty="0">
                <a:hlinkClick r:id="rId8"/>
              </a:rPr>
              <a:t>https://refugees.org/at-risk-twice-over-displacement-and-human-trafficking-in-southeast-asia/</a:t>
            </a:r>
            <a:r>
              <a:rPr lang="cs-CZ" sz="1400" dirty="0"/>
              <a:t>  (4. 9. 2025) </a:t>
            </a:r>
          </a:p>
          <a:p>
            <a:endParaRPr lang="cs-CZ" sz="1300" dirty="0"/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1650623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827A8-BFC1-6E6C-385C-B2D155605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75FA7A-951A-542C-3475-EB6DF8C7B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</a:rPr>
              <a:t>Zdroje - obrázky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96421-9F8F-1C43-F28E-6347EA80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46" y="2332108"/>
            <a:ext cx="10363201" cy="3959619"/>
          </a:xfrm>
        </p:spPr>
        <p:txBody>
          <a:bodyPr>
            <a:normAutofit/>
          </a:bodyPr>
          <a:lstStyle/>
          <a:p>
            <a:r>
              <a:rPr lang="cs-CZ" sz="1900" dirty="0"/>
              <a:t>MALAY, M. (2014): Buy a </a:t>
            </a:r>
            <a:r>
              <a:rPr lang="cs-CZ" sz="1900" dirty="0" err="1"/>
              <a:t>discount</a:t>
            </a:r>
            <a:r>
              <a:rPr lang="cs-CZ" sz="1900" dirty="0"/>
              <a:t> </a:t>
            </a:r>
            <a:r>
              <a:rPr lang="cs-CZ" sz="1900" dirty="0" err="1"/>
              <a:t>maid</a:t>
            </a:r>
            <a:r>
              <a:rPr lang="cs-CZ" sz="1900" dirty="0"/>
              <a:t> </a:t>
            </a:r>
            <a:r>
              <a:rPr lang="cs-CZ" sz="1900" dirty="0" err="1"/>
              <a:t>at</a:t>
            </a:r>
            <a:r>
              <a:rPr lang="cs-CZ" sz="1900" dirty="0"/>
              <a:t> </a:t>
            </a:r>
            <a:r>
              <a:rPr lang="en-US" sz="1900" dirty="0"/>
              <a:t>Singapore’s malls</a:t>
            </a:r>
            <a:r>
              <a:rPr lang="cs-CZ" sz="1900" dirty="0"/>
              <a:t>, </a:t>
            </a:r>
            <a:r>
              <a:rPr lang="cs-CZ" sz="1900" dirty="0">
                <a:hlinkClick r:id="rId3"/>
              </a:rPr>
              <a:t>https://www.aljazeera.com/wp-content/uploads/2014/06/2014624111934677734_20.jpeg?resize=570%2C380&amp;quality=80</a:t>
            </a:r>
            <a:r>
              <a:rPr lang="cs-CZ" sz="1900" dirty="0"/>
              <a:t> (4. 9. 2025)</a:t>
            </a:r>
          </a:p>
          <a:p>
            <a:r>
              <a:rPr lang="cs-CZ" sz="1900" dirty="0"/>
              <a:t>GODDEN, R. (2016): </a:t>
            </a:r>
            <a:r>
              <a:rPr lang="en-US" sz="1900" dirty="0"/>
              <a:t>Domestic workers at a protest</a:t>
            </a:r>
            <a:r>
              <a:rPr lang="cs-CZ" sz="1900" dirty="0"/>
              <a:t>, </a:t>
            </a:r>
            <a:r>
              <a:rPr lang="cs-CZ" sz="1900" dirty="0">
                <a:hlinkClick r:id="rId4"/>
              </a:rPr>
              <a:t>https://hongkongfp.com/wp-content/uploads/2016/03/1241613-1050x573.jpg</a:t>
            </a:r>
            <a:r>
              <a:rPr lang="cs-CZ" sz="1900" dirty="0"/>
              <a:t> (11. 9. 2025)</a:t>
            </a:r>
          </a:p>
          <a:p>
            <a:r>
              <a:rPr lang="cs-CZ" sz="1900" dirty="0"/>
              <a:t>NGUI, Y. (2024): </a:t>
            </a:r>
            <a:r>
              <a:rPr lang="en-US" sz="1900" dirty="0"/>
              <a:t>Southeast Asia human trafficking now a global crisis, Interpol says</a:t>
            </a:r>
            <a:r>
              <a:rPr lang="cs-CZ" sz="1900" dirty="0"/>
              <a:t>, </a:t>
            </a:r>
            <a:r>
              <a:rPr lang="cs-CZ" sz="1900" dirty="0">
                <a:hlinkClick r:id="rId5"/>
              </a:rPr>
              <a:t>https://www.reuters.com/world/asia-pacific/southeast-asia-human-trafficking-now-global-crisis-interpol-says-2024-03-27/</a:t>
            </a:r>
            <a:r>
              <a:rPr lang="cs-CZ" sz="1900" dirty="0"/>
              <a:t> (4. 9. 2025) </a:t>
            </a:r>
          </a:p>
          <a:p>
            <a:r>
              <a:rPr lang="cs-CZ" sz="1900" dirty="0"/>
              <a:t>OURWORLDINDATA (2019): </a:t>
            </a:r>
            <a:r>
              <a:rPr lang="cs-CZ" sz="1900" dirty="0" err="1"/>
              <a:t>Our</a:t>
            </a:r>
            <a:r>
              <a:rPr lang="cs-CZ" sz="1900" dirty="0"/>
              <a:t> </a:t>
            </a:r>
            <a:r>
              <a:rPr lang="cs-CZ" sz="1900" dirty="0" err="1"/>
              <a:t>World</a:t>
            </a:r>
            <a:r>
              <a:rPr lang="cs-CZ" sz="1900" dirty="0"/>
              <a:t> in Data – logo, </a:t>
            </a:r>
            <a:r>
              <a:rPr lang="cs-CZ" sz="1900" dirty="0">
                <a:hlinkClick r:id="rId6"/>
              </a:rPr>
              <a:t>https://assets.ourworldindata.org/uploads/2019/02/OurWorldinData-logo.png</a:t>
            </a:r>
            <a:r>
              <a:rPr lang="cs-CZ" sz="1900" dirty="0"/>
              <a:t> (8. 8. 2025) </a:t>
            </a:r>
          </a:p>
          <a:p>
            <a:r>
              <a:rPr lang="de-DE" sz="1900" dirty="0"/>
              <a:t>STATISTA</a:t>
            </a:r>
            <a:r>
              <a:rPr lang="cs-CZ" sz="1900" dirty="0"/>
              <a:t> (2024): </a:t>
            </a:r>
            <a:r>
              <a:rPr lang="en-US" sz="1900" dirty="0"/>
              <a:t>Chart: Why Did Asian Immigrants Come to the U.S.?</a:t>
            </a:r>
            <a:r>
              <a:rPr lang="cs-CZ" sz="1900" dirty="0"/>
              <a:t>, </a:t>
            </a:r>
            <a:r>
              <a:rPr lang="cs-CZ" sz="2000" dirty="0">
                <a:hlinkClick r:id="rId7"/>
              </a:rPr>
              <a:t>https://cdn.statcdn.com/Infographic/images/normal/33294.jpeg</a:t>
            </a:r>
            <a:r>
              <a:rPr lang="de-DE" sz="2000" dirty="0"/>
              <a:t> </a:t>
            </a:r>
            <a:r>
              <a:rPr lang="cs-CZ" sz="1900" dirty="0"/>
              <a:t>(8. 8. 2025)</a:t>
            </a:r>
          </a:p>
          <a:p>
            <a:endParaRPr lang="cs-CZ" sz="1900" dirty="0"/>
          </a:p>
          <a:p>
            <a:endParaRPr lang="cs-CZ" sz="1900" dirty="0"/>
          </a:p>
          <a:p>
            <a:endParaRPr lang="cs-CZ" sz="1900" dirty="0"/>
          </a:p>
          <a:p>
            <a:endParaRPr lang="cs-CZ" sz="1900" dirty="0"/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03540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12C59-8E5B-4B51-12A7-1318EEDE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10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Úvod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1EDB936-D4B7-67CB-802E-631072626F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999914"/>
              </p:ext>
            </p:extLst>
          </p:nvPr>
        </p:nvGraphicFramePr>
        <p:xfrm>
          <a:off x="361741" y="1386673"/>
          <a:ext cx="11455121" cy="51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41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DE174-0DDA-50D0-9A1C-E5E804E3A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OPAKOVÁNÍ - Proč lidé migrují?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184C07-AE1A-0B43-AA93-595B821CB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PUSH/TLAKOVÉ FAKTORY</a:t>
            </a:r>
          </a:p>
        </p:txBody>
      </p:sp>
      <p:graphicFrame>
        <p:nvGraphicFramePr>
          <p:cNvPr id="8" name="Zástupný obsah 3">
            <a:extLst>
              <a:ext uri="{FF2B5EF4-FFF2-40B4-BE49-F238E27FC236}">
                <a16:creationId xmlns:a16="http://schemas.microsoft.com/office/drawing/2014/main" id="{1F4B8720-823A-38D4-2EFB-A9D7CCB941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316147"/>
              </p:ext>
            </p:extLst>
          </p:nvPr>
        </p:nvGraphicFramePr>
        <p:xfrm>
          <a:off x="6363587" y="2568338"/>
          <a:ext cx="5550964" cy="3945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20C1EAC-89E9-2FFD-B314-8AD61C95DC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PULL/TAHOVÉ FAKTORY</a:t>
            </a:r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85EEE20E-E800-DD30-1A30-4FC835BAFF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90453"/>
              </p:ext>
            </p:extLst>
          </p:nvPr>
        </p:nvGraphicFramePr>
        <p:xfrm>
          <a:off x="741361" y="2568338"/>
          <a:ext cx="5430839" cy="39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85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1F5A2-60DB-F18C-EF3C-893C77057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D788E-B8AF-8FA1-54AE-6386E5941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OPAKOVÁNÍ – ZÁKLADNÍ TERMÍNY 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5EF6B4AA-6CEA-7A90-6E13-C05F6E7A9985}"/>
              </a:ext>
            </a:extLst>
          </p:cNvPr>
          <p:cNvSpPr/>
          <p:nvPr/>
        </p:nvSpPr>
        <p:spPr>
          <a:xfrm>
            <a:off x="1296410" y="1764193"/>
            <a:ext cx="3406390" cy="244492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/>
              <a:t>IMIGRACE</a:t>
            </a:r>
            <a:endParaRPr lang="cs-CZ" b="1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5062984A-49E9-8E60-F5C8-8D30ED26AD79}"/>
              </a:ext>
            </a:extLst>
          </p:cNvPr>
          <p:cNvSpPr/>
          <p:nvPr/>
        </p:nvSpPr>
        <p:spPr>
          <a:xfrm>
            <a:off x="6971037" y="1959373"/>
            <a:ext cx="3777765" cy="22138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/>
              <a:t>EMIGRACE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6C88E5D-4962-76D3-0C2F-33D11F573B9F}"/>
              </a:ext>
            </a:extLst>
          </p:cNvPr>
          <p:cNvSpPr/>
          <p:nvPr/>
        </p:nvSpPr>
        <p:spPr>
          <a:xfrm>
            <a:off x="1186050" y="4441871"/>
            <a:ext cx="3627110" cy="143641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příchod obyvatel do nové země</a:t>
            </a:r>
            <a:endParaRPr lang="cs-CZ" sz="2800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 </a:t>
            </a:r>
          </a:p>
          <a:p>
            <a:pPr algn="ctr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34985E7-4C7D-A80A-8A97-B73BECEB2F05}"/>
              </a:ext>
            </a:extLst>
          </p:cNvPr>
          <p:cNvSpPr/>
          <p:nvPr/>
        </p:nvSpPr>
        <p:spPr>
          <a:xfrm>
            <a:off x="7121692" y="4472016"/>
            <a:ext cx="3884258" cy="143641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sz="2800" b="1" dirty="0">
                <a:solidFill>
                  <a:srgbClr val="FF0000"/>
                </a:solidFill>
              </a:rPr>
              <a:t>odchod obyvatel </a:t>
            </a:r>
            <a:r>
              <a:rPr lang="de-DE" sz="2800" b="1" dirty="0">
                <a:solidFill>
                  <a:srgbClr val="FF0000"/>
                </a:solidFill>
              </a:rPr>
              <a:t>           </a:t>
            </a:r>
            <a:r>
              <a:rPr lang="cs-CZ" sz="2800" b="1" dirty="0">
                <a:solidFill>
                  <a:srgbClr val="FF0000"/>
                </a:solidFill>
              </a:rPr>
              <a:t>z mateřské země</a:t>
            </a:r>
            <a:endParaRPr lang="cs-CZ" sz="2800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 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12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B8C27B-98D2-CD6C-4F14-5F5C0C67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700" b="1" dirty="0">
                <a:solidFill>
                  <a:srgbClr val="FFFFFF"/>
                </a:solidFill>
              </a:rPr>
              <a:t>Migrace v jihovýchodní Asii</a:t>
            </a:r>
            <a:endParaRPr lang="en-US" sz="3700" b="1" dirty="0">
              <a:solidFill>
                <a:srgbClr val="FFFFFF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9F4313-D72F-C2ED-2867-916FBF342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057" y="2614033"/>
            <a:ext cx="5131088" cy="293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 descr="Obsah obrázku snímek obrazovky, vzor, černobílá, steh&#10;&#10;Obsah generovaný pomocí AI může být nesprávný.">
            <a:extLst>
              <a:ext uri="{FF2B5EF4-FFF2-40B4-BE49-F238E27FC236}">
                <a16:creationId xmlns:a16="http://schemas.microsoft.com/office/drawing/2014/main" id="{85D710EF-2232-BA78-BAEC-A09CA315F6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t="4983" r="4000" b="4393"/>
          <a:stretch>
            <a:fillRect/>
          </a:stretch>
        </p:blipFill>
        <p:spPr bwMode="auto">
          <a:xfrm>
            <a:off x="6823202" y="2204286"/>
            <a:ext cx="3796707" cy="3757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636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EA293-E320-49E4-8B2E-27F46DD68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3E1009-64D8-3395-2FB5-C54E80A4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Imigrace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j</a:t>
            </a:r>
            <a:r>
              <a:rPr lang="cs-CZ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ihovýchodní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Asii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43FAA43-9D74-22B1-9B7B-561C214DE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00455"/>
              </p:ext>
            </p:extLst>
          </p:nvPr>
        </p:nvGraphicFramePr>
        <p:xfrm>
          <a:off x="1110180" y="1969477"/>
          <a:ext cx="9971636" cy="440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889">
                  <a:extLst>
                    <a:ext uri="{9D8B030D-6E8A-4147-A177-3AD203B41FA5}">
                      <a16:colId xmlns:a16="http://schemas.microsoft.com/office/drawing/2014/main" val="1070798950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707358738"/>
                    </a:ext>
                  </a:extLst>
                </a:gridCol>
                <a:gridCol w="5315578">
                  <a:extLst>
                    <a:ext uri="{9D8B030D-6E8A-4147-A177-3AD203B41FA5}">
                      <a16:colId xmlns:a16="http://schemas.microsoft.com/office/drawing/2014/main" val="3831528432"/>
                    </a:ext>
                  </a:extLst>
                </a:gridCol>
              </a:tblGrid>
              <a:tr h="1346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Stát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Imigrace 2024 (mil.)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Hlavní stát původu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1000842585"/>
                  </a:ext>
                </a:extLst>
              </a:tr>
              <a:tr h="5565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kern="100" dirty="0">
                          <a:effectLst/>
                        </a:rPr>
                        <a:t>Brunej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</a:rPr>
                        <a:t>0,12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</a:rPr>
                        <a:t>Malajsie</a:t>
                      </a:r>
                      <a:endParaRPr lang="cs-CZ" sz="2800" b="1" kern="1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930822172"/>
                  </a:ext>
                </a:extLst>
              </a:tr>
              <a:tr h="466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Filipíny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</a:rPr>
                        <a:t>0,07</a:t>
                      </a:r>
                      <a:endParaRPr lang="cs-CZ" sz="2800" b="1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</a:rPr>
                        <a:t>Čína</a:t>
                      </a:r>
                      <a:endParaRPr lang="cs-CZ" sz="2800" b="1" kern="1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388752999"/>
                  </a:ext>
                </a:extLst>
              </a:tr>
              <a:tr h="5881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Indonésie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</a:rPr>
                        <a:t>Myanmar</a:t>
                      </a:r>
                      <a:endParaRPr lang="cs-CZ" sz="2800" b="1" kern="1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564374282"/>
                  </a:ext>
                </a:extLst>
              </a:tr>
              <a:tr h="6855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Kambodža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0,08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Vietnam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3537474343"/>
                  </a:ext>
                </a:extLst>
              </a:tr>
              <a:tr h="7662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Laos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0,05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</a:rPr>
                        <a:t>Vietnam</a:t>
                      </a:r>
                      <a:endParaRPr lang="cs-CZ" sz="2800" b="1" kern="1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973199268"/>
                  </a:ext>
                </a:extLst>
              </a:tr>
            </a:tbl>
          </a:graphicData>
        </a:graphic>
      </p:graphicFrame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5886E1D-3752-5921-6A68-BFFF37830C19}"/>
              </a:ext>
            </a:extLst>
          </p:cNvPr>
          <p:cNvSpPr/>
          <p:nvPr/>
        </p:nvSpPr>
        <p:spPr>
          <a:xfrm>
            <a:off x="3642122" y="3308420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32791A80-2F1E-A772-915F-BE9C547ECE4C}"/>
              </a:ext>
            </a:extLst>
          </p:cNvPr>
          <p:cNvSpPr/>
          <p:nvPr/>
        </p:nvSpPr>
        <p:spPr>
          <a:xfrm>
            <a:off x="3642122" y="3849452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B07DB27C-0404-DB67-51FF-1DF0412C770D}"/>
              </a:ext>
            </a:extLst>
          </p:cNvPr>
          <p:cNvSpPr/>
          <p:nvPr/>
        </p:nvSpPr>
        <p:spPr>
          <a:xfrm>
            <a:off x="3642122" y="4390484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966C9827-974D-A22F-1C85-4D23A1D5BB97}"/>
              </a:ext>
            </a:extLst>
          </p:cNvPr>
          <p:cNvSpPr/>
          <p:nvPr/>
        </p:nvSpPr>
        <p:spPr>
          <a:xfrm>
            <a:off x="3642122" y="4987889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D9BCC974-9E3A-C90D-82E9-323A1F9529E3}"/>
              </a:ext>
            </a:extLst>
          </p:cNvPr>
          <p:cNvSpPr/>
          <p:nvPr/>
        </p:nvSpPr>
        <p:spPr>
          <a:xfrm>
            <a:off x="3642122" y="5582858"/>
            <a:ext cx="7439694" cy="72379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94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1E82A4-04B5-A434-D292-C552845E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 b="1" dirty="0">
                <a:solidFill>
                  <a:srgbClr val="FFFFFF"/>
                </a:solidFill>
              </a:rPr>
              <a:t>Imigrace v jihovýchodní Asii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5BB92545-01CF-3D37-705A-30021FC73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654101"/>
              </p:ext>
            </p:extLst>
          </p:nvPr>
        </p:nvGraphicFramePr>
        <p:xfrm>
          <a:off x="1110180" y="1969477"/>
          <a:ext cx="9971636" cy="440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889">
                  <a:extLst>
                    <a:ext uri="{9D8B030D-6E8A-4147-A177-3AD203B41FA5}">
                      <a16:colId xmlns:a16="http://schemas.microsoft.com/office/drawing/2014/main" val="1070798950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707358738"/>
                    </a:ext>
                  </a:extLst>
                </a:gridCol>
                <a:gridCol w="5315578">
                  <a:extLst>
                    <a:ext uri="{9D8B030D-6E8A-4147-A177-3AD203B41FA5}">
                      <a16:colId xmlns:a16="http://schemas.microsoft.com/office/drawing/2014/main" val="3831528432"/>
                    </a:ext>
                  </a:extLst>
                </a:gridCol>
              </a:tblGrid>
              <a:tr h="1346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Stát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Imigrace 2024 (mil.)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Hlavní stát původu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1000842585"/>
                  </a:ext>
                </a:extLst>
              </a:tr>
              <a:tr h="5565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Malajsie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</a:rPr>
                        <a:t>3,57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Indonésie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930822172"/>
                  </a:ext>
                </a:extLst>
              </a:tr>
              <a:tr h="466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Myanmar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0,07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Čína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388752999"/>
                  </a:ext>
                </a:extLst>
              </a:tr>
              <a:tr h="5881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Singapur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2,71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</a:rPr>
                        <a:t>Malajsie</a:t>
                      </a:r>
                      <a:endParaRPr lang="cs-CZ" sz="2800" b="1" kern="1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564374282"/>
                  </a:ext>
                </a:extLst>
              </a:tr>
              <a:tr h="6855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Thajsko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2,91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Myanmar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3537474343"/>
                  </a:ext>
                </a:extLst>
              </a:tr>
              <a:tr h="7662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Vietnam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0,20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Čína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973199268"/>
                  </a:ext>
                </a:extLst>
              </a:tr>
            </a:tbl>
          </a:graphicData>
        </a:graphic>
      </p:graphicFrame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2783F26C-BB29-9718-8305-44314BD55AF0}"/>
              </a:ext>
            </a:extLst>
          </p:cNvPr>
          <p:cNvSpPr/>
          <p:nvPr/>
        </p:nvSpPr>
        <p:spPr>
          <a:xfrm>
            <a:off x="3642122" y="3308420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E6650109-A364-D194-05C1-BFE0D555AE95}"/>
              </a:ext>
            </a:extLst>
          </p:cNvPr>
          <p:cNvSpPr/>
          <p:nvPr/>
        </p:nvSpPr>
        <p:spPr>
          <a:xfrm>
            <a:off x="3642122" y="3830934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D011A419-F1AB-9780-9920-7ADDB22CC4DB}"/>
              </a:ext>
            </a:extLst>
          </p:cNvPr>
          <p:cNvSpPr/>
          <p:nvPr/>
        </p:nvSpPr>
        <p:spPr>
          <a:xfrm>
            <a:off x="3642122" y="4354753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DB350813-E750-CAEC-BCE1-7CE36D0119BF}"/>
              </a:ext>
            </a:extLst>
          </p:cNvPr>
          <p:cNvSpPr/>
          <p:nvPr/>
        </p:nvSpPr>
        <p:spPr>
          <a:xfrm>
            <a:off x="3642122" y="5009041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2E408B96-5BF8-441B-A5F7-6FF05E9AE530}"/>
              </a:ext>
            </a:extLst>
          </p:cNvPr>
          <p:cNvSpPr/>
          <p:nvPr/>
        </p:nvSpPr>
        <p:spPr>
          <a:xfrm>
            <a:off x="3642122" y="5663329"/>
            <a:ext cx="7439694" cy="7157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28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AFA37C-5AE7-6CF8-9D18-D3BB28087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 b="1" dirty="0">
                <a:solidFill>
                  <a:srgbClr val="FFFFFF"/>
                </a:solidFill>
              </a:rPr>
              <a:t>Emigrace v jihovýchodní Asii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06D6E947-35A2-6F1E-0118-0DEC09CD1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098881"/>
              </p:ext>
            </p:extLst>
          </p:nvPr>
        </p:nvGraphicFramePr>
        <p:xfrm>
          <a:off x="1166178" y="2010762"/>
          <a:ext cx="9971636" cy="440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889">
                  <a:extLst>
                    <a:ext uri="{9D8B030D-6E8A-4147-A177-3AD203B41FA5}">
                      <a16:colId xmlns:a16="http://schemas.microsoft.com/office/drawing/2014/main" val="1070798950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707358738"/>
                    </a:ext>
                  </a:extLst>
                </a:gridCol>
                <a:gridCol w="5315578">
                  <a:extLst>
                    <a:ext uri="{9D8B030D-6E8A-4147-A177-3AD203B41FA5}">
                      <a16:colId xmlns:a16="http://schemas.microsoft.com/office/drawing/2014/main" val="3831528432"/>
                    </a:ext>
                  </a:extLst>
                </a:gridCol>
              </a:tblGrid>
              <a:tr h="1346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Stát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Emigrace 2024 (mil.)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Hlavní cílový stát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1000842585"/>
                  </a:ext>
                </a:extLst>
              </a:tr>
              <a:tr h="5565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Brunej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0,05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Indie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930822172"/>
                  </a:ext>
                </a:extLst>
              </a:tr>
              <a:tr h="466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Filipíny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6,99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USA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388752999"/>
                  </a:ext>
                </a:extLst>
              </a:tr>
              <a:tr h="5881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Indonésie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3,76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Malajsie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564374282"/>
                  </a:ext>
                </a:extLst>
              </a:tr>
              <a:tr h="6855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Kambodža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Thajsko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3537474343"/>
                  </a:ext>
                </a:extLst>
              </a:tr>
              <a:tr h="7662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Laos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0,66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Thajsko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973199268"/>
                  </a:ext>
                </a:extLst>
              </a:tr>
            </a:tbl>
          </a:graphicData>
        </a:graphic>
      </p:graphicFrame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24E286C9-DAE1-3A48-B090-9BCE36277576}"/>
              </a:ext>
            </a:extLst>
          </p:cNvPr>
          <p:cNvSpPr/>
          <p:nvPr/>
        </p:nvSpPr>
        <p:spPr>
          <a:xfrm>
            <a:off x="3698120" y="3397916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1F24B59A-6EB7-2617-8F2C-59A45F505B7A}"/>
              </a:ext>
            </a:extLst>
          </p:cNvPr>
          <p:cNvSpPr/>
          <p:nvPr/>
        </p:nvSpPr>
        <p:spPr>
          <a:xfrm>
            <a:off x="3698120" y="3967696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63CA28CF-5FF9-B3B4-5C58-2B06429DE07C}"/>
              </a:ext>
            </a:extLst>
          </p:cNvPr>
          <p:cNvSpPr/>
          <p:nvPr/>
        </p:nvSpPr>
        <p:spPr>
          <a:xfrm>
            <a:off x="3698120" y="4553193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E0F58FFE-2260-BE1B-DA5E-5799FD4DB8DA}"/>
              </a:ext>
            </a:extLst>
          </p:cNvPr>
          <p:cNvSpPr/>
          <p:nvPr/>
        </p:nvSpPr>
        <p:spPr>
          <a:xfrm>
            <a:off x="3586128" y="5138690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: se zakulacenými rohy 20">
            <a:extLst>
              <a:ext uri="{FF2B5EF4-FFF2-40B4-BE49-F238E27FC236}">
                <a16:creationId xmlns:a16="http://schemas.microsoft.com/office/drawing/2014/main" id="{EC108CAA-4099-EBCF-F7E5-28A441DF2795}"/>
              </a:ext>
            </a:extLst>
          </p:cNvPr>
          <p:cNvSpPr/>
          <p:nvPr/>
        </p:nvSpPr>
        <p:spPr>
          <a:xfrm>
            <a:off x="3698120" y="5728169"/>
            <a:ext cx="7439694" cy="522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74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A8393-021E-EAE8-A3F6-0EC05888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BBE9A5-80C7-FF04-509E-7D0BDA678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Emigrace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4000" b="1" dirty="0">
                <a:solidFill>
                  <a:srgbClr val="FFFFFF"/>
                </a:solidFill>
              </a:rPr>
              <a:t>j</a:t>
            </a:r>
            <a:r>
              <a:rPr lang="cs-CZ" sz="4000" b="1" dirty="0" err="1">
                <a:solidFill>
                  <a:srgbClr val="FFFFFF"/>
                </a:solidFill>
              </a:rPr>
              <a:t>ihovýchodní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Asii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C741555C-BDE9-347F-55A6-3568553D1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09691"/>
              </p:ext>
            </p:extLst>
          </p:nvPr>
        </p:nvGraphicFramePr>
        <p:xfrm>
          <a:off x="1166178" y="2010762"/>
          <a:ext cx="9971636" cy="4409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889">
                  <a:extLst>
                    <a:ext uri="{9D8B030D-6E8A-4147-A177-3AD203B41FA5}">
                      <a16:colId xmlns:a16="http://schemas.microsoft.com/office/drawing/2014/main" val="1070798950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707358738"/>
                    </a:ext>
                  </a:extLst>
                </a:gridCol>
                <a:gridCol w="5315578">
                  <a:extLst>
                    <a:ext uri="{9D8B030D-6E8A-4147-A177-3AD203B41FA5}">
                      <a16:colId xmlns:a16="http://schemas.microsoft.com/office/drawing/2014/main" val="3831528432"/>
                    </a:ext>
                  </a:extLst>
                </a:gridCol>
              </a:tblGrid>
              <a:tr h="1346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Stát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Emigrace 2024 (mil.) 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kern="100" dirty="0">
                          <a:effectLst/>
                        </a:rPr>
                        <a:t>Hlavní cílový stát</a:t>
                      </a:r>
                      <a:endParaRPr lang="cs-CZ" sz="28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1000842585"/>
                  </a:ext>
                </a:extLst>
              </a:tr>
              <a:tr h="5565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Malajsie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</a:rPr>
                        <a:t>2,43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Singapur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930822172"/>
                  </a:ext>
                </a:extLst>
              </a:tr>
              <a:tr h="466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Myanmar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4,32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Thajsko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388752999"/>
                  </a:ext>
                </a:extLst>
              </a:tr>
              <a:tr h="5881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Singapur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0,27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Malajsie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564374282"/>
                  </a:ext>
                </a:extLst>
              </a:tr>
              <a:tr h="6855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Thajsko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1,18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USA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3537474343"/>
                  </a:ext>
                </a:extLst>
              </a:tr>
              <a:tr h="7662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8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Vietnam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cs-CZ" sz="28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3,69</a:t>
                      </a:r>
                    </a:p>
                  </a:txBody>
                  <a:tcPr marL="234674" marR="234674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2800" b="1" kern="1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USA</a:t>
                      </a:r>
                    </a:p>
                  </a:txBody>
                  <a:tcPr marL="234674" marR="234674" marT="0" marB="0" anchor="ctr"/>
                </a:tc>
                <a:extLst>
                  <a:ext uri="{0D108BD9-81ED-4DB2-BD59-A6C34878D82A}">
                    <a16:rowId xmlns:a16="http://schemas.microsoft.com/office/drawing/2014/main" val="2973199268"/>
                  </a:ext>
                </a:extLst>
              </a:tr>
            </a:tbl>
          </a:graphicData>
        </a:graphic>
      </p:graphicFrame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FDF568BB-8A41-17E1-23C9-6FDC8E05B79E}"/>
              </a:ext>
            </a:extLst>
          </p:cNvPr>
          <p:cNvSpPr/>
          <p:nvPr/>
        </p:nvSpPr>
        <p:spPr>
          <a:xfrm>
            <a:off x="3586128" y="3169757"/>
            <a:ext cx="7551686" cy="6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2F59C9F1-1D15-DD11-F507-5D51A125A4C9}"/>
              </a:ext>
            </a:extLst>
          </p:cNvPr>
          <p:cNvSpPr/>
          <p:nvPr/>
        </p:nvSpPr>
        <p:spPr>
          <a:xfrm>
            <a:off x="3586128" y="3737167"/>
            <a:ext cx="7551686" cy="6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5499CFC2-5F0D-3EFD-33FA-90827A767F8C}"/>
              </a:ext>
            </a:extLst>
          </p:cNvPr>
          <p:cNvSpPr/>
          <p:nvPr/>
        </p:nvSpPr>
        <p:spPr>
          <a:xfrm>
            <a:off x="3586128" y="4363665"/>
            <a:ext cx="7551686" cy="6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CE4B649-8EE5-845A-CEFA-BACB1C25BEAA}"/>
              </a:ext>
            </a:extLst>
          </p:cNvPr>
          <p:cNvSpPr/>
          <p:nvPr/>
        </p:nvSpPr>
        <p:spPr>
          <a:xfrm>
            <a:off x="3586128" y="4931075"/>
            <a:ext cx="7551686" cy="6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C83D690C-AF55-59A2-A332-E457876398C6}"/>
              </a:ext>
            </a:extLst>
          </p:cNvPr>
          <p:cNvSpPr/>
          <p:nvPr/>
        </p:nvSpPr>
        <p:spPr>
          <a:xfrm>
            <a:off x="3586128" y="5632333"/>
            <a:ext cx="7551686" cy="6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77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1458</Words>
  <Application>Microsoft Office PowerPoint</Application>
  <PresentationFormat>Širokoúhlá obrazovka</PresentationFormat>
  <Paragraphs>214</Paragraphs>
  <Slides>19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Cambria</vt:lpstr>
      <vt:lpstr>Motiv Office</vt:lpstr>
      <vt:lpstr>Migrační situace v jihovýchodní Asii pohledem dat</vt:lpstr>
      <vt:lpstr>Úvod </vt:lpstr>
      <vt:lpstr>OPAKOVÁNÍ - Proč lidé migrují?</vt:lpstr>
      <vt:lpstr>OPAKOVÁNÍ – ZÁKLADNÍ TERMÍNY </vt:lpstr>
      <vt:lpstr>Migrace v jihovýchodní Asii</vt:lpstr>
      <vt:lpstr>Imigrace v jihovýchodní Asii</vt:lpstr>
      <vt:lpstr>Imigrace v jihovýchodní Asii</vt:lpstr>
      <vt:lpstr>Emigrace v jihovýchodní Asii</vt:lpstr>
      <vt:lpstr>Emigrace v jihovýchodní Asii</vt:lpstr>
      <vt:lpstr>Migrační saldo</vt:lpstr>
      <vt:lpstr>Migrační saldo: proč lidé emigrují?</vt:lpstr>
      <vt:lpstr>Ženská emigrace a maid trade</vt:lpstr>
      <vt:lpstr>Prezentace aplikace PowerPoint</vt:lpstr>
      <vt:lpstr>Nelegální obchod s lidmi</vt:lpstr>
      <vt:lpstr>Remitence v jihovýchodní Asii</vt:lpstr>
      <vt:lpstr>Remitence v jihovýchodní Asii</vt:lpstr>
      <vt:lpstr>Závěrečné shrnutí</vt:lpstr>
      <vt:lpstr>Zdroje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Fischer</dc:creator>
  <cp:lastModifiedBy>David Fischer</cp:lastModifiedBy>
  <cp:revision>71</cp:revision>
  <dcterms:created xsi:type="dcterms:W3CDTF">2025-08-04T14:27:11Z</dcterms:created>
  <dcterms:modified xsi:type="dcterms:W3CDTF">2026-05-04T19:46:59Z</dcterms:modified>
</cp:coreProperties>
</file>