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7"/>
  </p:notesMasterIdLst>
  <p:sldIdLst>
    <p:sldId id="260" r:id="rId2"/>
    <p:sldId id="257" r:id="rId3"/>
    <p:sldId id="265" r:id="rId4"/>
    <p:sldId id="261" r:id="rId5"/>
    <p:sldId id="274" r:id="rId6"/>
    <p:sldId id="275" r:id="rId7"/>
    <p:sldId id="276" r:id="rId8"/>
    <p:sldId id="262" r:id="rId9"/>
    <p:sldId id="267" r:id="rId10"/>
    <p:sldId id="264" r:id="rId11"/>
    <p:sldId id="272" r:id="rId12"/>
    <p:sldId id="273" r:id="rId13"/>
    <p:sldId id="269" r:id="rId14"/>
    <p:sldId id="277" r:id="rId15"/>
    <p:sldId id="268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4660"/>
  </p:normalViewPr>
  <p:slideViewPr>
    <p:cSldViewPr snapToGrid="0">
      <p:cViewPr varScale="1">
        <p:scale>
          <a:sx n="76" d="100"/>
          <a:sy n="76" d="100"/>
        </p:scale>
        <p:origin x="869" y="48"/>
      </p:cViewPr>
      <p:guideLst/>
    </p:cSldViewPr>
  </p:slideViewPr>
  <p:notesTextViewPr>
    <p:cViewPr>
      <p:scale>
        <a:sx n="100" d="100"/>
        <a:sy n="100" d="100"/>
      </p:scale>
      <p:origin x="0" y="-43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AB47A-EFE1-4A87-A9CE-068AA75D8BA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9B4E5F-B5AD-490A-930D-D740D3A0C750}">
      <dgm:prSet/>
      <dgm:spPr/>
      <dgm:t>
        <a:bodyPr/>
        <a:lstStyle/>
        <a:p>
          <a:r>
            <a:rPr lang="cs-CZ" dirty="0"/>
            <a:t>Co vás dnes nejvíce překvapilo na příběhu Jakarty?</a:t>
          </a:r>
          <a:endParaRPr lang="en-US" dirty="0"/>
        </a:p>
      </dgm:t>
    </dgm:pt>
    <dgm:pt modelId="{B7943E5F-B259-43A5-942D-2D7C0CE9CA51}" type="parTrans" cxnId="{F7C6DF5D-3708-48C9-9504-ACDA0DCCDD31}">
      <dgm:prSet/>
      <dgm:spPr/>
      <dgm:t>
        <a:bodyPr/>
        <a:lstStyle/>
        <a:p>
          <a:endParaRPr lang="en-US"/>
        </a:p>
      </dgm:t>
    </dgm:pt>
    <dgm:pt modelId="{CF898F3B-4598-478C-B2A8-D872D16B2485}" type="sibTrans" cxnId="{F7C6DF5D-3708-48C9-9504-ACDA0DCCDD31}">
      <dgm:prSet/>
      <dgm:spPr/>
      <dgm:t>
        <a:bodyPr/>
        <a:lstStyle/>
        <a:p>
          <a:endParaRPr lang="en-US"/>
        </a:p>
      </dgm:t>
    </dgm:pt>
    <dgm:pt modelId="{C03E7E3D-94A7-4810-ABC1-58CBA9505689}">
      <dgm:prSet/>
      <dgm:spPr/>
      <dgm:t>
        <a:bodyPr/>
        <a:lstStyle/>
        <a:p>
          <a:r>
            <a:rPr lang="cs-CZ" dirty="0"/>
            <a:t>Kdybyste byli politikem v Jakartě, jaké opatření byste prosazovali Vy?</a:t>
          </a:r>
          <a:endParaRPr lang="en-US" dirty="0"/>
        </a:p>
      </dgm:t>
    </dgm:pt>
    <dgm:pt modelId="{0F486DC2-BC38-448D-A662-0B3ECF01D230}" type="parTrans" cxnId="{E64BC1C4-ABDD-4BF4-B30F-B57D9BE6C86B}">
      <dgm:prSet/>
      <dgm:spPr/>
      <dgm:t>
        <a:bodyPr/>
        <a:lstStyle/>
        <a:p>
          <a:endParaRPr lang="en-US"/>
        </a:p>
      </dgm:t>
    </dgm:pt>
    <dgm:pt modelId="{01C661B8-8E7B-4292-B5B7-F7B1440D168E}" type="sibTrans" cxnId="{E64BC1C4-ABDD-4BF4-B30F-B57D9BE6C86B}">
      <dgm:prSet/>
      <dgm:spPr/>
      <dgm:t>
        <a:bodyPr/>
        <a:lstStyle/>
        <a:p>
          <a:endParaRPr lang="en-US"/>
        </a:p>
      </dgm:t>
    </dgm:pt>
    <dgm:pt modelId="{94E3BBE8-999E-437D-BC32-5AFF9A63C268}" type="pres">
      <dgm:prSet presAssocID="{FBAAB47A-EFE1-4A87-A9CE-068AA75D8BA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BF2D3B7-F348-4B86-83B1-31328D2B004E}" type="pres">
      <dgm:prSet presAssocID="{CB9B4E5F-B5AD-490A-930D-D740D3A0C750}" presName="hierRoot1" presStyleCnt="0"/>
      <dgm:spPr/>
    </dgm:pt>
    <dgm:pt modelId="{F6E20C6A-890B-4515-BE71-2B4C117BCAA5}" type="pres">
      <dgm:prSet presAssocID="{CB9B4E5F-B5AD-490A-930D-D740D3A0C750}" presName="composite" presStyleCnt="0"/>
      <dgm:spPr/>
    </dgm:pt>
    <dgm:pt modelId="{EB8AC7A2-D5FF-4718-8099-0C8182AD8FEC}" type="pres">
      <dgm:prSet presAssocID="{CB9B4E5F-B5AD-490A-930D-D740D3A0C750}" presName="background" presStyleLbl="node0" presStyleIdx="0" presStyleCnt="2"/>
      <dgm:spPr/>
    </dgm:pt>
    <dgm:pt modelId="{5005D178-42F8-4416-B07D-B7ABB74B797E}" type="pres">
      <dgm:prSet presAssocID="{CB9B4E5F-B5AD-490A-930D-D740D3A0C750}" presName="text" presStyleLbl="fgAcc0" presStyleIdx="0" presStyleCnt="2">
        <dgm:presLayoutVars>
          <dgm:chPref val="3"/>
        </dgm:presLayoutVars>
      </dgm:prSet>
      <dgm:spPr/>
    </dgm:pt>
    <dgm:pt modelId="{A885B938-6471-42A0-933B-BFFD3E385F14}" type="pres">
      <dgm:prSet presAssocID="{CB9B4E5F-B5AD-490A-930D-D740D3A0C750}" presName="hierChild2" presStyleCnt="0"/>
      <dgm:spPr/>
    </dgm:pt>
    <dgm:pt modelId="{6882BE56-0241-4BB1-B23A-916C1C262699}" type="pres">
      <dgm:prSet presAssocID="{C03E7E3D-94A7-4810-ABC1-58CBA9505689}" presName="hierRoot1" presStyleCnt="0"/>
      <dgm:spPr/>
    </dgm:pt>
    <dgm:pt modelId="{84D51615-2796-49C0-8840-AFCBC301B524}" type="pres">
      <dgm:prSet presAssocID="{C03E7E3D-94A7-4810-ABC1-58CBA9505689}" presName="composite" presStyleCnt="0"/>
      <dgm:spPr/>
    </dgm:pt>
    <dgm:pt modelId="{818B2AE2-F575-4A30-A2B1-7530C27F7FBB}" type="pres">
      <dgm:prSet presAssocID="{C03E7E3D-94A7-4810-ABC1-58CBA9505689}" presName="background" presStyleLbl="node0" presStyleIdx="1" presStyleCnt="2"/>
      <dgm:spPr/>
    </dgm:pt>
    <dgm:pt modelId="{4536DF2F-CD1C-4979-8C8E-D0C9028F6E47}" type="pres">
      <dgm:prSet presAssocID="{C03E7E3D-94A7-4810-ABC1-58CBA9505689}" presName="text" presStyleLbl="fgAcc0" presStyleIdx="1" presStyleCnt="2">
        <dgm:presLayoutVars>
          <dgm:chPref val="3"/>
        </dgm:presLayoutVars>
      </dgm:prSet>
      <dgm:spPr/>
    </dgm:pt>
    <dgm:pt modelId="{65431C94-FCF0-4726-ABBE-4B58C7CDDC12}" type="pres">
      <dgm:prSet presAssocID="{C03E7E3D-94A7-4810-ABC1-58CBA9505689}" presName="hierChild2" presStyleCnt="0"/>
      <dgm:spPr/>
    </dgm:pt>
  </dgm:ptLst>
  <dgm:cxnLst>
    <dgm:cxn modelId="{97073406-A6E4-4BC6-99DF-2DC94E49868D}" type="presOf" srcId="{C03E7E3D-94A7-4810-ABC1-58CBA9505689}" destId="{4536DF2F-CD1C-4979-8C8E-D0C9028F6E47}" srcOrd="0" destOrd="0" presId="urn:microsoft.com/office/officeart/2005/8/layout/hierarchy1"/>
    <dgm:cxn modelId="{F7C6DF5D-3708-48C9-9504-ACDA0DCCDD31}" srcId="{FBAAB47A-EFE1-4A87-A9CE-068AA75D8BA4}" destId="{CB9B4E5F-B5AD-490A-930D-D740D3A0C750}" srcOrd="0" destOrd="0" parTransId="{B7943E5F-B259-43A5-942D-2D7C0CE9CA51}" sibTransId="{CF898F3B-4598-478C-B2A8-D872D16B2485}"/>
    <dgm:cxn modelId="{E64BC1C4-ABDD-4BF4-B30F-B57D9BE6C86B}" srcId="{FBAAB47A-EFE1-4A87-A9CE-068AA75D8BA4}" destId="{C03E7E3D-94A7-4810-ABC1-58CBA9505689}" srcOrd="1" destOrd="0" parTransId="{0F486DC2-BC38-448D-A662-0B3ECF01D230}" sibTransId="{01C661B8-8E7B-4292-B5B7-F7B1440D168E}"/>
    <dgm:cxn modelId="{3FD13BF1-6F78-401A-B012-4AA7FD2BFA55}" type="presOf" srcId="{CB9B4E5F-B5AD-490A-930D-D740D3A0C750}" destId="{5005D178-42F8-4416-B07D-B7ABB74B797E}" srcOrd="0" destOrd="0" presId="urn:microsoft.com/office/officeart/2005/8/layout/hierarchy1"/>
    <dgm:cxn modelId="{DEDB99F4-4B8C-4735-ABD4-F05C412114BB}" type="presOf" srcId="{FBAAB47A-EFE1-4A87-A9CE-068AA75D8BA4}" destId="{94E3BBE8-999E-437D-BC32-5AFF9A63C268}" srcOrd="0" destOrd="0" presId="urn:microsoft.com/office/officeart/2005/8/layout/hierarchy1"/>
    <dgm:cxn modelId="{65D630BB-791F-4C87-AD18-48AF0BE21476}" type="presParOf" srcId="{94E3BBE8-999E-437D-BC32-5AFF9A63C268}" destId="{FBF2D3B7-F348-4B86-83B1-31328D2B004E}" srcOrd="0" destOrd="0" presId="urn:microsoft.com/office/officeart/2005/8/layout/hierarchy1"/>
    <dgm:cxn modelId="{B567E4FC-B0E3-4F0C-B797-DA4C106CFA1D}" type="presParOf" srcId="{FBF2D3B7-F348-4B86-83B1-31328D2B004E}" destId="{F6E20C6A-890B-4515-BE71-2B4C117BCAA5}" srcOrd="0" destOrd="0" presId="urn:microsoft.com/office/officeart/2005/8/layout/hierarchy1"/>
    <dgm:cxn modelId="{4735B82A-4AE2-4AE9-B464-D05146AD4861}" type="presParOf" srcId="{F6E20C6A-890B-4515-BE71-2B4C117BCAA5}" destId="{EB8AC7A2-D5FF-4718-8099-0C8182AD8FEC}" srcOrd="0" destOrd="0" presId="urn:microsoft.com/office/officeart/2005/8/layout/hierarchy1"/>
    <dgm:cxn modelId="{0ABEDFA2-FB77-4976-A3F0-0C84E1D6C5F9}" type="presParOf" srcId="{F6E20C6A-890B-4515-BE71-2B4C117BCAA5}" destId="{5005D178-42F8-4416-B07D-B7ABB74B797E}" srcOrd="1" destOrd="0" presId="urn:microsoft.com/office/officeart/2005/8/layout/hierarchy1"/>
    <dgm:cxn modelId="{1E42FFA3-0A4E-4E1B-8245-FB326BF17D6E}" type="presParOf" srcId="{FBF2D3B7-F348-4B86-83B1-31328D2B004E}" destId="{A885B938-6471-42A0-933B-BFFD3E385F14}" srcOrd="1" destOrd="0" presId="urn:microsoft.com/office/officeart/2005/8/layout/hierarchy1"/>
    <dgm:cxn modelId="{140504B3-BFB2-4F02-99FD-9D16AF9E916B}" type="presParOf" srcId="{94E3BBE8-999E-437D-BC32-5AFF9A63C268}" destId="{6882BE56-0241-4BB1-B23A-916C1C262699}" srcOrd="1" destOrd="0" presId="urn:microsoft.com/office/officeart/2005/8/layout/hierarchy1"/>
    <dgm:cxn modelId="{3C0E981A-E1CC-4BFA-8FE5-BF71F851F08D}" type="presParOf" srcId="{6882BE56-0241-4BB1-B23A-916C1C262699}" destId="{84D51615-2796-49C0-8840-AFCBC301B524}" srcOrd="0" destOrd="0" presId="urn:microsoft.com/office/officeart/2005/8/layout/hierarchy1"/>
    <dgm:cxn modelId="{C1507707-9DB0-49B5-8D22-B618C48E3E32}" type="presParOf" srcId="{84D51615-2796-49C0-8840-AFCBC301B524}" destId="{818B2AE2-F575-4A30-A2B1-7530C27F7FBB}" srcOrd="0" destOrd="0" presId="urn:microsoft.com/office/officeart/2005/8/layout/hierarchy1"/>
    <dgm:cxn modelId="{F5E72D25-A804-4584-BE98-6B961C8BC0F6}" type="presParOf" srcId="{84D51615-2796-49C0-8840-AFCBC301B524}" destId="{4536DF2F-CD1C-4979-8C8E-D0C9028F6E47}" srcOrd="1" destOrd="0" presId="urn:microsoft.com/office/officeart/2005/8/layout/hierarchy1"/>
    <dgm:cxn modelId="{B9CC53CA-269E-4AB6-8342-618106BAA371}" type="presParOf" srcId="{6882BE56-0241-4BB1-B23A-916C1C262699}" destId="{65431C94-FCF0-4726-ABBE-4B58C7CDDC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AC7A2-D5FF-4718-8099-0C8182AD8FEC}">
      <dsp:nvSpPr>
        <dsp:cNvPr id="0" name=""/>
        <dsp:cNvSpPr/>
      </dsp:nvSpPr>
      <dsp:spPr>
        <a:xfrm>
          <a:off x="1260" y="168297"/>
          <a:ext cx="4423310" cy="2808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05D178-42F8-4416-B07D-B7ABB74B797E}">
      <dsp:nvSpPr>
        <dsp:cNvPr id="0" name=""/>
        <dsp:cNvSpPr/>
      </dsp:nvSpPr>
      <dsp:spPr>
        <a:xfrm>
          <a:off x="492739" y="635202"/>
          <a:ext cx="4423310" cy="2808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 dirty="0"/>
            <a:t>Co vás dnes nejvíce překvapilo na příběhu Jakarty?</a:t>
          </a:r>
          <a:endParaRPr lang="en-US" sz="3700" kern="1200" dirty="0"/>
        </a:p>
      </dsp:txBody>
      <dsp:txXfrm>
        <a:off x="575006" y="717469"/>
        <a:ext cx="4258776" cy="2644268"/>
      </dsp:txXfrm>
    </dsp:sp>
    <dsp:sp modelId="{818B2AE2-F575-4A30-A2B1-7530C27F7FBB}">
      <dsp:nvSpPr>
        <dsp:cNvPr id="0" name=""/>
        <dsp:cNvSpPr/>
      </dsp:nvSpPr>
      <dsp:spPr>
        <a:xfrm>
          <a:off x="5407528" y="168297"/>
          <a:ext cx="4423310" cy="2808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36DF2F-CD1C-4979-8C8E-D0C9028F6E47}">
      <dsp:nvSpPr>
        <dsp:cNvPr id="0" name=""/>
        <dsp:cNvSpPr/>
      </dsp:nvSpPr>
      <dsp:spPr>
        <a:xfrm>
          <a:off x="5899007" y="635202"/>
          <a:ext cx="4423310" cy="2808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700" kern="1200" dirty="0"/>
            <a:t>Kdybyste byli politikem v Jakartě, jaké opatření byste prosazovali Vy?</a:t>
          </a:r>
          <a:endParaRPr lang="en-US" sz="3700" kern="1200" dirty="0"/>
        </a:p>
      </dsp:txBody>
      <dsp:txXfrm>
        <a:off x="5981274" y="717469"/>
        <a:ext cx="4258776" cy="2644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A8A96-923E-416F-8772-5F7994D45875}" type="datetimeFigureOut">
              <a:rPr lang="cs-CZ" smtClean="0"/>
              <a:t>04.05.2026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E82EC-7EA8-4B0B-9F61-D5BBA03286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322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Uvedení do problematiky proběhne formou videa (ikona filmu), kdy stačí pustit video do času 1:08. Poté žákům rozdejte pracovní list s případovou studií, seznamte je s případovou studií a úkoly a nechte je samostatně (nebo ve dvojici</a:t>
            </a:r>
            <a:r>
              <a:rPr lang="cs-CZ"/>
              <a:t>) pracovat.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808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tyto otázky budou žáci odpovídat formou exit karty, kdy následně svá zjištění předají učiteli a tímto je oficiálně ukončena hodina.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428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368C5-094A-3C48-45A1-EB4FD88AA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F4FC5B-23A8-A2B2-10D7-B7C99DAFCB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498785-EE6A-6672-25EF-3C71ECC15C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05604E-00A0-5ED4-DF19-303809E0F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6474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292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Tento a následující snímky promítněte po vlastní práci žáků na případové studii. Na obrázku je zobrazena hlavní příčina poklesu podloží (</a:t>
            </a:r>
            <a:r>
              <a:rPr lang="cs-CZ" dirty="0" err="1"/>
              <a:t>subsidence</a:t>
            </a:r>
            <a:r>
              <a:rPr lang="cs-CZ" dirty="0"/>
              <a:t>), která má v tomto případě vyšší význam než zvyšující se hladina oceánu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9674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snímku jsou uvedeny 2 hlavní formy řešení stávajícího problému. V horní části je velká pobřežní zeď (</a:t>
            </a:r>
            <a:r>
              <a:rPr lang="cs-CZ" dirty="0" err="1"/>
              <a:t>Giant</a:t>
            </a:r>
            <a:r>
              <a:rPr lang="cs-CZ" dirty="0"/>
              <a:t> </a:t>
            </a:r>
            <a:r>
              <a:rPr lang="cs-CZ" dirty="0" err="1"/>
              <a:t>Sea</a:t>
            </a:r>
            <a:r>
              <a:rPr lang="cs-CZ" dirty="0"/>
              <a:t> Wall). Na dolní fotografii je zobrazena projekce budoucí nové metropole </a:t>
            </a:r>
            <a:r>
              <a:rPr lang="cs-CZ" dirty="0" err="1"/>
              <a:t>Nusantary</a:t>
            </a:r>
            <a:r>
              <a:rPr lang="cs-CZ" dirty="0"/>
              <a:t>. Součástí snímku je i hypertextový odkaz (ikona filmu) na </a:t>
            </a:r>
            <a:r>
              <a:rPr lang="cs-CZ" dirty="0" err="1"/>
              <a:t>videoreportáž</a:t>
            </a:r>
            <a:r>
              <a:rPr lang="cs-CZ" dirty="0"/>
              <a:t> ČT z roku 2019 popisující zahájení výstavby </a:t>
            </a:r>
            <a:r>
              <a:rPr lang="cs-CZ" dirty="0" err="1"/>
              <a:t>Nusantary</a:t>
            </a:r>
            <a:r>
              <a:rPr lang="cs-CZ" dirty="0"/>
              <a:t>, v případě nedostatku času lze toto video vynechat.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7746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816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6EC3C-5C77-3EA0-CC61-A974D1936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08CF778-B8B1-609E-1AA5-14A0E594D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57D317B-F313-0E86-D930-F7F0E5FB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Jedná se o satelitní snímky </a:t>
            </a:r>
            <a:r>
              <a:rPr lang="cs-CZ" dirty="0" err="1"/>
              <a:t>Nusantary</a:t>
            </a:r>
            <a:endParaRPr lang="cs-CZ" dirty="0"/>
          </a:p>
          <a:p>
            <a:r>
              <a:rPr lang="cs-CZ" dirty="0"/>
              <a:t>Otázka pro žáky: Jaký si myslíte, že je mezi těmito dvěma snímky rozdíl? 2 roky (vlevo 2022, vpravo 2024)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AEFA56F-FE4E-B97D-29F4-B020ACD52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258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říjnu 2025 se začínají objevovat zprávy (</a:t>
            </a:r>
            <a:r>
              <a:rPr lang="cs-CZ" dirty="0" err="1"/>
              <a:t>The</a:t>
            </a:r>
            <a:r>
              <a:rPr lang="cs-CZ" dirty="0"/>
              <a:t> Guardian) o riziku, že nové hlavní město se stane „městem duchů“, kdy závažný problém spočívá v nedostatku investorů, kdy navzdory vládním slibům se nedaří přilákat dostatek zahraničních investorů a většina financování zatím stojí na indonéském státním rozpočtu, což vyvolává. Problémy se rovněž týkají vlastního budování, které se týkají budování infrastruktury a nedodržováním termínů. 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557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Tato část proběhne formou diskuze, kdy část třídy se pokusí vžít do role obhájců tohoto plánu a bude prezentovat výhody, zatímco druhá část bude daný návrh zavrhovat a snažit se přijít s alternativou. Následně si role mezi sebou prohodí, tuto část mohou žáci provést ve dvojici a poté si zapsat své poznatky do úkolu 4.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840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Důležité si uvědomit, že tento problém není ojedinělým případem potápějící se metropole ve světě. V řadě světových měst se projevují podobné příčiny jako v Jakartě včetně zvyšující se hladina mořské hladiny.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05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snímku jsou uvedeny příklady 2 řešení.</a:t>
            </a:r>
          </a:p>
          <a:p>
            <a:r>
              <a:rPr lang="cs-CZ" dirty="0"/>
              <a:t>Horní fotografie představuje systém protipovodňových zábran v Nizozemsku (</a:t>
            </a:r>
            <a:r>
              <a:rPr lang="cs-CZ" dirty="0" err="1"/>
              <a:t>Oosterscheldekering</a:t>
            </a:r>
            <a:r>
              <a:rPr lang="cs-CZ" dirty="0"/>
              <a:t>), kterou tvoří přehrada a pohyblivé bariery tvořené obrovskými ocelovými bránami, které se uzavírají pouze v případě hrozící bouře a zvýšené hladiny moře.</a:t>
            </a:r>
          </a:p>
          <a:p>
            <a:r>
              <a:rPr lang="cs-CZ" dirty="0"/>
              <a:t>Dolní fotografie ukazuje benátský systém MOSE, který tvoří 78 mobilních žlutých bariér. V případě, že se vysoký příliv nad 110 cm, dojde k natažení stlačeného vzduchu do dutých bran. Tento vzduch vytlačí vodu, brány se zvednou a vytvoří přehradu oddělující lagunu Benátek od moře.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7E82EC-7EA8-4B0B-9F61-D5BBA03286C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33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18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07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1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7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1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0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18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7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8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66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28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moderndiplomacy.eu/2024/08/20/nusantara-capital-city-mega-project-in-indonesia-progress-and-public-skepticism/" TargetMode="External"/><Relationship Id="rId3" Type="http://schemas.openxmlformats.org/officeDocument/2006/relationships/hyperlink" Target="https://www.dw.com/en/nusantara-indonesias-green-dream-or-ecological-nightmare/a-70120510" TargetMode="External"/><Relationship Id="rId7" Type="http://schemas.openxmlformats.org/officeDocument/2006/relationships/hyperlink" Target="https://www.nationalgeographic.com/environment/article/indonesias-giant-capital-city-is-sinking-can-the-governments-plan-save-it" TargetMode="External"/><Relationship Id="rId2" Type="http://schemas.openxmlformats.org/officeDocument/2006/relationships/hyperlink" Target="https://www.ceskatelevize.cz/porady/10316155327-horizont-ct24/219411058050904/cast/71703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guardian.com/world/2025/oct/29/indonesia-new-capital-city-nusantara" TargetMode="External"/><Relationship Id="rId5" Type="http://schemas.openxmlformats.org/officeDocument/2006/relationships/hyperlink" Target="https://epochalnisvet.cz/velky-garuda-zachrani-myticky-ptak-benatky-vychodu/" TargetMode="External"/><Relationship Id="rId10" Type="http://schemas.openxmlformats.org/officeDocument/2006/relationships/hyperlink" Target="https://www.youtube.com/watch?app=desktop&amp;v=hLlFR4ShUGQ" TargetMode="External"/><Relationship Id="rId4" Type="http://schemas.openxmlformats.org/officeDocument/2006/relationships/hyperlink" Target="https://www.environmentenergyleader.com/stories/jakartas-sinking-reality-nusantara-to-take-the-capital-helm-in-august,1341" TargetMode="External"/><Relationship Id="rId9" Type="http://schemas.openxmlformats.org/officeDocument/2006/relationships/hyperlink" Target="https://www.seznamzpravy.cz/clanek/zahranicni-jakarta-celi-katastrofe-indonesie-presouva-hlavni-mesto-do-dzungle-257873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39-a.sdn.cz/d_39/c_img_gV_1/4cSCE/nasa.jpeg?fl=cro,0,0,841,701%7Cres,1024,,1%7Cwebp,75" TargetMode="External"/><Relationship Id="rId3" Type="http://schemas.openxmlformats.org/officeDocument/2006/relationships/hyperlink" Target="https://elasticbeanstalk-eu-central-1-italcementiblog-prod.s3.eu-central-1.amazonaws.com/wp-content/uploads/2023/10/Paratoie-MOSE-1200x899.jpg.webp" TargetMode="External"/><Relationship Id="rId7" Type="http://schemas.openxmlformats.org/officeDocument/2006/relationships/hyperlink" Target="https://storage.ghost.io/c/50/0c/500c32dd-8661-43a5-bab9-407a958ba474/content/images/2025/10/lguekqowwe5dtgynnmgu.jp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ro.medium.com/v2/resize:fit:1100/format:webp/1*fPOHvyN0-rplpiitOOYW-A.png" TargetMode="External"/><Relationship Id="rId5" Type="http://schemas.openxmlformats.org/officeDocument/2006/relationships/hyperlink" Target="https://www.mdpi.com/land/land-11-00576/article_deploy/html/images/land-11-00576-g001.png" TargetMode="External"/><Relationship Id="rId10" Type="http://schemas.openxmlformats.org/officeDocument/2006/relationships/hyperlink" Target="https://1884403144.rsc.cdn77.org/foto/nusantara-indonesie-mesto/MHgxMjAwL2ZpbHRlcnM6bm9fdXBzY2FsZSgpL2ltZw/9156179.jpg?v=0&amp;st=mJpyLtoNZ6fSxDHzdatmczfizZO7E0zTrvOw_9F-Nx0&amp;ts=1600812000&amp;e=0" TargetMode="External"/><Relationship Id="rId4" Type="http://schemas.openxmlformats.org/officeDocument/2006/relationships/hyperlink" Target="https://epochalnisvet.cz/wp-content/uploads/03_jakartaseawall.jpg" TargetMode="External"/><Relationship Id="rId9" Type="http://schemas.openxmlformats.org/officeDocument/2006/relationships/hyperlink" Target="https://d39-a.sdn.cz/d_39/c_img_QP_BI/FNECa/nasa.jpeg?fl=cro,0,0,841,701%7Cres,1024,,1%7Cwebp,75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id/469139816/vector/man-with-a-devils-advocate.jpg?s=612x612&amp;w=0&amp;k=20&amp;c=NUro_XuVaphLR7NBUipAz0mp2wRO5qTibnbw1by5khE=" TargetMode="External"/><Relationship Id="rId7" Type="http://schemas.openxmlformats.org/officeDocument/2006/relationships/hyperlink" Target="https://www.zeeland.com/-/media/images/5-leven/natuur-en-landschap/sc/luchtfoto-oosterscheldekering.png?cx=0.5&amp;cy=0.5&amp;cw=1280&amp;ch=400&amp;hash=7A1F1A0022D97CFCFADCA5E5B7C92FE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wikipedia/commons/thumb/2/25/Drivers%2C_Processes%2C_and_Impacts_of_Sinking_Cities.png/1920px-Drivers%2C_Processes%2C_and_Impacts_of_Sinking_Cities.png" TargetMode="External"/><Relationship Id="rId5" Type="http://schemas.openxmlformats.org/officeDocument/2006/relationships/hyperlink" Target="https://www.instagram.com/p/C6MrCsvrcRE/" TargetMode="External"/><Relationship Id="rId4" Type="http://schemas.openxmlformats.org/officeDocument/2006/relationships/hyperlink" Target="https://www.stoplusjednicka.cz/sites/default/files/styles/x910_600/public/clankyold/obrazky/1/5/6/6/9/4/3/8/0/0/shutterstock_1092121856.jpg?itok=mWdi_CU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hyperlink" Target="https://www.youtube.com/watch?app=desktop&amp;v=hLlFR4ShUGQ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hyperlink" Target="https://www.ceskatelevize.cz/porady/10316155327-horizont-ct24/219411058050904/cast/717037/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9837F98-8CE6-4579-C0AB-C85F4316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0" r="9091" b="4341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21F66AB-6D67-4C86-A415-0B6E4EEC5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23811" y="423809"/>
            <a:ext cx="6858002" cy="601038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1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D804A0-1C34-3426-238B-896E2BC4ED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786" y="908651"/>
            <a:ext cx="5536296" cy="4005454"/>
          </a:xfrm>
        </p:spPr>
        <p:txBody>
          <a:bodyPr anchor="t">
            <a:normAutofit fontScale="90000"/>
          </a:bodyPr>
          <a:lstStyle/>
          <a:p>
            <a:r>
              <a:rPr lang="cs-CZ" sz="6800" dirty="0"/>
              <a:t>Potápějící se Jakarta a projekt </a:t>
            </a:r>
            <a:r>
              <a:rPr lang="cs-CZ" sz="6800" dirty="0" err="1"/>
              <a:t>nusantara</a:t>
            </a:r>
            <a:br>
              <a:rPr lang="cs-CZ" sz="6800" dirty="0"/>
            </a:br>
            <a:endParaRPr lang="cs-CZ" sz="6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A073C1-3AD0-9FD1-A507-278A52550E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787" y="5050632"/>
            <a:ext cx="3793200" cy="1129888"/>
          </a:xfrm>
        </p:spPr>
        <p:txBody>
          <a:bodyPr anchor="b">
            <a:normAutofit/>
          </a:bodyPr>
          <a:lstStyle/>
          <a:p>
            <a:r>
              <a:rPr lang="cs-CZ" sz="2200"/>
              <a:t>David </a:t>
            </a:r>
            <a:r>
              <a:rPr lang="cs-CZ" sz="2200" dirty="0"/>
              <a:t>Fischer</a:t>
            </a:r>
          </a:p>
        </p:txBody>
      </p:sp>
      <p:cxnSp>
        <p:nvCxnSpPr>
          <p:cNvPr id="3083" name="Straight Connector 3082">
            <a:extLst>
              <a:ext uri="{FF2B5EF4-FFF2-40B4-BE49-F238E27FC236}">
                <a16:creationId xmlns:a16="http://schemas.microsoft.com/office/drawing/2014/main" id="{0B66F5E1-B07D-4718-F4B4-5FCE4B7E8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9006" y="727509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1880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3566AD-61E5-EC45-5223-908F357BC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520" y="5949568"/>
            <a:ext cx="7768960" cy="74685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/>
            <a:r>
              <a:rPr lang="cs-CZ" dirty="0"/>
              <a:t>5</a:t>
            </a:r>
            <a:r>
              <a:rPr lang="en-US" dirty="0"/>
              <a:t>. </a:t>
            </a:r>
            <a:r>
              <a:rPr lang="cs-CZ" dirty="0"/>
              <a:t>Kde Existuje podobný problém?</a:t>
            </a:r>
            <a:endParaRPr lang="en-US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3EF29FA-C390-5FCD-5157-8AF0DE053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737" y="132081"/>
            <a:ext cx="5512134" cy="547079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69770" y="5719083"/>
            <a:ext cx="8229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934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EA523E-6797-52FB-683F-FA9A3BBCB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76B77363-E0A5-4701-9ED0-E9BB2C6B4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F295AAA2-1E11-4525-B5C7-135F67031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0437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E224C273-F62E-F661-A209-64E815902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6"/>
          <a:stretch>
            <a:fillRect/>
          </a:stretch>
        </p:blipFill>
        <p:spPr bwMode="auto">
          <a:xfrm>
            <a:off x="4876800" y="10"/>
            <a:ext cx="731520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ratoie MOSE">
            <a:extLst>
              <a:ext uri="{FF2B5EF4-FFF2-40B4-BE49-F238E27FC236}">
                <a16:creationId xmlns:a16="http://schemas.microsoft.com/office/drawing/2014/main" id="{F386A54B-3981-1873-7EA8-8127BD032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4" b="10836"/>
          <a:stretch>
            <a:fillRect/>
          </a:stretch>
        </p:blipFill>
        <p:spPr bwMode="auto">
          <a:xfrm>
            <a:off x="4876800" y="3429000"/>
            <a:ext cx="7315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88298E23-008B-73AC-762F-193E3E8BC444}"/>
              </a:ext>
            </a:extLst>
          </p:cNvPr>
          <p:cNvSpPr txBox="1">
            <a:spLocks/>
          </p:cNvSpPr>
          <p:nvPr/>
        </p:nvSpPr>
        <p:spPr>
          <a:xfrm>
            <a:off x="473155" y="2872644"/>
            <a:ext cx="3867733" cy="18701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5</a:t>
            </a:r>
            <a:r>
              <a:rPr lang="en-US" dirty="0"/>
              <a:t>. </a:t>
            </a:r>
            <a:r>
              <a:rPr lang="cs-CZ" dirty="0"/>
              <a:t>Kde Existuje podobný problém?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11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9FEB3-1193-C528-FF1C-C9BEDB0B5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4285A7-A80F-6A28-C75B-47886863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632" y="991987"/>
            <a:ext cx="5965190" cy="746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cs-CZ" dirty="0"/>
              <a:t>ZÁVĚR</a:t>
            </a:r>
            <a:endParaRPr lang="en-US" dirty="0"/>
          </a:p>
        </p:txBody>
      </p:sp>
      <p:graphicFrame>
        <p:nvGraphicFramePr>
          <p:cNvPr id="5" name="TextovéPole 2">
            <a:extLst>
              <a:ext uri="{FF2B5EF4-FFF2-40B4-BE49-F238E27FC236}">
                <a16:creationId xmlns:a16="http://schemas.microsoft.com/office/drawing/2014/main" id="{E32C89A6-50D4-7372-B1D4-AB7F914809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1401968"/>
              </p:ext>
            </p:extLst>
          </p:nvPr>
        </p:nvGraphicFramePr>
        <p:xfrm>
          <a:off x="971340" y="2092307"/>
          <a:ext cx="10323578" cy="3612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304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8B1692-300F-2169-52E0-607874738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26887A-E609-F5F5-0795-F33A76C75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632" y="1568196"/>
            <a:ext cx="11374735" cy="4742822"/>
          </a:xfrm>
        </p:spPr>
        <p:txBody>
          <a:bodyPr>
            <a:noAutofit/>
          </a:bodyPr>
          <a:lstStyle/>
          <a:p>
            <a:r>
              <a:rPr lang="cs-CZ" sz="1200" dirty="0"/>
              <a:t>CESKATELEVIZE.CZ (2019): Stěhování desetimilionové Jakarty, </a:t>
            </a:r>
            <a:r>
              <a:rPr lang="cs-CZ" sz="1200" dirty="0">
                <a:hlinkClick r:id="rId2"/>
              </a:rPr>
              <a:t>https://www.ceskatelevize.cz/porady/10316155327-horizont-ct24/219411058050904/cast/717037/</a:t>
            </a:r>
            <a:r>
              <a:rPr lang="cs-CZ" sz="1200" dirty="0"/>
              <a:t>  (6. 9. 2025)</a:t>
            </a:r>
          </a:p>
          <a:p>
            <a:r>
              <a:rPr lang="cs-CZ" sz="1200" cap="all" dirty="0" err="1"/>
              <a:t>Ekawati</a:t>
            </a:r>
            <a:r>
              <a:rPr lang="cs-CZ" sz="1200" dirty="0"/>
              <a:t> , A., </a:t>
            </a:r>
            <a:r>
              <a:rPr lang="cs-CZ" sz="1200" cap="all" dirty="0" err="1"/>
              <a:t>Kusumaputri</a:t>
            </a:r>
            <a:r>
              <a:rPr lang="cs-CZ" sz="1200" dirty="0"/>
              <a:t>, P. (2024): </a:t>
            </a:r>
            <a:r>
              <a:rPr lang="en-US" sz="1200" dirty="0"/>
              <a:t>Nusantara: Indonesia's green dream or ecological nightmare?</a:t>
            </a:r>
            <a:r>
              <a:rPr lang="cs-CZ" sz="1200" dirty="0"/>
              <a:t>, </a:t>
            </a:r>
            <a:r>
              <a:rPr lang="cs-CZ" sz="1200" dirty="0">
                <a:hlinkClick r:id="rId3"/>
              </a:rPr>
              <a:t>https://www.dw.com/en/nusantara-indonesias-green-dream-or-ecological-nightmare/a-70120510</a:t>
            </a:r>
            <a:r>
              <a:rPr lang="cs-CZ" sz="1200" dirty="0"/>
              <a:t> (6. 9. 2025)</a:t>
            </a:r>
          </a:p>
          <a:p>
            <a:r>
              <a:rPr lang="cs-CZ" sz="1200" dirty="0"/>
              <a:t>ENVIRONMENTENERGYLEADER.COM (© 2024): </a:t>
            </a:r>
            <a:r>
              <a:rPr lang="en-US" sz="1200" dirty="0"/>
              <a:t>Jakarta’s Sinking Reality: Nusantara to Take the Capital Helm in August</a:t>
            </a:r>
            <a:r>
              <a:rPr lang="cs-CZ" sz="1200" dirty="0"/>
              <a:t>, </a:t>
            </a:r>
            <a:r>
              <a:rPr lang="cs-CZ" sz="1200" dirty="0">
                <a:hlinkClick r:id="rId4"/>
              </a:rPr>
              <a:t>https://www.environmentenergyleader.com/stories/jakartas-sinking-reality-nusantara-to-take-the-capital-helm-in-august,1341</a:t>
            </a:r>
            <a:r>
              <a:rPr lang="cs-CZ" sz="1200" dirty="0"/>
              <a:t> (6. 9. 2025)</a:t>
            </a:r>
          </a:p>
          <a:p>
            <a:r>
              <a:rPr lang="cs-CZ" sz="1200" dirty="0"/>
              <a:t>EPOCHALNISVET.CZ </a:t>
            </a:r>
            <a:r>
              <a:rPr lang="en-GB" sz="1200" dirty="0"/>
              <a:t>[</a:t>
            </a:r>
            <a:r>
              <a:rPr lang="cs-CZ" sz="1200" dirty="0"/>
              <a:t>2025</a:t>
            </a:r>
            <a:r>
              <a:rPr lang="en-GB" sz="1200" dirty="0"/>
              <a:t>]</a:t>
            </a:r>
            <a:r>
              <a:rPr lang="cs-CZ" sz="1200" dirty="0"/>
              <a:t>: Velký </a:t>
            </a:r>
            <a:r>
              <a:rPr lang="cs-CZ" sz="1200" dirty="0" err="1"/>
              <a:t>Garuda</a:t>
            </a:r>
            <a:r>
              <a:rPr lang="cs-CZ" sz="1200" dirty="0"/>
              <a:t>: Zachrání mytický pták Benátky Východu, </a:t>
            </a:r>
            <a:r>
              <a:rPr lang="cs-CZ" sz="1200" dirty="0">
                <a:hlinkClick r:id="rId5"/>
              </a:rPr>
              <a:t>https://epochalnisvet.cz/velky-garuda-zachrani-myticky-ptak-benatky-vychodu/</a:t>
            </a:r>
            <a:r>
              <a:rPr lang="cs-CZ" sz="1200" dirty="0"/>
              <a:t> (6. 9. 2025)</a:t>
            </a:r>
          </a:p>
          <a:p>
            <a:r>
              <a:rPr lang="cs-CZ" sz="1200" dirty="0"/>
              <a:t>NIELSON, M. (2025): </a:t>
            </a:r>
            <a:r>
              <a:rPr lang="en-US" sz="1200" dirty="0"/>
              <a:t>Indonesia’s new capital, Nusantara, in danger of becoming a ‘ghost city</a:t>
            </a:r>
            <a:r>
              <a:rPr lang="cs-CZ" sz="1200" dirty="0"/>
              <a:t>, </a:t>
            </a:r>
            <a:r>
              <a:rPr lang="en-US" sz="1200" u="sng" dirty="0">
                <a:hlinkClick r:id="rId6"/>
              </a:rPr>
              <a:t>https://www.theguardian.com/world/2025/oct/29/indonesia-new-capital-city-nusantara</a:t>
            </a:r>
            <a:r>
              <a:rPr lang="cs-CZ" sz="1200" dirty="0"/>
              <a:t> (15. 4. 2026)</a:t>
            </a:r>
          </a:p>
          <a:p>
            <a:r>
              <a:rPr lang="cs-CZ" sz="1200" dirty="0"/>
              <a:t>RENALDI, A. (2022): </a:t>
            </a:r>
            <a:r>
              <a:rPr lang="en-US" sz="1200" dirty="0"/>
              <a:t>Indonesia's giant capital city is sinking. Can the government's plan save it?</a:t>
            </a:r>
            <a:r>
              <a:rPr lang="cs-CZ" sz="1200" dirty="0"/>
              <a:t>, </a:t>
            </a:r>
            <a:r>
              <a:rPr lang="cs-CZ" sz="1200" dirty="0">
                <a:hlinkClick r:id="rId7"/>
              </a:rPr>
              <a:t>https://www.nationalgeographic.com/environment/article/indonesias-giant-capital-city-is-sinking-can-the-governments-plan-save-it</a:t>
            </a:r>
            <a:r>
              <a:rPr lang="cs-CZ" sz="1200" dirty="0"/>
              <a:t> (6. 9. 2025)</a:t>
            </a:r>
          </a:p>
          <a:p>
            <a:r>
              <a:rPr lang="cs-CZ" sz="1200" cap="all" dirty="0" err="1"/>
              <a:t>Sugihartono</a:t>
            </a:r>
            <a:r>
              <a:rPr lang="cs-CZ" sz="1200" cap="all" dirty="0"/>
              <a:t>, S. </a:t>
            </a:r>
            <a:r>
              <a:rPr lang="cs-CZ" sz="1200" dirty="0"/>
              <a:t>(2024): </a:t>
            </a:r>
            <a:r>
              <a:rPr lang="en-US" sz="1200" dirty="0"/>
              <a:t>Nusantara Capital City Mega Project in Indonesia: Progress and Public Skepticism</a:t>
            </a:r>
            <a:r>
              <a:rPr lang="cs-CZ" sz="1200" dirty="0"/>
              <a:t>, </a:t>
            </a:r>
            <a:r>
              <a:rPr lang="cs-CZ" sz="1200" dirty="0">
                <a:hlinkClick r:id="rId8"/>
              </a:rPr>
              <a:t>https://moderndiplomacy.eu/2024/08/20/nusantara-capital-city-mega-project-in-indonesia-progress-and-public-skepticism/</a:t>
            </a:r>
            <a:r>
              <a:rPr lang="cs-CZ" sz="1200" dirty="0"/>
              <a:t> (6. 9. 2025)</a:t>
            </a:r>
          </a:p>
          <a:p>
            <a:r>
              <a:rPr lang="cs-CZ" sz="1200" dirty="0"/>
              <a:t>ŠTOS, J. (2024): Jakarta čelí katastrofě. Indonésie přesouvá hlavní město do džungle, </a:t>
            </a:r>
            <a:r>
              <a:rPr lang="cs-CZ" sz="1200" u="sng" dirty="0">
                <a:hlinkClick r:id="rId9"/>
              </a:rPr>
              <a:t>https://www.seznamzpravy.cz/clanek/zahranicni-jakarta-celi-katastrofe-indonesie-presouva-hlavni-mesto-do-dzungle-257873</a:t>
            </a:r>
            <a:endParaRPr lang="cs-CZ" sz="1200" u="sng" dirty="0"/>
          </a:p>
          <a:p>
            <a:r>
              <a:rPr lang="cs-CZ" sz="1200" dirty="0"/>
              <a:t>YOUTUBE.COM (2023): </a:t>
            </a:r>
            <a:r>
              <a:rPr lang="en-US" sz="1200" dirty="0"/>
              <a:t>Jakarta is sinking. Can the Indonesian capital be moved?</a:t>
            </a:r>
            <a:r>
              <a:rPr lang="cs-CZ" sz="1200" dirty="0"/>
              <a:t> </a:t>
            </a:r>
            <a:r>
              <a:rPr lang="cs-CZ" sz="1200" dirty="0">
                <a:hlinkClick r:id="rId10"/>
              </a:rPr>
              <a:t>https://www.youtube.com/watch?app=desktop&amp;v=hLlFR4ShUGQ</a:t>
            </a:r>
            <a:r>
              <a:rPr lang="cs-CZ" sz="1200" dirty="0"/>
              <a:t>  (6. 9. 2025)</a:t>
            </a:r>
          </a:p>
        </p:txBody>
      </p:sp>
    </p:spTree>
    <p:extLst>
      <p:ext uri="{BB962C8B-B14F-4D97-AF65-F5344CB8AC3E}">
        <p14:creationId xmlns:p14="http://schemas.microsoft.com/office/powerpoint/2010/main" val="1008067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8204-C7D8-F85B-2FC2-5083D3ED4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27B48C-BCE3-B036-0052-A9B329AF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67" y="783119"/>
            <a:ext cx="10691265" cy="1307592"/>
          </a:xfrm>
        </p:spPr>
        <p:txBody>
          <a:bodyPr/>
          <a:lstStyle/>
          <a:p>
            <a:pPr algn="ctr"/>
            <a:r>
              <a:rPr lang="cs-CZ" dirty="0"/>
              <a:t>ZDROJE - obrázky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E6E068-1F0E-6DE8-B692-F29F8A53F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367" y="1728315"/>
            <a:ext cx="10823396" cy="4587831"/>
          </a:xfrm>
        </p:spPr>
        <p:txBody>
          <a:bodyPr>
            <a:normAutofit fontScale="32500" lnSpcReduction="20000"/>
          </a:bodyPr>
          <a:lstStyle/>
          <a:p>
            <a:r>
              <a:rPr lang="cs-CZ" sz="4400" dirty="0"/>
              <a:t>BLOG.HEIDELBERGMATERIALS.IT (2023): </a:t>
            </a:r>
            <a:r>
              <a:rPr lang="cs-CZ" sz="4400" dirty="0" err="1"/>
              <a:t>Paratoie</a:t>
            </a:r>
            <a:r>
              <a:rPr lang="cs-CZ" sz="4400" dirty="0"/>
              <a:t>-MOSE, </a:t>
            </a:r>
            <a:r>
              <a:rPr lang="en-US" sz="4400" dirty="0">
                <a:hlinkClick r:id="rId3"/>
              </a:rPr>
              <a:t>https://elasticbeanstalk-eu-central-1-italcementiblog-prod.s3.eu-central-1.amazonaws.com/wp-content/uploads/2023/10/Paratoie-MOSE-1200x899.jpg.webp</a:t>
            </a:r>
            <a:r>
              <a:rPr lang="cs-CZ" sz="4400" dirty="0"/>
              <a:t> (11. 9. 2025)</a:t>
            </a:r>
          </a:p>
          <a:p>
            <a:r>
              <a:rPr lang="cs-CZ" sz="4400" dirty="0"/>
              <a:t>EPOCHALNISVET.CZ </a:t>
            </a:r>
            <a:r>
              <a:rPr lang="en-GB" sz="4400" dirty="0"/>
              <a:t>[</a:t>
            </a:r>
            <a:r>
              <a:rPr lang="cs-CZ" sz="4400" dirty="0"/>
              <a:t>2025</a:t>
            </a:r>
            <a:r>
              <a:rPr lang="en-GB" sz="4400" dirty="0"/>
              <a:t>]</a:t>
            </a:r>
            <a:r>
              <a:rPr lang="cs-CZ" sz="4400" dirty="0"/>
              <a:t>: Velký </a:t>
            </a:r>
            <a:r>
              <a:rPr lang="cs-CZ" sz="4400" dirty="0" err="1"/>
              <a:t>Garuda</a:t>
            </a:r>
            <a:r>
              <a:rPr lang="cs-CZ" sz="4400" dirty="0"/>
              <a:t>: Zachrání mytický pták Benátky Východu, </a:t>
            </a:r>
            <a:r>
              <a:rPr lang="cs-CZ" sz="4400" dirty="0">
                <a:hlinkClick r:id="rId4"/>
              </a:rPr>
              <a:t>https://epochalnisvet.cz/wp-content/uploads/03_jakartaseawall.jpg</a:t>
            </a:r>
            <a:r>
              <a:rPr lang="cs-CZ" sz="4400" dirty="0"/>
              <a:t> (8. 8. 2025) </a:t>
            </a:r>
          </a:p>
          <a:p>
            <a:r>
              <a:rPr lang="cs-CZ" sz="4400" dirty="0"/>
              <a:t>MDPI.COM (2022): </a:t>
            </a:r>
            <a:r>
              <a:rPr lang="en-US" sz="4400" dirty="0"/>
              <a:t>Map of Indonesia and location of Indonesia in East Asia</a:t>
            </a:r>
            <a:r>
              <a:rPr lang="cs-CZ" sz="4400" dirty="0"/>
              <a:t>, </a:t>
            </a:r>
            <a:r>
              <a:rPr lang="cs-CZ" sz="4400" dirty="0">
                <a:hlinkClick r:id="rId5"/>
              </a:rPr>
              <a:t>https://www.mdpi.com/land/land-11-00576/article_deploy/html/images/land-11-00576-g001.png</a:t>
            </a:r>
            <a:r>
              <a:rPr lang="cs-CZ" sz="4400" dirty="0"/>
              <a:t> (9. 9. 2025)</a:t>
            </a:r>
          </a:p>
          <a:p>
            <a:r>
              <a:rPr lang="cs-CZ" sz="4400" dirty="0"/>
              <a:t>MEDIUM.COM (2024): </a:t>
            </a:r>
            <a:r>
              <a:rPr lang="en-US" sz="4400" dirty="0"/>
              <a:t>Jakarta’s land subsistence from 1977–2050</a:t>
            </a:r>
            <a:r>
              <a:rPr lang="cs-CZ" sz="4400" dirty="0"/>
              <a:t>, </a:t>
            </a:r>
            <a:r>
              <a:rPr lang="cs-CZ" sz="4400" dirty="0">
                <a:hlinkClick r:id="rId6"/>
              </a:rPr>
              <a:t>https://miro.medium.com/v2/resize:fit:1100/format:webp/1*fPOHvyN0-rplpiitOOYW-A.png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MONASHLENS.COM (2023): </a:t>
            </a:r>
            <a:r>
              <a:rPr lang="cs-CZ" sz="4400" dirty="0" err="1"/>
              <a:t>Indonesia’s</a:t>
            </a:r>
            <a:r>
              <a:rPr lang="cs-CZ" sz="4400" dirty="0"/>
              <a:t> </a:t>
            </a:r>
            <a:r>
              <a:rPr lang="cs-CZ" sz="4400" dirty="0" err="1"/>
              <a:t>capital</a:t>
            </a:r>
            <a:r>
              <a:rPr lang="cs-CZ" sz="4400" dirty="0"/>
              <a:t> </a:t>
            </a:r>
            <a:r>
              <a:rPr lang="cs-CZ" sz="4400" dirty="0" err="1"/>
              <a:t>relocation</a:t>
            </a:r>
            <a:r>
              <a:rPr lang="cs-CZ" sz="4400" dirty="0"/>
              <a:t>, </a:t>
            </a:r>
            <a:r>
              <a:rPr lang="cs-CZ" sz="4400" dirty="0">
                <a:hlinkClick r:id="rId7"/>
              </a:rPr>
              <a:t>https://storage.ghost.io/c/50/0c/500c32dd-8661-43a5-bab9-407a958ba474/content/images/2025/10/lguekqowwe5dtgynnmgu.jpg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NASA </a:t>
            </a:r>
            <a:r>
              <a:rPr lang="cs-CZ" sz="4400" dirty="0" err="1"/>
              <a:t>Earth</a:t>
            </a:r>
            <a:r>
              <a:rPr lang="cs-CZ" sz="4400" dirty="0"/>
              <a:t> </a:t>
            </a:r>
            <a:r>
              <a:rPr lang="cs-CZ" sz="4400" dirty="0" err="1"/>
              <a:t>Observatory</a:t>
            </a:r>
            <a:r>
              <a:rPr lang="cs-CZ" sz="4400" dirty="0"/>
              <a:t> (2022): </a:t>
            </a:r>
            <a:r>
              <a:rPr lang="pt-BR" sz="4400" dirty="0"/>
              <a:t>Budoucí Nusantara na ostrově Borneo</a:t>
            </a:r>
            <a:r>
              <a:rPr lang="cs-CZ" sz="4400" dirty="0"/>
              <a:t> – duben 2022, </a:t>
            </a:r>
            <a:r>
              <a:rPr lang="cs-CZ" sz="4400" dirty="0">
                <a:hlinkClick r:id="rId8"/>
              </a:rPr>
              <a:t>https://d39-a.sdn.cz/d_39/c_img_gV_1/4cSCE/nasa.jpeg?fl=cro,0,0,841,701%7Cres,1024,,1%7Cwebp,75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NASA </a:t>
            </a:r>
            <a:r>
              <a:rPr lang="cs-CZ" sz="4400" dirty="0" err="1"/>
              <a:t>Earth</a:t>
            </a:r>
            <a:r>
              <a:rPr lang="cs-CZ" sz="4400" dirty="0"/>
              <a:t> </a:t>
            </a:r>
            <a:r>
              <a:rPr lang="cs-CZ" sz="4400" dirty="0" err="1"/>
              <a:t>Observatory</a:t>
            </a:r>
            <a:r>
              <a:rPr lang="cs-CZ" sz="4400" dirty="0"/>
              <a:t> (2024): </a:t>
            </a:r>
            <a:r>
              <a:rPr lang="pt-BR" sz="4400" dirty="0"/>
              <a:t>Budoucí Nusantara na ostrově Borneo</a:t>
            </a:r>
            <a:r>
              <a:rPr lang="cs-CZ" sz="4400" dirty="0"/>
              <a:t> – únor 2024, </a:t>
            </a:r>
            <a:r>
              <a:rPr lang="cs-CZ" sz="4400" dirty="0">
                <a:hlinkClick r:id="rId9"/>
              </a:rPr>
              <a:t>https://d39-a.sdn.cz/d_39/c_img_QP_BI/FNECa/nasa.jpeg?fl=cro,0,0,841,701%7Cres,1024,,1%7Cwebp,75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PROFIMEDIA (2024): Vizualizace nového hlavního města Indonésie </a:t>
            </a:r>
            <a:r>
              <a:rPr lang="cs-CZ" sz="4400" dirty="0" err="1"/>
              <a:t>Nusantara</a:t>
            </a:r>
            <a:r>
              <a:rPr lang="cs-CZ" sz="4400" dirty="0"/>
              <a:t>, </a:t>
            </a:r>
            <a:r>
              <a:rPr lang="cs-CZ" sz="4400" dirty="0">
                <a:hlinkClick r:id="rId10"/>
              </a:rPr>
              <a:t>https://1884403144.rsc.cdn77.org/foto/nusantara-indonesie-mesto/MHgxMjAwL2ZpbHRlcnM6bm9fdXBzY2FsZSgpL2ltZw/9156179.jpg?v=0&amp;st=mJpyLtoNZ6fSxDHzdatmczfizZO7E0zTrvOw_9F-Nx0&amp;ts=1600812000&amp;e=0</a:t>
            </a:r>
            <a:r>
              <a:rPr lang="cs-CZ" sz="4400" dirty="0"/>
              <a:t> (8. 8. 2025)</a:t>
            </a:r>
          </a:p>
        </p:txBody>
      </p:sp>
    </p:spTree>
    <p:extLst>
      <p:ext uri="{BB962C8B-B14F-4D97-AF65-F5344CB8AC3E}">
        <p14:creationId xmlns:p14="http://schemas.microsoft.com/office/powerpoint/2010/main" val="638553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A68FF2-E005-F8EC-5CE2-1645F984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367" y="783119"/>
            <a:ext cx="10691265" cy="1307592"/>
          </a:xfrm>
        </p:spPr>
        <p:txBody>
          <a:bodyPr/>
          <a:lstStyle/>
          <a:p>
            <a:pPr algn="ctr"/>
            <a:r>
              <a:rPr lang="cs-CZ" dirty="0"/>
              <a:t>ZDROJE - obrázky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E4DA412-F014-A9E4-7C4B-1F6BAD9EA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367" y="1768510"/>
            <a:ext cx="10908234" cy="4225984"/>
          </a:xfrm>
        </p:spPr>
        <p:txBody>
          <a:bodyPr>
            <a:normAutofit fontScale="32500" lnSpcReduction="20000"/>
          </a:bodyPr>
          <a:lstStyle/>
          <a:p>
            <a:r>
              <a:rPr lang="cs-CZ" sz="4400" dirty="0"/>
              <a:t>SHUTTERSTOCK.COM (2015): </a:t>
            </a:r>
            <a:r>
              <a:rPr lang="en-US" sz="4300" dirty="0"/>
              <a:t>Man with a devil's advocate on a white background</a:t>
            </a:r>
            <a:r>
              <a:rPr lang="cs-CZ" sz="4400" dirty="0"/>
              <a:t>, </a:t>
            </a:r>
            <a:r>
              <a:rPr lang="cs-CZ" sz="4400" dirty="0">
                <a:hlinkClick r:id="rId3"/>
              </a:rPr>
              <a:t>https://media.istockphoto.com/id/469139816/vector/man-with-a-devils-advocate.jpg?s=612x612&amp;w=0&amp;k=20&amp;c=NUro_XuVaphLR7NBUipAz0mp2wRO5qTibnbw1by5khE=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STOPLUSJEDNICKA.CZ (2019): Kdy zmizí indonéská Jakarta pod hladinou oceánu, </a:t>
            </a:r>
            <a:r>
              <a:rPr lang="cs-CZ" sz="4400" dirty="0">
                <a:hlinkClick r:id="rId4"/>
              </a:rPr>
              <a:t>https://www.stoplusjednicka.cz/sites/default/files/styles/x910_600/public/clankyold/obrazky/1/5/6/6/9/4/3/8/0/0/shutterstock_1092121856.jpg?itok=mWdi_CUx</a:t>
            </a:r>
            <a:r>
              <a:rPr lang="cs-CZ" sz="4400" dirty="0"/>
              <a:t> (8. 8. 2025)</a:t>
            </a:r>
          </a:p>
          <a:p>
            <a:r>
              <a:rPr lang="cs-CZ" sz="4400" dirty="0"/>
              <a:t>VENNGAGE.COM (2024): </a:t>
            </a:r>
            <a:r>
              <a:rPr lang="cs-CZ" sz="4400" dirty="0" err="1"/>
              <a:t>The</a:t>
            </a:r>
            <a:r>
              <a:rPr lang="cs-CZ" sz="4400" dirty="0"/>
              <a:t> 10 </a:t>
            </a:r>
            <a:r>
              <a:rPr lang="cs-CZ" sz="4400" dirty="0" err="1"/>
              <a:t>fastest</a:t>
            </a:r>
            <a:r>
              <a:rPr lang="cs-CZ" sz="4400" dirty="0"/>
              <a:t> </a:t>
            </a:r>
            <a:r>
              <a:rPr lang="cs-CZ" sz="4400" dirty="0" err="1"/>
              <a:t>sinking</a:t>
            </a:r>
            <a:r>
              <a:rPr lang="cs-CZ" sz="4400" dirty="0"/>
              <a:t> </a:t>
            </a:r>
            <a:r>
              <a:rPr lang="cs-CZ" sz="4400" dirty="0" err="1"/>
              <a:t>coastal</a:t>
            </a:r>
            <a:r>
              <a:rPr lang="cs-CZ" sz="4400" dirty="0"/>
              <a:t> </a:t>
            </a:r>
            <a:r>
              <a:rPr lang="cs-CZ" sz="4400" dirty="0" err="1"/>
              <a:t>cities</a:t>
            </a:r>
            <a:r>
              <a:rPr lang="cs-CZ" sz="4400" dirty="0"/>
              <a:t>, </a:t>
            </a:r>
            <a:r>
              <a:rPr lang="en-US" sz="4400" dirty="0">
                <a:hlinkClick r:id="rId5"/>
              </a:rPr>
              <a:t>https://www.instagram.com/p/C6MrCsvrcRE/</a:t>
            </a:r>
            <a:r>
              <a:rPr lang="cs-CZ" sz="4400" dirty="0"/>
              <a:t> (8. 8. 2025) </a:t>
            </a:r>
          </a:p>
          <a:p>
            <a:r>
              <a:rPr lang="cs-CZ" sz="4400" dirty="0"/>
              <a:t>WIKIPEDIA COMMONS (2019): </a:t>
            </a:r>
            <a:r>
              <a:rPr lang="en-US" sz="4400" dirty="0"/>
              <a:t>Drivers, processes, and impacts of sinking cities</a:t>
            </a:r>
            <a:r>
              <a:rPr lang="cs-CZ" sz="4400" dirty="0"/>
              <a:t>, </a:t>
            </a:r>
            <a:r>
              <a:rPr lang="cs-CZ" sz="4400" dirty="0">
                <a:hlinkClick r:id="rId6"/>
              </a:rPr>
              <a:t>https://upload.wikimedia.org/wikipedia/commons/thumb/2/25/Drivers%2C_Processes%2C_and_Impacts_of_Sinking_Cities.png/1920px-Drivers%2C_Processes%2C_and_Impacts_of_Sinking_Cities.png</a:t>
            </a:r>
            <a:r>
              <a:rPr lang="cs-CZ" sz="4400" dirty="0"/>
              <a:t> (8. 8. 2025) </a:t>
            </a:r>
          </a:p>
          <a:p>
            <a:r>
              <a:rPr lang="cs-CZ" sz="4400" dirty="0"/>
              <a:t>ZEELAND.COM </a:t>
            </a:r>
            <a:r>
              <a:rPr lang="en-GB" sz="4400" dirty="0"/>
              <a:t>[</a:t>
            </a:r>
            <a:r>
              <a:rPr lang="cs-CZ" sz="4400" dirty="0"/>
              <a:t>2025</a:t>
            </a:r>
            <a:r>
              <a:rPr lang="en-GB" sz="4400" dirty="0"/>
              <a:t>]</a:t>
            </a:r>
            <a:r>
              <a:rPr lang="cs-CZ" sz="4400" dirty="0"/>
              <a:t>: </a:t>
            </a:r>
            <a:r>
              <a:rPr lang="cs-CZ" sz="4400" dirty="0" err="1"/>
              <a:t>Uchtfoto-oosterscheldekering</a:t>
            </a:r>
            <a:r>
              <a:rPr lang="cs-CZ" sz="4400" dirty="0"/>
              <a:t>, </a:t>
            </a:r>
            <a:r>
              <a:rPr lang="en-US" sz="4400" dirty="0">
                <a:hlinkClick r:id="rId7"/>
              </a:rPr>
              <a:t>https://www.zeeland.com/-/media/images/5-leven/natuur-en-landschap/sc/luchtfoto-oosterscheldekering.png?cx=0.5&amp;cy=0.5&amp;cw=1280&amp;ch=400&amp;hash=7A1F1A0022D97CFCFADCA5E5B7C92FEE</a:t>
            </a:r>
            <a:r>
              <a:rPr lang="cs-CZ" sz="4400" dirty="0"/>
              <a:t> (11. 9. 2025) </a:t>
            </a:r>
          </a:p>
        </p:txBody>
      </p:sp>
    </p:spTree>
    <p:extLst>
      <p:ext uri="{BB962C8B-B14F-4D97-AF65-F5344CB8AC3E}">
        <p14:creationId xmlns:p14="http://schemas.microsoft.com/office/powerpoint/2010/main" val="116176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79" name="Straight Connector 307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1" name="Straight Connector 308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36401C84-4A00-758C-7672-AB4890E61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59" y="1177348"/>
            <a:ext cx="3330906" cy="106343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600" dirty="0" err="1"/>
              <a:t>Představení</a:t>
            </a:r>
            <a:r>
              <a:rPr lang="en-US" sz="3600" dirty="0"/>
              <a:t> </a:t>
            </a:r>
            <a:r>
              <a:rPr lang="en-US" sz="3600" dirty="0" err="1"/>
              <a:t>problému</a:t>
            </a:r>
            <a:r>
              <a:rPr lang="en-US" sz="3600" dirty="0"/>
              <a:t> </a:t>
            </a:r>
            <a:br>
              <a:rPr lang="cs-CZ" sz="3600" dirty="0"/>
            </a:br>
            <a:br>
              <a:rPr lang="cs-CZ" sz="3600" dirty="0"/>
            </a:br>
            <a:endParaRPr lang="en-US" sz="3600" dirty="0"/>
          </a:p>
        </p:txBody>
      </p:sp>
      <p:cxnSp>
        <p:nvCxnSpPr>
          <p:cNvPr id="3085" name="Straight Connector 308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2">
            <a:extLst>
              <a:ext uri="{FF2B5EF4-FFF2-40B4-BE49-F238E27FC236}">
                <a16:creationId xmlns:a16="http://schemas.microsoft.com/office/drawing/2014/main" id="{606069F4-D78F-8DF5-9209-B1BBB5821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00" y="950232"/>
            <a:ext cx="6895901" cy="4730420"/>
          </a:xfrm>
          <a:prstGeom prst="rect">
            <a:avLst/>
          </a:prstGeom>
        </p:spPr>
      </p:pic>
      <p:pic>
        <p:nvPicPr>
          <p:cNvPr id="4" name="Grafický objekt 3" descr="Prezentace s multimédii se souvislou výplní">
            <a:hlinkClick r:id="rId4"/>
            <a:extLst>
              <a:ext uri="{FF2B5EF4-FFF2-40B4-BE49-F238E27FC236}">
                <a16:creationId xmlns:a16="http://schemas.microsoft.com/office/drawing/2014/main" id="{E50A941D-254C-3F7F-A7D4-B9773D5AFE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8692" y="3013421"/>
            <a:ext cx="2043624" cy="204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3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4" name="Straight Connector 1053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8" name="Rectangle 105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DCAA92D-5DB4-6D3D-9971-95A89550A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3277" y="1447801"/>
            <a:ext cx="3330906" cy="34410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 dirty="0"/>
              <a:t>1. </a:t>
            </a:r>
            <a:r>
              <a:rPr lang="en-US" sz="4200" dirty="0" err="1"/>
              <a:t>příčiny</a:t>
            </a:r>
            <a:r>
              <a:rPr lang="en-US" sz="4200" dirty="0"/>
              <a:t>?</a:t>
            </a:r>
            <a:br>
              <a:rPr lang="cs-CZ" sz="4200" dirty="0"/>
            </a:br>
            <a:br>
              <a:rPr lang="cs-CZ" sz="4200" dirty="0"/>
            </a:br>
            <a:br>
              <a:rPr lang="en-US" sz="4200" dirty="0"/>
            </a:br>
            <a:endParaRPr lang="en-US" sz="4200" dirty="0"/>
          </a:p>
        </p:txBody>
      </p:sp>
      <p:cxnSp>
        <p:nvCxnSpPr>
          <p:cNvPr id="1060" name="Straight Connector 105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Sinking cities - Wikipedia">
            <a:extLst>
              <a:ext uri="{FF2B5EF4-FFF2-40B4-BE49-F238E27FC236}">
                <a16:creationId xmlns:a16="http://schemas.microsoft.com/office/drawing/2014/main" id="{075B3098-206C-951F-62B7-3C3FA7C86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5" r="2" b="3354"/>
          <a:stretch>
            <a:fillRect/>
          </a:stretch>
        </p:blipFill>
        <p:spPr bwMode="auto">
          <a:xfrm>
            <a:off x="447817" y="1627833"/>
            <a:ext cx="7517643" cy="375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2" name="Straight Connector 1061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885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ovéPole 1">
            <a:extLst>
              <a:ext uri="{FF2B5EF4-FFF2-40B4-BE49-F238E27FC236}">
                <a16:creationId xmlns:a16="http://schemas.microsoft.com/office/drawing/2014/main" id="{92D9B540-6924-20D1-5937-F414D0345D56}"/>
              </a:ext>
            </a:extLst>
          </p:cNvPr>
          <p:cNvSpPr txBox="1"/>
          <p:nvPr/>
        </p:nvSpPr>
        <p:spPr>
          <a:xfrm>
            <a:off x="8159263" y="2371412"/>
            <a:ext cx="358492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kácení mangrovových porostů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úpravy vodních toků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nadměrné čerpání podzemní vody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přelidnění, znečištění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62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33" name="Rectangle 5132">
            <a:extLst>
              <a:ext uri="{FF2B5EF4-FFF2-40B4-BE49-F238E27FC236}">
                <a16:creationId xmlns:a16="http://schemas.microsoft.com/office/drawing/2014/main" id="{76B77363-E0A5-4701-9ED0-E9BB2C6B4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A07F7C-B529-5329-2795-FE11663EA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42" y="1932154"/>
            <a:ext cx="3637837" cy="19024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dirty="0"/>
              <a:t>2. </a:t>
            </a:r>
            <a:r>
              <a:rPr lang="en-US" dirty="0" err="1"/>
              <a:t>Řešení</a:t>
            </a:r>
            <a:r>
              <a:rPr lang="en-US" dirty="0"/>
              <a:t>?</a:t>
            </a:r>
            <a:br>
              <a:rPr lang="cs-CZ" dirty="0"/>
            </a:br>
            <a:endParaRPr lang="en-US" dirty="0"/>
          </a:p>
        </p:txBody>
      </p:sp>
      <p:cxnSp>
        <p:nvCxnSpPr>
          <p:cNvPr id="5135" name="Straight Connector 5134">
            <a:extLst>
              <a:ext uri="{FF2B5EF4-FFF2-40B4-BE49-F238E27FC236}">
                <a16:creationId xmlns:a16="http://schemas.microsoft.com/office/drawing/2014/main" id="{F295AAA2-1E11-4525-B5C7-135F67031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0437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The Great Garuda, the masterplan to save Jakarta">
            <a:extLst>
              <a:ext uri="{FF2B5EF4-FFF2-40B4-BE49-F238E27FC236}">
                <a16:creationId xmlns:a16="http://schemas.microsoft.com/office/drawing/2014/main" id="{3C4383A3-2527-BFFD-F42C-CA7795B75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/>
        </p:blipFill>
        <p:spPr bwMode="auto">
          <a:xfrm>
            <a:off x="4876800" y="10"/>
            <a:ext cx="7315200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aid Program: Nusantara: Indonesia's New Capital City Spearheads Quest for  Sustainable and Inclusive Development">
            <a:extLst>
              <a:ext uri="{FF2B5EF4-FFF2-40B4-BE49-F238E27FC236}">
                <a16:creationId xmlns:a16="http://schemas.microsoft.com/office/drawing/2014/main" id="{CE5B6D05-47BA-06A4-AED6-193C40253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2" b="1165"/>
          <a:stretch/>
        </p:blipFill>
        <p:spPr bwMode="auto">
          <a:xfrm>
            <a:off x="4876800" y="3429000"/>
            <a:ext cx="73152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cký objekt 3" descr="Prezentace s multimédii se souvislou výplní">
            <a:hlinkClick r:id="rId5"/>
            <a:extLst>
              <a:ext uri="{FF2B5EF4-FFF2-40B4-BE49-F238E27FC236}">
                <a16:creationId xmlns:a16="http://schemas.microsoft.com/office/drawing/2014/main" id="{0BB3A1D9-F833-B96C-1DB9-A1593A82D2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02286" y="4125005"/>
            <a:ext cx="2013750" cy="201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8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30C46-7195-4F4F-1905-ED71AABA4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D48958-05F7-1373-1299-2E2FA4A7F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386" y="5244054"/>
            <a:ext cx="5965190" cy="746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/>
              <a:t>3.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hlavní</a:t>
            </a:r>
            <a:r>
              <a:rPr lang="en-US" dirty="0"/>
              <a:t> </a:t>
            </a:r>
            <a:r>
              <a:rPr lang="en-US" dirty="0" err="1"/>
              <a:t>město</a:t>
            </a:r>
            <a:endParaRPr lang="en-US" dirty="0"/>
          </a:p>
        </p:txBody>
      </p:sp>
      <p:pic>
        <p:nvPicPr>
          <p:cNvPr id="2050" name="Picture 2" descr="Indonesia's sinking city, and the blueprint for its new capital – Monash  Lens">
            <a:extLst>
              <a:ext uri="{FF2B5EF4-FFF2-40B4-BE49-F238E27FC236}">
                <a16:creationId xmlns:a16="http://schemas.microsoft.com/office/drawing/2014/main" id="{FB03C5C8-5CBD-2C6D-414D-F26E85855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291" y="979534"/>
            <a:ext cx="6742151" cy="37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EC7EC4D-2365-3FFA-5DDA-7CB2C0C84289}"/>
              </a:ext>
            </a:extLst>
          </p:cNvPr>
          <p:cNvSpPr txBox="1"/>
          <p:nvPr/>
        </p:nvSpPr>
        <p:spPr>
          <a:xfrm>
            <a:off x="7643445" y="979534"/>
            <a:ext cx="4089679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dokončení stavby do 2045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přes 2 miliony obyvatel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uhlíková neutralita, obnovitelné zdroje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náklady: 32-35 miliard dolarů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800" dirty="0"/>
              <a:t>problémy s financováním, investicemi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24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C2CD1-E9BA-196A-CD46-C58B3F3EC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26101-B3DE-5391-77BD-CB7D14C4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3405" y="5419557"/>
            <a:ext cx="5965190" cy="746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/>
              <a:t>3. </a:t>
            </a:r>
            <a:r>
              <a:rPr lang="en-US" dirty="0" err="1"/>
              <a:t>Nové</a:t>
            </a:r>
            <a:r>
              <a:rPr lang="en-US" dirty="0"/>
              <a:t> </a:t>
            </a:r>
            <a:r>
              <a:rPr lang="en-US" dirty="0" err="1"/>
              <a:t>hlavní</a:t>
            </a:r>
            <a:r>
              <a:rPr lang="en-US" dirty="0"/>
              <a:t> </a:t>
            </a:r>
            <a:r>
              <a:rPr lang="en-US" dirty="0" err="1"/>
              <a:t>město</a:t>
            </a:r>
            <a:endParaRPr lang="en-US" dirty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43A5EEF1-EC92-D882-D1F6-B90E17A83A4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16464" cy="151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CDD684C-60BD-5648-3B7A-E4834F9E5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4169" y="529774"/>
            <a:ext cx="5818685" cy="485005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2F8807F-9A5A-5720-7FB2-5C0D1862F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35" y="555553"/>
            <a:ext cx="5740098" cy="478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19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248ECCE-7CD4-2954-8858-3E3A96B273D7}"/>
              </a:ext>
            </a:extLst>
          </p:cNvPr>
          <p:cNvSpPr txBox="1"/>
          <p:nvPr/>
        </p:nvSpPr>
        <p:spPr>
          <a:xfrm>
            <a:off x="1969770" y="5841476"/>
            <a:ext cx="8736330" cy="7468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cap="all" spc="30" dirty="0" err="1">
                <a:latin typeface="+mj-lt"/>
                <a:ea typeface="+mj-ea"/>
                <a:cs typeface="+mj-cs"/>
              </a:rPr>
              <a:t>Říjen</a:t>
            </a:r>
            <a:r>
              <a:rPr lang="en-US" sz="4000" cap="all" spc="30" dirty="0">
                <a:latin typeface="+mj-lt"/>
                <a:ea typeface="+mj-ea"/>
                <a:cs typeface="+mj-cs"/>
              </a:rPr>
              <a:t> 2025 – </a:t>
            </a:r>
            <a:r>
              <a:rPr lang="en-US" sz="4000" cap="all" spc="30" dirty="0" err="1">
                <a:latin typeface="+mj-lt"/>
                <a:ea typeface="+mj-ea"/>
                <a:cs typeface="+mj-cs"/>
              </a:rPr>
              <a:t>problémy</a:t>
            </a:r>
            <a:r>
              <a:rPr lang="en-US" sz="4000" cap="all" spc="30" dirty="0">
                <a:latin typeface="+mj-lt"/>
                <a:ea typeface="+mj-ea"/>
                <a:cs typeface="+mj-cs"/>
              </a:rPr>
              <a:t> </a:t>
            </a:r>
            <a:r>
              <a:rPr lang="en-US" sz="4000" cap="all" spc="30" dirty="0" err="1">
                <a:latin typeface="+mj-lt"/>
                <a:ea typeface="+mj-ea"/>
                <a:cs typeface="+mj-cs"/>
              </a:rPr>
              <a:t>pokračují</a:t>
            </a:r>
            <a:endParaRPr lang="en-US" sz="4000" cap="all" spc="3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F2037CD-FFC0-F13F-4123-D1AF1BA0A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4124" b="-2"/>
          <a:stretch>
            <a:fillRect/>
          </a:stretch>
        </p:blipFill>
        <p:spPr>
          <a:xfrm>
            <a:off x="3041333" y="381377"/>
            <a:ext cx="6086474" cy="5078722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69770" y="5719083"/>
            <a:ext cx="8229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50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92547819-BDB2-1902-C9E3-818668204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4. Projekt </a:t>
            </a:r>
            <a:r>
              <a:rPr lang="cs-CZ" dirty="0" err="1"/>
              <a:t>Nusantara</a:t>
            </a:r>
            <a:r>
              <a:rPr lang="cs-CZ" dirty="0"/>
              <a:t> – pro </a:t>
            </a:r>
            <a:r>
              <a:rPr lang="cs-CZ" sz="2800" dirty="0"/>
              <a:t>x</a:t>
            </a:r>
            <a:r>
              <a:rPr lang="cs-CZ" dirty="0"/>
              <a:t> proti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5859E1-005C-5417-635A-0E3932699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035" y="1653909"/>
            <a:ext cx="4900874" cy="419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752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B9302E-15AE-2E20-36A1-ECA82D72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4. Projekt </a:t>
            </a:r>
            <a:r>
              <a:rPr lang="cs-CZ" dirty="0" err="1"/>
              <a:t>Nusantara</a:t>
            </a:r>
            <a:r>
              <a:rPr lang="cs-CZ" dirty="0"/>
              <a:t> – pro </a:t>
            </a:r>
            <a:r>
              <a:rPr lang="cs-CZ" sz="2800" dirty="0"/>
              <a:t>x</a:t>
            </a:r>
            <a:r>
              <a:rPr lang="cs-CZ" dirty="0"/>
              <a:t> proti</a:t>
            </a:r>
          </a:p>
        </p:txBody>
      </p:sp>
      <p:pic>
        <p:nvPicPr>
          <p:cNvPr id="1028" name="Picture 4" descr="720+ Pros Cons Icon Stock Illustrations, Royalty-Free Vector Graphics &amp;  Clip Art - iStock">
            <a:extLst>
              <a:ext uri="{FF2B5EF4-FFF2-40B4-BE49-F238E27FC236}">
                <a16:creationId xmlns:a16="http://schemas.microsoft.com/office/drawing/2014/main" id="{19666605-74E9-E7B6-DD24-18F0E290F1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92" r="50000" b="22192"/>
          <a:stretch/>
        </p:blipFill>
        <p:spPr bwMode="auto">
          <a:xfrm>
            <a:off x="1841639" y="1934363"/>
            <a:ext cx="2914650" cy="324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720+ Pros Cons Icon Stock Illustrations, Royalty-Free Vector Graphics &amp;  Clip Art - iStock">
            <a:extLst>
              <a:ext uri="{FF2B5EF4-FFF2-40B4-BE49-F238E27FC236}">
                <a16:creationId xmlns:a16="http://schemas.microsoft.com/office/drawing/2014/main" id="{05EF9EDA-255A-3019-9537-25E96E608E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3" t="20040" r="57" b="24344"/>
          <a:stretch/>
        </p:blipFill>
        <p:spPr bwMode="auto">
          <a:xfrm>
            <a:off x="7175281" y="1934363"/>
            <a:ext cx="3294486" cy="366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83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6296E-6 L 0.42839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19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453 -0.0307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1608</Words>
  <Application>Microsoft Office PowerPoint</Application>
  <PresentationFormat>Širokoúhlá obrazovka</PresentationFormat>
  <Paragraphs>75</Paragraphs>
  <Slides>15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Aptos</vt:lpstr>
      <vt:lpstr>Arial</vt:lpstr>
      <vt:lpstr>Calisto MT</vt:lpstr>
      <vt:lpstr>Univers Condensed</vt:lpstr>
      <vt:lpstr>ChronicleVTI</vt:lpstr>
      <vt:lpstr>Potápějící se Jakarta a projekt nusantara </vt:lpstr>
      <vt:lpstr>Představení problému   </vt:lpstr>
      <vt:lpstr>1. příčiny?   </vt:lpstr>
      <vt:lpstr>2. Řešení? </vt:lpstr>
      <vt:lpstr>3. Nové hlavní město</vt:lpstr>
      <vt:lpstr>3. Nové hlavní město</vt:lpstr>
      <vt:lpstr>Prezentace aplikace PowerPoint</vt:lpstr>
      <vt:lpstr>4. Projekt Nusantara – pro x proti</vt:lpstr>
      <vt:lpstr>4. Projekt Nusantara – pro x proti</vt:lpstr>
      <vt:lpstr>5. Kde Existuje podobný problém?</vt:lpstr>
      <vt:lpstr>Prezentace aplikace PowerPoint</vt:lpstr>
      <vt:lpstr>ZÁVĚR</vt:lpstr>
      <vt:lpstr>ZDROJE</vt:lpstr>
      <vt:lpstr>ZDROJE - obrázky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Fischer</dc:creator>
  <cp:lastModifiedBy>David Fischer</cp:lastModifiedBy>
  <cp:revision>50</cp:revision>
  <dcterms:created xsi:type="dcterms:W3CDTF">2025-04-27T17:24:16Z</dcterms:created>
  <dcterms:modified xsi:type="dcterms:W3CDTF">2026-05-04T17:28:51Z</dcterms:modified>
</cp:coreProperties>
</file>