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84" r:id="rId2"/>
    <p:sldId id="260" r:id="rId3"/>
    <p:sldId id="280" r:id="rId4"/>
    <p:sldId id="275" r:id="rId5"/>
    <p:sldId id="287" r:id="rId6"/>
    <p:sldId id="277" r:id="rId7"/>
    <p:sldId id="292" r:id="rId8"/>
    <p:sldId id="294" r:id="rId9"/>
    <p:sldId id="288" r:id="rId10"/>
    <p:sldId id="289" r:id="rId11"/>
    <p:sldId id="290" r:id="rId12"/>
    <p:sldId id="291" r:id="rId13"/>
    <p:sldId id="281" r:id="rId14"/>
    <p:sldId id="261" r:id="rId15"/>
    <p:sldId id="282" r:id="rId16"/>
    <p:sldId id="268" r:id="rId17"/>
    <p:sldId id="262" r:id="rId18"/>
    <p:sldId id="286" r:id="rId19"/>
    <p:sldId id="265" r:id="rId20"/>
    <p:sldId id="270" r:id="rId21"/>
    <p:sldId id="274" r:id="rId22"/>
    <p:sldId id="278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86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46FC0-5DF3-4F58-A0A2-CD711D1E866C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F31C0-C727-40DE-8BF1-EEC4371A7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369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Nechte žáky krátce přemýšlet, co tyto fotografie vyznačují a zároveň mají společné, následně představte téma výuky. Na snímcích jsou zobrazeny hlavní probíraná témata – vodstvo a řeka Mekong (vlevo nahoře), geologie a tektonika – sopka </a:t>
            </a:r>
            <a:r>
              <a:rPr lang="cs-CZ" dirty="0" err="1"/>
              <a:t>Merapi</a:t>
            </a:r>
            <a:r>
              <a:rPr lang="cs-CZ" dirty="0"/>
              <a:t> (vpravo nahoře), klima – tajfuny na Filipínách (vlevo dole) a biota – odlesňování a pěstování palmy olejné (vpravo dole) . Poté rozdejte pracovní list k tomuto materiálu (viz Přílohy).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543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Součástí snímku jsou obrázky Mekongu od horní části toku (</a:t>
            </a:r>
            <a:r>
              <a:rPr lang="cs-CZ" dirty="0" err="1"/>
              <a:t>Khone</a:t>
            </a:r>
            <a:r>
              <a:rPr lang="cs-CZ" dirty="0"/>
              <a:t> </a:t>
            </a:r>
            <a:r>
              <a:rPr lang="cs-CZ" dirty="0" err="1"/>
              <a:t>Falls</a:t>
            </a:r>
            <a:r>
              <a:rPr lang="cs-CZ" dirty="0"/>
              <a:t> – Laos)  až po deltu ve Vietnamu (vpravo).  Na Mekongu je vybudováno mnoho přehrad (role Číny), které mají významné dopady na zdejší přírodu a jsou častým předmětem sporů (obrázek vlevo dole). Ačkoli existuje mezivládní organizace </a:t>
            </a:r>
            <a:r>
              <a:rPr lang="cs-CZ" b="0" dirty="0"/>
              <a:t>Mekong River </a:t>
            </a:r>
            <a:r>
              <a:rPr lang="cs-CZ" b="0" dirty="0" err="1"/>
              <a:t>Commission</a:t>
            </a:r>
            <a:r>
              <a:rPr lang="cs-CZ" dirty="0"/>
              <a:t>, která má za úkol udržitelný rozvoj řeky</a:t>
            </a:r>
            <a:r>
              <a:rPr lang="cs-CZ"/>
              <a:t>, její </a:t>
            </a:r>
            <a:r>
              <a:rPr lang="cs-CZ" dirty="0"/>
              <a:t>pravomoci </a:t>
            </a:r>
            <a:r>
              <a:rPr lang="cs-CZ"/>
              <a:t>jsou omezené.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365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Jihovýchodní Asie se vyznačuje značnou biodiverzitou, která je však zásadně ohrožována lidskou činností (odlesňování). Na snímcích jsou uvedeny příklady nejvýznamnějších zástupců: mangrovové porosty (vlevo nahoře), varan komodský (vpravo nahoře), orangutan sumaterský (vlevo dole), poloopice nártoun filipínský (ve středu) či parazitická </a:t>
            </a:r>
            <a:r>
              <a:rPr lang="cs-CZ" dirty="0" err="1"/>
              <a:t>raflézie</a:t>
            </a:r>
            <a:r>
              <a:rPr lang="cs-CZ" dirty="0"/>
              <a:t>, která tvoří největší samostatné květy na světě.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021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Žáci vycházejí z informací ze Školního atlasu světa. Přečtěte nejdříve tvrzení a následně se pomocí animace ukáže správná odpověď, žáky nechte chybná řešení opravit.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709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tomto snímku můžete vidět proces odlesňování na ostrově Borneo/Kalimantan (vlevo), vpravo můžete vidět fotografii plantáže palmy olejné.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2540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tomto snímku je vymezena poloha regionu a základní členitost včetně místopisných pojmů, které můžete žákům předat jako seznam, které by žáci měli znát, nebo je krátce probrat prostřednictvím ukázky na Atlasu od Mapy.com.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8000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 této části je klíčové, aby si žáci uvědomili složitou tektoniku regionu, která zásadně ovlivňuje chod regionu včetně častých zemětřesení, tsunami a vulkanické činnosti.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5878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Jedná se o geologicky nejaktivnější oblast světa (90 % všech zemětřesení, více než 70 % všech aktivních i spících sopek), která se táhne v délce okolo 40 tisíc km podél okraje Tichého oceánu. Na levé fotografii je </a:t>
            </a:r>
            <a:r>
              <a:rPr lang="cs-CZ" dirty="0" err="1"/>
              <a:t>zachychena</a:t>
            </a:r>
            <a:r>
              <a:rPr lang="cs-CZ" dirty="0"/>
              <a:t> extrémní hustota sopek v Indonésii</a:t>
            </a:r>
          </a:p>
          <a:p>
            <a:r>
              <a:rPr lang="cs-CZ" dirty="0"/>
              <a:t>Na snímku je uvedena sopka </a:t>
            </a:r>
            <a:r>
              <a:rPr lang="cs-CZ" dirty="0" err="1"/>
              <a:t>Krakatoa</a:t>
            </a:r>
            <a:r>
              <a:rPr lang="cs-CZ" dirty="0"/>
              <a:t>, která se stala inspirací pro dílo Karla Čapka Krakatit, nechte žáky hádat o jakou sopku se jedná a naveďte je.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3983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Zde je třeba upozornit na rozdíly mezi pevninskou a ostrovní částí regionu a faktory podmiňující místní klima.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9954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Monzunová cirkulace je způsobena především rozdílným ohřevem oceánu a pevniny v průběhu roku. Během zimního monzunu vzniká díky nízké teplotě pevniny nad střední Asií tlaková výše, která od severovýchodu přináší suchý vzduch a ochlazení.  Naopak během období letního monzunu převládá nad teplejší pevninou tlaková níže. Z Indického oceánu začne proudit jihozápadní vlhký vzduch, který přináší významné srážky, jejich vliv klesá s rostoucí kontinentalitou.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705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 zmínku stojí fakt, že jihovýchodní Asie patří k nejvíce ohroženým regionům světa z hlediska přírodních katastrof vyvolaných klimatem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3602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Tento úkol slouží jako rozšiřující k tématu klimatu, aby si žáci uvědomili vliv přírodních podmínek na člověka a jeho činnost.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324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Tuto část žákům promítněte poté, co dokončí odpovídající úlohy v pracovním listu. Důležité, aby si odnesli rozdíly mezi řekami na kontinentu, kde jsou především v důsledku monzunové cirkulace výrazně rozkolísaný chod odtoku v porovnání s řekami na ostrovní části regionu, které jsou výrazně kratší, avšak s vyrovnanějším chodem odtoku v průběhu roku. </a:t>
            </a:r>
          </a:p>
          <a:p>
            <a:r>
              <a:rPr lang="cs-CZ" dirty="0"/>
              <a:t>Na fotografii je největší sladkovodní jezero v regionu – </a:t>
            </a:r>
            <a:r>
              <a:rPr lang="cs-CZ" dirty="0" err="1"/>
              <a:t>Tonlesap</a:t>
            </a:r>
            <a:r>
              <a:rPr lang="cs-CZ" dirty="0"/>
              <a:t> v Kambodži.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F31C0-C727-40DE-8BF1-EEC4371A7F1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1296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74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64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78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76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483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593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3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89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5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83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80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88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limadiagramme.de/Asien/bangkok.html" TargetMode="External"/><Relationship Id="rId2" Type="http://schemas.openxmlformats.org/officeDocument/2006/relationships/hyperlink" Target="https://www.klimadiagramme.de/Australien/padang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klimadiagramme.de/Australien/manila.html" TargetMode="External"/><Relationship Id="rId4" Type="http://schemas.openxmlformats.org/officeDocument/2006/relationships/hyperlink" Target="https://www.klimadiagramme.de/Asien/pyi.html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ritannica.com/place/Mekong-River#/media/1/373560/35235" TargetMode="External"/><Relationship Id="rId3" Type="http://schemas.openxmlformats.org/officeDocument/2006/relationships/hyperlink" Target="https://www.grida.no/resources/8324" TargetMode="External"/><Relationship Id="rId7" Type="http://schemas.openxmlformats.org/officeDocument/2006/relationships/hyperlink" Target="https://www.britannica.com/place/Mekong-River#/media/1/373560/116789" TargetMode="External"/><Relationship Id="rId2" Type="http://schemas.openxmlformats.org/officeDocument/2006/relationships/hyperlink" Target="https://1884403144.rsc.cdn77.org/foto/varan-komodsky-superschopnosti-zvire-drak/Zml0LWluLzk5OXg5OTkvZmlsdGVyczpxdWFsaXR5KDg1KTpub191cHNjYWxlKCkvaW1n/6004326.jpg?v=0&amp;st=f7wt66HJ9Ee8tkiHMWHKVX1GmYIIyJC_CBzzGlSlMQQ&amp;ts=1600812000&amp;e=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las.mapy.cz/?p=010000&amp;id=litosfericke-desky&amp;n=m&amp;z=4.3&amp;x=117.109&amp;y=5.306&amp;m=m" TargetMode="External"/><Relationship Id="rId11" Type="http://schemas.openxmlformats.org/officeDocument/2006/relationships/hyperlink" Target="https://www.novinky.cz/clanek/cestovani-terasovita-ryzova-pole-jsou-vietnamskym-evergreenem-40016129" TargetMode="External"/><Relationship Id="rId5" Type="http://schemas.openxmlformats.org/officeDocument/2006/relationships/hyperlink" Target="https://cdn.xsd.cz/original/f3715aa7d95734fbbba62a796ded9c10.jpg" TargetMode="External"/><Relationship Id="rId10" Type="http://schemas.openxmlformats.org/officeDocument/2006/relationships/hyperlink" Target="https://mapasveta.info/mapa/asie/southeast_asia_pol_2003_720x830.jpg" TargetMode="External"/><Relationship Id="rId4" Type="http://schemas.openxmlformats.org/officeDocument/2006/relationships/hyperlink" Target="https://space-solutions.airbus.com/resources/satellite-image-gallery/pleiades/pleiades-satellite-image-krakatau-volcano/" TargetMode="External"/><Relationship Id="rId9" Type="http://schemas.openxmlformats.org/officeDocument/2006/relationships/hyperlink" Target="https://cdn.administrace.tv/2025/02/21/hd/c26abd774161b0edb8e6b9a19ff08e2a.jpg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gdb.voanews.com/456352fb-5d06-46bf-84e3-f1941782b7ca_cx0_cy9_cw0_w1023_r1_s.jpg" TargetMode="External"/><Relationship Id="rId13" Type="http://schemas.openxmlformats.org/officeDocument/2006/relationships/hyperlink" Target="https://cdn.administrace.tv/2022/04/23/hd/cf72db80e840da47480478fdf1ed7361.jpg" TargetMode="External"/><Relationship Id="rId3" Type="http://schemas.openxmlformats.org/officeDocument/2006/relationships/hyperlink" Target="https://www.researchgate.net/profile/Surender-Singh-2/publication/321532699/figure/fig2/AS:568197610995712@1512480275497/Monsoon-wind-pattern-in-Southeast-Asia-i-Northeast-Winter-Monsoon-Asia-In-Asia-the.png" TargetMode="External"/><Relationship Id="rId7" Type="http://schemas.openxmlformats.org/officeDocument/2006/relationships/hyperlink" Target="https://www.unesco.org/sites/default/files/styles/paragraph_medium_tablet/article/2023-03/Tonle%20Sap%20lake.jpg.webp?itok=5MMFVxP7" TargetMode="External"/><Relationship Id="rId12" Type="http://schemas.openxmlformats.org/officeDocument/2006/relationships/hyperlink" Target="https://ziva.avcr.cz/img/ziva/art1/tn/tropicke-lesy-ostrova-borneo-1-mizejici-divocina.jpg" TargetMode="External"/><Relationship Id="rId2" Type="http://schemas.openxmlformats.org/officeDocument/2006/relationships/hyperlink" Target="https://d39-a.sdn.cz/d_39/c_img_QP_BH/sxfB6/flood.jpeg?fl=cro,0,0,1800,1200%7Cres,1024,,1%7Cwebp,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mg.jakpost.net/c/2021/02/19/2021_02_19_110706_1613721093._large.jpg" TargetMode="External"/><Relationship Id="rId11" Type="http://schemas.openxmlformats.org/officeDocument/2006/relationships/hyperlink" Target="https://upload.wikimedia.org/wikipedia/commons/9/99/Satellite_GIF_of_Typhoon_Trami_Himawari_Satellite.gif?20180923133400" TargetMode="External"/><Relationship Id="rId5" Type="http://schemas.openxmlformats.org/officeDocument/2006/relationships/hyperlink" Target="https://www.stoplusjednicka.cz/sites/default/files/styles/x910_600/public/clankyold/obrazky/1/5/3/2/7/2/9/3/4/0/28_za_listim.jpg?itok=7xGvCNWb" TargetMode="External"/><Relationship Id="rId10" Type="http://schemas.openxmlformats.org/officeDocument/2006/relationships/hyperlink" Target="https://upload.wikimedia.org/wikipedia/commons/4/4c/2004_Indonesia_Tsunami_edit.gif" TargetMode="External"/><Relationship Id="rId4" Type="http://schemas.openxmlformats.org/officeDocument/2006/relationships/hyperlink" Target="https://www.landesa.org/wp-content/uploads/2024/05/GV9A7054-600px.jpg" TargetMode="External"/><Relationship Id="rId9" Type="http://schemas.openxmlformats.org/officeDocument/2006/relationships/hyperlink" Target="https://web.archive.org/web/20050102134739im_/http:/vulcan.wr.usgs.gov/Imgs/Gif/Indonesia/Maps/map_indonesia_volcanoes.gi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Rectangle 2065">
            <a:extLst>
              <a:ext uri="{FF2B5EF4-FFF2-40B4-BE49-F238E27FC236}">
                <a16:creationId xmlns:a16="http://schemas.microsoft.com/office/drawing/2014/main" id="{E8DC6FCD-811B-436E-9FEE-FC957486C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F4B515D-B90B-D6F2-0F9C-8FD7AACF3B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122" r="-2" b="9120"/>
          <a:stretch>
            <a:fillRect/>
          </a:stretch>
        </p:blipFill>
        <p:spPr>
          <a:xfrm>
            <a:off x="196396" y="150809"/>
            <a:ext cx="5598043" cy="3054973"/>
          </a:xfrm>
          <a:prstGeom prst="rect">
            <a:avLst/>
          </a:prstGeom>
        </p:spPr>
      </p:pic>
      <p:pic>
        <p:nvPicPr>
          <p:cNvPr id="6" name="Picture 2" descr="Lava flows down from the crater of Mount Merapi as seen from Kaliurang, in Yogyakarta on February 19, 2021.&#10; (Agence France Presse/AGUNG SUPRIYANTO ).&#10;Usage: 0">
            <a:extLst>
              <a:ext uri="{FF2B5EF4-FFF2-40B4-BE49-F238E27FC236}">
                <a16:creationId xmlns:a16="http://schemas.microsoft.com/office/drawing/2014/main" id="{285AC543-8D25-AAB5-99F9-147413CFE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8" r="2" b="2"/>
          <a:stretch>
            <a:fillRect/>
          </a:stretch>
        </p:blipFill>
        <p:spPr bwMode="auto">
          <a:xfrm>
            <a:off x="6395218" y="109174"/>
            <a:ext cx="5598043" cy="305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4013F36-9454-0757-5171-2D660819DD4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690" r="-2" b="26296"/>
          <a:stretch>
            <a:fillRect/>
          </a:stretch>
        </p:blipFill>
        <p:spPr>
          <a:xfrm>
            <a:off x="198739" y="4122214"/>
            <a:ext cx="5464306" cy="2626612"/>
          </a:xfrm>
          <a:prstGeom prst="rect">
            <a:avLst/>
          </a:prstGeom>
        </p:spPr>
      </p:pic>
      <p:pic>
        <p:nvPicPr>
          <p:cNvPr id="2054" name="Picture 6" descr="080323_Indonesias Deforestation Problem and Its Impact on the Environment_Visual 2">
            <a:extLst>
              <a:ext uri="{FF2B5EF4-FFF2-40B4-BE49-F238E27FC236}">
                <a16:creationId xmlns:a16="http://schemas.microsoft.com/office/drawing/2014/main" id="{F0E3BA39-8798-7D99-D031-09CE47267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78" r="9" b="4249"/>
          <a:stretch>
            <a:fillRect/>
          </a:stretch>
        </p:blipFill>
        <p:spPr bwMode="auto">
          <a:xfrm>
            <a:off x="6528955" y="4119396"/>
            <a:ext cx="5464306" cy="262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profimedia-0795294384">
            <a:extLst>
              <a:ext uri="{FF2B5EF4-FFF2-40B4-BE49-F238E27FC236}">
                <a16:creationId xmlns:a16="http://schemas.microsoft.com/office/drawing/2014/main" id="{85F3E211-A52D-A803-B927-65FA301F8E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0E6F5317-D3AA-C971-13BD-B027D5450341}"/>
              </a:ext>
            </a:extLst>
          </p:cNvPr>
          <p:cNvSpPr txBox="1">
            <a:spLocks/>
          </p:cNvSpPr>
          <p:nvPr/>
        </p:nvSpPr>
        <p:spPr>
          <a:xfrm>
            <a:off x="1402293" y="3276600"/>
            <a:ext cx="10152844" cy="129838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000" dirty="0"/>
              <a:t>Přírodní poměry jihovýchodní Asie</a:t>
            </a:r>
          </a:p>
        </p:txBody>
      </p:sp>
    </p:spTree>
    <p:extLst>
      <p:ext uri="{BB962C8B-B14F-4D97-AF65-F5344CB8AC3E}">
        <p14:creationId xmlns:p14="http://schemas.microsoft.com/office/powerpoint/2010/main" val="307485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E33B9-78E5-56F6-4048-4E66B7EEF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8400B8-2805-9CB8-9366-F5AFA8F3C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/>
              <a:t>Klima regionu - klimadiagramy</a:t>
            </a:r>
            <a:endParaRPr lang="cs-CZ" dirty="0"/>
          </a:p>
        </p:txBody>
      </p:sp>
      <p:pic>
        <p:nvPicPr>
          <p:cNvPr id="3" name="Obrázek 2" descr="Obsah obrázku text, diagram, snímek obrazovky, Vykreslený graf&#10;&#10;Obsah generovaný pomocí AI může být nesprávný.">
            <a:extLst>
              <a:ext uri="{FF2B5EF4-FFF2-40B4-BE49-F238E27FC236}">
                <a16:creationId xmlns:a16="http://schemas.microsoft.com/office/drawing/2014/main" id="{AC96B3CC-26F1-47B4-E5D2-BE70BD924C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5506" y="1809810"/>
            <a:ext cx="6027004" cy="3932620"/>
          </a:xfrm>
          <a:prstGeom prst="rect">
            <a:avLst/>
          </a:prstGeom>
          <a:noFill/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07AA9AE-EA30-3CB9-AD86-69E8A1247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212" y="1936496"/>
            <a:ext cx="5170420" cy="367924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79A895C-D2EC-375F-E709-9851B403D798}"/>
              </a:ext>
            </a:extLst>
          </p:cNvPr>
          <p:cNvSpPr txBox="1"/>
          <p:nvPr/>
        </p:nvSpPr>
        <p:spPr>
          <a:xfrm>
            <a:off x="4342475" y="5660276"/>
            <a:ext cx="35070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800" b="1" dirty="0" err="1">
                <a:solidFill>
                  <a:srgbClr val="FF0000"/>
                </a:solidFill>
              </a:rPr>
              <a:t>Nay</a:t>
            </a:r>
            <a:r>
              <a:rPr lang="cs-CZ" sz="4800" b="1" dirty="0">
                <a:solidFill>
                  <a:srgbClr val="FF0000"/>
                </a:solidFill>
              </a:rPr>
              <a:t> </a:t>
            </a:r>
            <a:r>
              <a:rPr lang="cs-CZ" sz="4800" b="1" dirty="0" err="1">
                <a:solidFill>
                  <a:srgbClr val="FF0000"/>
                </a:solidFill>
              </a:rPr>
              <a:t>Pyi</a:t>
            </a:r>
            <a:r>
              <a:rPr lang="cs-CZ" sz="4800" b="1" dirty="0">
                <a:solidFill>
                  <a:srgbClr val="FF0000"/>
                </a:solidFill>
              </a:rPr>
              <a:t> </a:t>
            </a:r>
            <a:r>
              <a:rPr lang="cs-CZ" sz="4800" b="1" dirty="0" err="1">
                <a:solidFill>
                  <a:srgbClr val="FF0000"/>
                </a:solidFill>
              </a:rPr>
              <a:t>Taw</a:t>
            </a:r>
            <a:endParaRPr lang="cs-CZ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86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3A673-1265-995C-D46A-B8BF3D2B2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002F3D-A634-63FE-08DA-7802B378A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Klima regionu - </a:t>
            </a:r>
            <a:r>
              <a:rPr lang="cs-CZ" dirty="0" err="1"/>
              <a:t>klimadiagramy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498F058-8996-8060-0FF6-D7C41E709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0" y="2006442"/>
            <a:ext cx="4820005" cy="3726808"/>
          </a:xfrm>
          <a:prstGeom prst="rect">
            <a:avLst/>
          </a:prstGeom>
        </p:spPr>
      </p:pic>
      <p:pic>
        <p:nvPicPr>
          <p:cNvPr id="6" name="Obrázek 5" descr="Obsah obrázku text, snímek obrazovky, Písmo, číslo&#10;&#10;Obsah generovaný pomocí AI může být nesprávný.">
            <a:extLst>
              <a:ext uri="{FF2B5EF4-FFF2-40B4-BE49-F238E27FC236}">
                <a16:creationId xmlns:a16="http://schemas.microsoft.com/office/drawing/2014/main" id="{8A735F80-A391-45A3-E7A0-DD8322773C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112" y="1910526"/>
            <a:ext cx="5936677" cy="3606530"/>
          </a:xfrm>
          <a:prstGeom prst="rect">
            <a:avLst/>
          </a:prstGeom>
          <a:noFill/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B7D44C79-164C-2378-FCB5-E15B1B939C3D}"/>
              </a:ext>
            </a:extLst>
          </p:cNvPr>
          <p:cNvSpPr txBox="1"/>
          <p:nvPr/>
        </p:nvSpPr>
        <p:spPr>
          <a:xfrm>
            <a:off x="4656310" y="5621760"/>
            <a:ext cx="28793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0000"/>
                </a:solidFill>
              </a:rPr>
              <a:t>Bangkok</a:t>
            </a:r>
          </a:p>
        </p:txBody>
      </p:sp>
    </p:spTree>
    <p:extLst>
      <p:ext uri="{BB962C8B-B14F-4D97-AF65-F5344CB8AC3E}">
        <p14:creationId xmlns:p14="http://schemas.microsoft.com/office/powerpoint/2010/main" val="273217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02BB8-E1F0-2EC7-769F-BF2B7A71F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3703E1-302F-67BE-A9F4-D7C32F092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Klima regionu - </a:t>
            </a:r>
            <a:r>
              <a:rPr lang="cs-CZ" dirty="0" err="1"/>
              <a:t>klimadiagramy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F08356B-F69A-12F6-8A5F-DBC2F2541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34" y="1884293"/>
            <a:ext cx="5935170" cy="3783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74CC00D-B2F1-1829-5CD5-F5D84A7E5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378" y="2255142"/>
            <a:ext cx="5214414" cy="318785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CDDC7F8-C077-33DA-E6D0-FCECCC106C44}"/>
              </a:ext>
            </a:extLst>
          </p:cNvPr>
          <p:cNvSpPr txBox="1"/>
          <p:nvPr/>
        </p:nvSpPr>
        <p:spPr>
          <a:xfrm>
            <a:off x="5113053" y="5667946"/>
            <a:ext cx="22541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800" b="1" dirty="0" err="1">
                <a:solidFill>
                  <a:srgbClr val="FF0000"/>
                </a:solidFill>
              </a:rPr>
              <a:t>Padang</a:t>
            </a:r>
            <a:endParaRPr lang="cs-CZ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7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0D2DD7-593A-A480-6813-EE93952D5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Klima </a:t>
            </a:r>
            <a:r>
              <a:rPr lang="en-US" dirty="0" err="1"/>
              <a:t>regionu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3BFBE6-D762-B20B-A176-AE5FC1482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120202"/>
            <a:ext cx="11757878" cy="4225734"/>
          </a:xfrm>
        </p:spPr>
        <p:txBody>
          <a:bodyPr/>
          <a:lstStyle/>
          <a:p>
            <a:r>
              <a:rPr lang="cs-CZ" sz="2400" dirty="0"/>
              <a:t>BONUS: Jaké </a:t>
            </a:r>
            <a:r>
              <a:rPr lang="cs-CZ" sz="2400" b="1" dirty="0"/>
              <a:t>výhody a nevýhody</a:t>
            </a:r>
            <a:r>
              <a:rPr lang="cs-CZ" sz="2400" dirty="0"/>
              <a:t> přináší různorodost klimatu pro místní obyvatele?</a:t>
            </a:r>
          </a:p>
          <a:p>
            <a:endParaRPr lang="cs-CZ" dirty="0"/>
          </a:p>
        </p:txBody>
      </p:sp>
      <p:sp>
        <p:nvSpPr>
          <p:cNvPr id="4" name="Znak plus 3">
            <a:extLst>
              <a:ext uri="{FF2B5EF4-FFF2-40B4-BE49-F238E27FC236}">
                <a16:creationId xmlns:a16="http://schemas.microsoft.com/office/drawing/2014/main" id="{2C0B2D7E-03AF-DB44-EF04-DC4B7DEE39EA}"/>
              </a:ext>
            </a:extLst>
          </p:cNvPr>
          <p:cNvSpPr/>
          <p:nvPr/>
        </p:nvSpPr>
        <p:spPr>
          <a:xfrm>
            <a:off x="1855227" y="2941655"/>
            <a:ext cx="1135463" cy="974690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nak minus 4">
            <a:extLst>
              <a:ext uri="{FF2B5EF4-FFF2-40B4-BE49-F238E27FC236}">
                <a16:creationId xmlns:a16="http://schemas.microsoft.com/office/drawing/2014/main" id="{6FB05437-E316-5AC2-69E3-50B4C1D0C002}"/>
              </a:ext>
            </a:extLst>
          </p:cNvPr>
          <p:cNvSpPr/>
          <p:nvPr/>
        </p:nvSpPr>
        <p:spPr>
          <a:xfrm>
            <a:off x="8093497" y="3085848"/>
            <a:ext cx="1326382" cy="99478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96B2E25-34FD-E6D7-A9AD-D29FABF4B51C}"/>
              </a:ext>
            </a:extLst>
          </p:cNvPr>
          <p:cNvSpPr txBox="1"/>
          <p:nvPr/>
        </p:nvSpPr>
        <p:spPr>
          <a:xfrm>
            <a:off x="239360" y="4233069"/>
            <a:ext cx="48752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větší biodiverzita, </a:t>
            </a:r>
          </a:p>
          <a:p>
            <a:pPr algn="ctr"/>
            <a:r>
              <a:rPr lang="cs-CZ" sz="2800" b="1" dirty="0">
                <a:solidFill>
                  <a:srgbClr val="FF0000"/>
                </a:solidFill>
              </a:rPr>
              <a:t>podmínky pro zemědělství, turismus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19784F1-A5D3-C6CE-B1A0-5ADC0C420784}"/>
              </a:ext>
            </a:extLst>
          </p:cNvPr>
          <p:cNvSpPr txBox="1"/>
          <p:nvPr/>
        </p:nvSpPr>
        <p:spPr>
          <a:xfrm>
            <a:off x="6208981" y="4233069"/>
            <a:ext cx="546181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přírodní katastrofy (tajfuny), </a:t>
            </a:r>
          </a:p>
          <a:p>
            <a:pPr algn="ctr"/>
            <a:r>
              <a:rPr lang="cs-CZ" sz="2800" b="1" dirty="0">
                <a:solidFill>
                  <a:srgbClr val="FF0000"/>
                </a:solidFill>
              </a:rPr>
              <a:t>větší riziko nemocí, </a:t>
            </a:r>
          </a:p>
          <a:p>
            <a:pPr algn="ctr"/>
            <a:r>
              <a:rPr lang="cs-CZ" sz="2800" b="1" dirty="0">
                <a:solidFill>
                  <a:srgbClr val="FF0000"/>
                </a:solidFill>
              </a:rPr>
              <a:t>komplikace v dopravě a infrastruktuře</a:t>
            </a:r>
          </a:p>
          <a:p>
            <a:pPr algn="ctr"/>
            <a:endParaRPr lang="cs-C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36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39C2F19-8FC2-4576-A76C-228178053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7F76AA-15F2-0258-E1BE-34440D46D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0" y="739202"/>
            <a:ext cx="6181344" cy="146304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Vodstvo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A7A481-09B7-459B-9BA1-EA1BEB4FC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400" y="508090"/>
            <a:ext cx="619048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3871AF-1DE2-4E1E-2228-5EA5A0C35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6768" y="1644882"/>
            <a:ext cx="6181344" cy="5046377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/>
              <a:t>maxima:                               , minima: </a:t>
            </a:r>
          </a:p>
          <a:p>
            <a:r>
              <a:rPr lang="cs-CZ" sz="2400" dirty="0"/>
              <a:t>režim řek: </a:t>
            </a:r>
          </a:p>
          <a:p>
            <a:r>
              <a:rPr lang="cs-CZ" sz="2400" dirty="0"/>
              <a:t>kontinent (delší, větší rozkolísanost odtoku) </a:t>
            </a:r>
            <a:r>
              <a:rPr lang="cs-CZ" sz="2200" dirty="0"/>
              <a:t>x</a:t>
            </a:r>
            <a:r>
              <a:rPr lang="cs-CZ" sz="2400" dirty="0"/>
              <a:t> ostrovy (kratší, vyrovnanost v průběhu roku)</a:t>
            </a:r>
          </a:p>
          <a:p>
            <a:r>
              <a:rPr lang="cs-CZ" sz="2400" dirty="0"/>
              <a:t>příčiny: </a:t>
            </a:r>
          </a:p>
          <a:p>
            <a:pPr lvl="1"/>
            <a:r>
              <a:rPr lang="cs-CZ" sz="2200" dirty="0"/>
              <a:t>monzunová cirkulace, tání sněhu, tropické cyklony</a:t>
            </a:r>
          </a:p>
          <a:p>
            <a:r>
              <a:rPr lang="cs-CZ" sz="2400" dirty="0">
                <a:latin typeface="fkGroteskNeue"/>
              </a:rPr>
              <a:t>ovlivňování člověkem:</a:t>
            </a:r>
          </a:p>
          <a:p>
            <a:pPr lvl="1"/>
            <a:r>
              <a:rPr lang="cs-CZ" sz="2200" dirty="0">
                <a:latin typeface="fkGroteskNeue"/>
              </a:rPr>
              <a:t>stavba přehrad a elektráren, zavlažování, zemědělství, odlesňování</a:t>
            </a:r>
          </a:p>
          <a:p>
            <a:r>
              <a:rPr lang="cs-CZ" sz="2400" b="1" dirty="0"/>
              <a:t>řeky:</a:t>
            </a:r>
            <a:r>
              <a:rPr lang="cs-CZ" sz="2400" dirty="0"/>
              <a:t> Mekong, Iravádí, </a:t>
            </a:r>
            <a:r>
              <a:rPr lang="cs-CZ" sz="2400" dirty="0" err="1"/>
              <a:t>Salwin</a:t>
            </a:r>
            <a:r>
              <a:rPr lang="cs-CZ" sz="2400" dirty="0"/>
              <a:t>, Menam, </a:t>
            </a:r>
            <a:r>
              <a:rPr lang="cs-CZ" sz="2400" dirty="0" err="1"/>
              <a:t>Kapuás</a:t>
            </a:r>
            <a:endParaRPr lang="cs-CZ" sz="2400" dirty="0"/>
          </a:p>
          <a:p>
            <a:r>
              <a:rPr lang="cs-CZ" sz="2400" b="1" dirty="0"/>
              <a:t>jezera:</a:t>
            </a:r>
            <a:r>
              <a:rPr lang="cs-CZ" sz="2400" dirty="0"/>
              <a:t> </a:t>
            </a:r>
            <a:r>
              <a:rPr lang="cs-CZ" sz="2400" dirty="0" err="1"/>
              <a:t>Tonlesap</a:t>
            </a:r>
            <a:r>
              <a:rPr lang="cs-CZ" sz="2400" dirty="0"/>
              <a:t> (tektonické), </a:t>
            </a:r>
            <a:r>
              <a:rPr lang="cs-CZ" sz="2400" dirty="0" err="1"/>
              <a:t>Toba</a:t>
            </a:r>
            <a:r>
              <a:rPr lang="cs-CZ" sz="2400" dirty="0"/>
              <a:t> (vulkanické)</a:t>
            </a:r>
          </a:p>
          <a:p>
            <a:pPr lvl="1"/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931CF1-2626-C0B5-CBAC-B8BADFADE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91" y="198848"/>
            <a:ext cx="5132386" cy="329416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846EEA4-D237-EAF8-0727-3BA402DEA037}"/>
              </a:ext>
            </a:extLst>
          </p:cNvPr>
          <p:cNvSpPr txBox="1"/>
          <p:nvPr/>
        </p:nvSpPr>
        <p:spPr>
          <a:xfrm>
            <a:off x="7371569" y="2129733"/>
            <a:ext cx="1896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monzunový  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36B0351-359C-05F4-95AD-7254A05696D2}"/>
              </a:ext>
            </a:extLst>
          </p:cNvPr>
          <p:cNvSpPr txBox="1"/>
          <p:nvPr/>
        </p:nvSpPr>
        <p:spPr>
          <a:xfrm>
            <a:off x="7098308" y="1615097"/>
            <a:ext cx="1896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léto (srpen)  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B2CE8FA-50C8-2EF3-E98F-2968A974969F}"/>
              </a:ext>
            </a:extLst>
          </p:cNvPr>
          <p:cNvSpPr txBox="1"/>
          <p:nvPr/>
        </p:nvSpPr>
        <p:spPr>
          <a:xfrm>
            <a:off x="10150165" y="1615097"/>
            <a:ext cx="2042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zima (únor)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06F4609-DEBB-3CC6-17CC-469ED32C64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280" y="3560193"/>
            <a:ext cx="4655089" cy="309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2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ázek 2" descr="Obsah obrázku venku, příroda, vodopád, Vodní zdroje&#10;&#10;Obsah generovaný pomocí AI může být nesprávný.">
            <a:extLst>
              <a:ext uri="{FF2B5EF4-FFF2-40B4-BE49-F238E27FC236}">
                <a16:creationId xmlns:a16="http://schemas.microsoft.com/office/drawing/2014/main" id="{E6B5C85A-CBB9-C443-500B-3522C3460B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65" r="-2" b="22285"/>
          <a:stretch>
            <a:fillRect/>
          </a:stretch>
        </p:blipFill>
        <p:spPr>
          <a:xfrm>
            <a:off x="321730" y="321732"/>
            <a:ext cx="5674897" cy="3017405"/>
          </a:xfrm>
          <a:prstGeom prst="rect">
            <a:avLst/>
          </a:prstGeom>
        </p:spPr>
      </p:pic>
      <p:pic>
        <p:nvPicPr>
          <p:cNvPr id="1026" name="Picture 2" descr="FILE - The Dachaoshan dam on the upper Mekong River is pictured in Dachaoshan, Yunnan province, China.">
            <a:extLst>
              <a:ext uri="{FF2B5EF4-FFF2-40B4-BE49-F238E27FC236}">
                <a16:creationId xmlns:a16="http://schemas.microsoft.com/office/drawing/2014/main" id="{9A622310-20F0-65FF-4001-2F7EB71B8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9" r="-2" b="-2"/>
          <a:stretch>
            <a:fillRect/>
          </a:stretch>
        </p:blipFill>
        <p:spPr bwMode="auto">
          <a:xfrm>
            <a:off x="321730" y="3510853"/>
            <a:ext cx="5674897" cy="278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 descr="Obsah obrázku Letecké snímkování, Pohled z ptačí perspektivy, ústí řeky, Vodní zdroje&#10;&#10;Obsah generovaný pomocí AI může být nesprávný.">
            <a:extLst>
              <a:ext uri="{FF2B5EF4-FFF2-40B4-BE49-F238E27FC236}">
                <a16:creationId xmlns:a16="http://schemas.microsoft.com/office/drawing/2014/main" id="{A14A8261-BBF9-0CFA-9D53-108FAC327B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8083" r="-1" b="-1"/>
          <a:stretch>
            <a:fillRect/>
          </a:stretch>
        </p:blipFill>
        <p:spPr>
          <a:xfrm>
            <a:off x="6195373" y="321733"/>
            <a:ext cx="5674897" cy="5979074"/>
          </a:xfrm>
          <a:prstGeom prst="rect">
            <a:avLst/>
          </a:prstGeom>
        </p:spPr>
      </p:pic>
      <p:sp>
        <p:nvSpPr>
          <p:cNvPr id="2" name="Ovál 1">
            <a:extLst>
              <a:ext uri="{FF2B5EF4-FFF2-40B4-BE49-F238E27FC236}">
                <a16:creationId xmlns:a16="http://schemas.microsoft.com/office/drawing/2014/main" id="{2D6D4219-DD02-F707-40BD-8030EB458389}"/>
              </a:ext>
            </a:extLst>
          </p:cNvPr>
          <p:cNvSpPr/>
          <p:nvPr/>
        </p:nvSpPr>
        <p:spPr>
          <a:xfrm>
            <a:off x="4632854" y="2759646"/>
            <a:ext cx="3125037" cy="118068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dirty="0"/>
              <a:t>MEKONG</a:t>
            </a:r>
          </a:p>
        </p:txBody>
      </p:sp>
    </p:spTree>
    <p:extLst>
      <p:ext uri="{BB962C8B-B14F-4D97-AF65-F5344CB8AC3E}">
        <p14:creationId xmlns:p14="http://schemas.microsoft.com/office/powerpoint/2010/main" val="89990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omodští varani maji superschopnosti | Ábíčko.cz">
            <a:extLst>
              <a:ext uri="{FF2B5EF4-FFF2-40B4-BE49-F238E27FC236}">
                <a16:creationId xmlns:a16="http://schemas.microsoft.com/office/drawing/2014/main" id="{56D0232B-6013-2A80-6279-56E8A8969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008"/>
          <a:stretch>
            <a:fillRect/>
          </a:stretch>
        </p:blipFill>
        <p:spPr bwMode="auto">
          <a:xfrm>
            <a:off x="6176433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amice orangutana vychovává své mládě až 12 let">
            <a:extLst>
              <a:ext uri="{FF2B5EF4-FFF2-40B4-BE49-F238E27FC236}">
                <a16:creationId xmlns:a16="http://schemas.microsoft.com/office/drawing/2014/main" id="{898A2812-AD1A-29DB-7500-D259EEBED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" r="22083" b="-2"/>
          <a:stretch>
            <a:fillRect/>
          </a:stretch>
        </p:blipFill>
        <p:spPr bwMode="auto">
          <a:xfrm>
            <a:off x="20" y="4069976"/>
            <a:ext cx="3535311" cy="278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129DFEDB-D4F9-FA5B-C78C-4F41FAC8A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17" b="-4"/>
          <a:stretch>
            <a:fillRect/>
          </a:stretch>
        </p:blipFill>
        <p:spPr bwMode="auto">
          <a:xfrm>
            <a:off x="3696199" y="3257176"/>
            <a:ext cx="4789093" cy="360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A95287A7-A06B-A23A-25FC-6E4C19D19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375"/>
          <a:stretch>
            <a:fillRect/>
          </a:stretch>
        </p:blipFill>
        <p:spPr bwMode="auto"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10C760C-170C-81AB-368C-5480D2EF5E0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6378" r="1" b="1"/>
          <a:stretch>
            <a:fillRect/>
          </a:stretch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12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0A5D51-ABC3-F4C4-A344-0C559FD1F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Půdní a biota jihovýchodní Asie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9B40A6-C9BB-05B2-721C-314148AD7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596" y="1969478"/>
            <a:ext cx="11053185" cy="3587260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200000"/>
              </a:lnSpc>
              <a:spcAft>
                <a:spcPts val="600"/>
              </a:spcAft>
              <a:buNone/>
            </a:pPr>
            <a:r>
              <a:rPr lang="cs-CZ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Převažujícím půdním typem regionu jsou </a:t>
            </a:r>
            <a:r>
              <a:rPr lang="cs-CZ" sz="2200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ferralitické</a:t>
            </a:r>
            <a:r>
              <a:rPr lang="cs-CZ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 </a:t>
            </a:r>
            <a:r>
              <a:rPr lang="cs-CZ" sz="2200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laterické</a:t>
            </a:r>
            <a:r>
              <a:rPr lang="cs-CZ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půdy.		P x N</a:t>
            </a:r>
          </a:p>
          <a:p>
            <a:pPr marL="457200" lvl="1" indent="0">
              <a:lnSpc>
                <a:spcPct val="200000"/>
              </a:lnSpc>
              <a:buNone/>
            </a:pPr>
            <a:r>
              <a:rPr lang="cs-CZ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Celý region jihovýchodní Asie tvoří bez výjimky tropické deštné lesy. 		P x N</a:t>
            </a:r>
          </a:p>
          <a:p>
            <a:pPr marL="457200" lvl="1" indent="0">
              <a:lnSpc>
                <a:spcPct val="200000"/>
              </a:lnSpc>
              <a:buNone/>
            </a:pPr>
            <a:r>
              <a:rPr lang="cs-CZ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Tropické lesy jihovýchodní  Asie ubývají především kvůli těžbě dřeva a zakládání rýžových plantáží.									P x 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646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3A969E32-0E99-75ED-472B-8B81112B5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60" y="1364639"/>
            <a:ext cx="5781675" cy="441007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51BF16FA-680F-12D1-68E0-B464354D0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45589"/>
            <a:ext cx="5895975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01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718A2D-F855-B034-F70F-886E7415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OPAKOVÁNÍ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434005-C940-B36D-CFE1-612408453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88" y="1985756"/>
            <a:ext cx="11155680" cy="4344706"/>
          </a:xfrm>
        </p:spPr>
        <p:txBody>
          <a:bodyPr>
            <a:normAutofit lnSpcReduction="10000"/>
          </a:bodyPr>
          <a:lstStyle/>
          <a:p>
            <a:r>
              <a:rPr lang="pl-PL" sz="2800" b="0" i="0" dirty="0">
                <a:effectLst/>
                <a:latin typeface="fkGroteskNeue"/>
              </a:rPr>
              <a:t>Co je </a:t>
            </a:r>
            <a:r>
              <a:rPr lang="pl-PL" sz="2800" dirty="0">
                <a:latin typeface="fkGroteskNeue"/>
              </a:rPr>
              <a:t>to </a:t>
            </a:r>
            <a:r>
              <a:rPr lang="pl-PL" sz="2800" b="0" i="0" dirty="0">
                <a:effectLst/>
                <a:latin typeface="fkGroteskNeue"/>
              </a:rPr>
              <a:t>„Pacifický </a:t>
            </a:r>
            <a:r>
              <a:rPr lang="pl-PL" sz="2800" dirty="0">
                <a:latin typeface="fkGroteskNeue"/>
              </a:rPr>
              <a:t>o</a:t>
            </a:r>
            <a:r>
              <a:rPr lang="pl-PL" sz="2800" b="0" i="0" dirty="0">
                <a:effectLst/>
                <a:latin typeface="fkGroteskNeue"/>
              </a:rPr>
              <a:t>hnivý kruh“ a </a:t>
            </a:r>
            <a:r>
              <a:rPr lang="pl-PL" sz="2800" dirty="0">
                <a:latin typeface="fkGroteskNeue"/>
              </a:rPr>
              <a:t>jakým způsobem</a:t>
            </a:r>
            <a:r>
              <a:rPr lang="pl-PL" sz="2800" b="0" i="0" dirty="0">
                <a:effectLst/>
                <a:latin typeface="fkGroteskNeue"/>
              </a:rPr>
              <a:t> ovlivňuje region?</a:t>
            </a:r>
          </a:p>
          <a:p>
            <a:endParaRPr lang="pl-PL" sz="2800" dirty="0">
              <a:latin typeface="fkGroteskNeue"/>
            </a:endParaRPr>
          </a:p>
          <a:p>
            <a:r>
              <a:rPr lang="cs-CZ" sz="2800" b="0" i="0" dirty="0">
                <a:effectLst/>
                <a:latin typeface="fkGroteskNeue"/>
              </a:rPr>
              <a:t>Jak byste charakterizovali klima jihovýchodní Asie? </a:t>
            </a:r>
            <a:endParaRPr lang="pl-PL" sz="2800" b="0" i="0" dirty="0">
              <a:effectLst/>
              <a:latin typeface="fkGroteskNeue"/>
            </a:endParaRPr>
          </a:p>
          <a:p>
            <a:endParaRPr lang="pl-PL" sz="2800" b="0" i="0" dirty="0">
              <a:effectLst/>
              <a:latin typeface="fkGroteskNeue"/>
            </a:endParaRPr>
          </a:p>
          <a:p>
            <a:r>
              <a:rPr lang="cs-CZ" sz="2800" dirty="0">
                <a:latin typeface="fkGroteskNeue"/>
              </a:rPr>
              <a:t>Jaký vodní režim mají pevninské řeky jihovýchodní Asie a co </a:t>
            </a:r>
            <a:r>
              <a:rPr lang="cs-CZ" sz="2800">
                <a:latin typeface="fkGroteskNeue"/>
              </a:rPr>
              <a:t>jej podmiňuje?</a:t>
            </a:r>
            <a:endParaRPr lang="cs-CZ" sz="2800" b="0" i="0" dirty="0">
              <a:effectLst/>
              <a:latin typeface="fkGroteskNeue"/>
            </a:endParaRPr>
          </a:p>
          <a:p>
            <a:endParaRPr lang="cs-CZ" sz="2800" dirty="0">
              <a:latin typeface="fkGroteskNeue"/>
            </a:endParaRPr>
          </a:p>
          <a:p>
            <a:r>
              <a:rPr lang="cs-CZ" sz="2800" b="0" i="0" dirty="0">
                <a:effectLst/>
                <a:latin typeface="fkGroteskNeue"/>
              </a:rPr>
              <a:t>Jaké jsou nejvýznamnější přírodní hrozby ohrožující jihovýchodní Asii?</a:t>
            </a:r>
          </a:p>
          <a:p>
            <a:endParaRPr lang="cs-CZ" b="0" i="0" dirty="0">
              <a:effectLst/>
              <a:latin typeface="fkGroteskNeue"/>
            </a:endParaRPr>
          </a:p>
          <a:p>
            <a:endParaRPr lang="cs-CZ" dirty="0">
              <a:latin typeface="fkGroteskNeue"/>
            </a:endParaRPr>
          </a:p>
          <a:p>
            <a:endParaRPr lang="cs-CZ" b="0" i="0" dirty="0">
              <a:effectLst/>
              <a:latin typeface="fkGroteskNeue"/>
            </a:endParaRPr>
          </a:p>
          <a:p>
            <a:endParaRPr lang="cs-CZ" b="0" i="0" dirty="0">
              <a:effectLst/>
              <a:latin typeface="fkGroteskNeue"/>
            </a:endParaRPr>
          </a:p>
          <a:p>
            <a:endParaRPr lang="pl-PL" b="0" i="0" dirty="0">
              <a:effectLst/>
              <a:latin typeface="fkGroteskNeue"/>
            </a:endParaRPr>
          </a:p>
        </p:txBody>
      </p:sp>
    </p:spTree>
    <p:extLst>
      <p:ext uri="{BB962C8B-B14F-4D97-AF65-F5344CB8AC3E}">
        <p14:creationId xmlns:p14="http://schemas.microsoft.com/office/powerpoint/2010/main" val="2426556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4065D9BE-A58D-6E8A-D4A2-5056F3C5E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69AB41E-EC7B-5FBC-385E-EB91D43DD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263640" cy="146304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Poloha a členitost </a:t>
            </a: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A745E793-BC99-8991-71CD-53FFBB6A8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11156260" cy="149279"/>
          </a:xfrm>
          <a:custGeom>
            <a:avLst/>
            <a:gdLst>
              <a:gd name="connsiteX0" fmla="*/ 0 w 11156260"/>
              <a:gd name="connsiteY0" fmla="*/ 0 h 149279"/>
              <a:gd name="connsiteX1" fmla="*/ 11156260 w 11156260"/>
              <a:gd name="connsiteY1" fmla="*/ 0 h 149279"/>
              <a:gd name="connsiteX2" fmla="*/ 11156260 w 11156260"/>
              <a:gd name="connsiteY2" fmla="*/ 149279 h 149279"/>
              <a:gd name="connsiteX3" fmla="*/ 0 w 11156260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56260" h="149279">
                <a:moveTo>
                  <a:pt x="0" y="0"/>
                </a:moveTo>
                <a:lnTo>
                  <a:pt x="11156260" y="0"/>
                </a:lnTo>
                <a:lnTo>
                  <a:pt x="11156260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8ED7DF-1237-4792-C4EA-0FD0EEA17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044931"/>
            <a:ext cx="6263640" cy="4304979"/>
          </a:xfrm>
        </p:spPr>
        <p:txBody>
          <a:bodyPr>
            <a:normAutofit/>
          </a:bodyPr>
          <a:lstStyle/>
          <a:p>
            <a:r>
              <a:rPr lang="cs-CZ" sz="2400" dirty="0"/>
              <a:t>pevninská a ostrovní část</a:t>
            </a:r>
          </a:p>
          <a:p>
            <a:r>
              <a:rPr lang="cs-CZ" sz="2400" dirty="0"/>
              <a:t>vysoká členitost pobřeží</a:t>
            </a:r>
          </a:p>
          <a:p>
            <a:endParaRPr lang="cs-CZ" sz="2400" dirty="0"/>
          </a:p>
          <a:p>
            <a:r>
              <a:rPr lang="cs-CZ" sz="2400" b="1" dirty="0"/>
              <a:t>moře:</a:t>
            </a:r>
            <a:r>
              <a:rPr lang="cs-CZ" sz="2400" dirty="0"/>
              <a:t> Andamanské, Jávské, Jihočínské</a:t>
            </a:r>
          </a:p>
          <a:p>
            <a:r>
              <a:rPr lang="cs-CZ" sz="2400" b="1" dirty="0"/>
              <a:t>zálivy: </a:t>
            </a:r>
            <a:r>
              <a:rPr lang="cs-CZ" sz="2400" dirty="0"/>
              <a:t>Thajský, </a:t>
            </a:r>
            <a:r>
              <a:rPr lang="cs-CZ" sz="2400" dirty="0" err="1"/>
              <a:t>Tonkijský</a:t>
            </a:r>
            <a:endParaRPr lang="cs-CZ" sz="2400" dirty="0"/>
          </a:p>
          <a:p>
            <a:r>
              <a:rPr lang="cs-CZ" sz="2400" b="1" dirty="0"/>
              <a:t>průlivy:</a:t>
            </a:r>
            <a:r>
              <a:rPr lang="cs-CZ" sz="2400" dirty="0"/>
              <a:t> Malacký, </a:t>
            </a:r>
            <a:r>
              <a:rPr lang="cs-CZ" sz="2400" dirty="0" err="1"/>
              <a:t>Sundský</a:t>
            </a:r>
            <a:endParaRPr lang="cs-CZ" sz="2400" dirty="0"/>
          </a:p>
          <a:p>
            <a:r>
              <a:rPr lang="cs-CZ" sz="2400" b="1" dirty="0"/>
              <a:t>souostroví: </a:t>
            </a:r>
            <a:r>
              <a:rPr lang="cs-CZ" sz="2400" dirty="0"/>
              <a:t>Velké a Malé Sundy, Moluky, Filipíny</a:t>
            </a:r>
          </a:p>
        </p:txBody>
      </p:sp>
      <p:pic>
        <p:nvPicPr>
          <p:cNvPr id="3074" name="Picture 2" descr="Mapa jihovýchodní Asie - Mapy Asie">
            <a:extLst>
              <a:ext uri="{FF2B5EF4-FFF2-40B4-BE49-F238E27FC236}">
                <a16:creationId xmlns:a16="http://schemas.microsoft.com/office/drawing/2014/main" id="{8A0FAE2A-5383-653C-2AEC-E44B88236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90255" y="770355"/>
            <a:ext cx="5281028" cy="608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05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C0D985-6DA6-7DC9-C979-38C97FCFA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F6F324-5FCC-A0F1-96E1-DDAF1FC20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7" y="2021840"/>
            <a:ext cx="11235363" cy="4324096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ANDĚL, J., BIČÍK, I., BLAHA, J. D. (2019): Makroregiony světa: nová regionální geografie. Karolinum, Praha.</a:t>
            </a:r>
          </a:p>
          <a:p>
            <a:r>
              <a:rPr lang="cs-CZ" dirty="0"/>
              <a:t>FINLAYSON, C. (2019): </a:t>
            </a:r>
            <a:r>
              <a:rPr lang="cs-CZ" dirty="0" err="1"/>
              <a:t>World</a:t>
            </a:r>
            <a:r>
              <a:rPr lang="cs-CZ" dirty="0"/>
              <a:t> </a:t>
            </a:r>
            <a:r>
              <a:rPr lang="cs-CZ" dirty="0" err="1"/>
              <a:t>Regional</a:t>
            </a:r>
            <a:r>
              <a:rPr lang="cs-CZ" dirty="0"/>
              <a:t> </a:t>
            </a:r>
            <a:r>
              <a:rPr lang="cs-CZ" dirty="0" err="1"/>
              <a:t>Geography</a:t>
            </a:r>
            <a:r>
              <a:rPr lang="cs-CZ" dirty="0"/>
              <a:t>. University </a:t>
            </a:r>
            <a:r>
              <a:rPr lang="cs-CZ" dirty="0" err="1"/>
              <a:t>of</a:t>
            </a:r>
            <a:r>
              <a:rPr lang="cs-CZ" dirty="0"/>
              <a:t> Mary Washington, </a:t>
            </a:r>
            <a:r>
              <a:rPr lang="cs-CZ" dirty="0" err="1"/>
              <a:t>Fredicksburg</a:t>
            </a:r>
            <a:r>
              <a:rPr lang="cs-CZ" dirty="0"/>
              <a:t>. https://caitiefinlayson.com/WRGTextbook.pdf (14. 4. 2026)</a:t>
            </a:r>
          </a:p>
          <a:p>
            <a:r>
              <a:rPr lang="cs-CZ" dirty="0"/>
              <a:t>HOBBS, J. J. (2022): </a:t>
            </a:r>
            <a:r>
              <a:rPr lang="cs-CZ" dirty="0" err="1"/>
              <a:t>World</a:t>
            </a:r>
            <a:r>
              <a:rPr lang="cs-CZ" dirty="0"/>
              <a:t> </a:t>
            </a:r>
            <a:r>
              <a:rPr lang="cs-CZ" dirty="0" err="1"/>
              <a:t>regional</a:t>
            </a:r>
            <a:r>
              <a:rPr lang="cs-CZ" dirty="0"/>
              <a:t> </a:t>
            </a:r>
            <a:r>
              <a:rPr lang="cs-CZ" dirty="0" err="1"/>
              <a:t>geography</a:t>
            </a:r>
            <a:r>
              <a:rPr lang="cs-CZ" dirty="0"/>
              <a:t>. </a:t>
            </a:r>
            <a:r>
              <a:rPr lang="cs-CZ" dirty="0" err="1"/>
              <a:t>Seventh</a:t>
            </a:r>
            <a:r>
              <a:rPr lang="cs-CZ" dirty="0"/>
              <a:t> </a:t>
            </a:r>
            <a:r>
              <a:rPr lang="cs-CZ" dirty="0" err="1"/>
              <a:t>edition</a:t>
            </a:r>
            <a:r>
              <a:rPr lang="cs-CZ" dirty="0"/>
              <a:t>. MA: </a:t>
            </a:r>
            <a:r>
              <a:rPr lang="cs-CZ" dirty="0" err="1"/>
              <a:t>Cengage</a:t>
            </a:r>
            <a:r>
              <a:rPr lang="cs-CZ" dirty="0"/>
              <a:t>, Boston.</a:t>
            </a:r>
          </a:p>
          <a:p>
            <a:r>
              <a:rPr lang="cs-CZ" dirty="0"/>
              <a:t>KLIMADIAGRAMME.DE (2025a): Klima in </a:t>
            </a:r>
            <a:r>
              <a:rPr lang="cs-CZ" dirty="0" err="1"/>
              <a:t>Padang</a:t>
            </a:r>
            <a:r>
              <a:rPr lang="cs-CZ" dirty="0"/>
              <a:t>, </a:t>
            </a:r>
            <a:r>
              <a:rPr lang="cs-CZ" dirty="0">
                <a:hlinkClick r:id="rId2"/>
              </a:rPr>
              <a:t>https://www.klimadiagramme.de/Australien/padang.html</a:t>
            </a:r>
            <a:r>
              <a:rPr lang="cs-CZ" dirty="0"/>
              <a:t>  (8. 8. 2025) </a:t>
            </a:r>
          </a:p>
          <a:p>
            <a:r>
              <a:rPr lang="cs-CZ" dirty="0"/>
              <a:t>KLIMADIAGRAMME.DE (2025b): Klima in Bangkok, </a:t>
            </a:r>
            <a:r>
              <a:rPr lang="cs-CZ" dirty="0">
                <a:hlinkClick r:id="rId3"/>
              </a:rPr>
              <a:t>https://www.klimadiagramme.de/Asien/bangkok.html</a:t>
            </a:r>
            <a:r>
              <a:rPr lang="cs-CZ" dirty="0"/>
              <a:t> (8. 8. 2025) </a:t>
            </a:r>
          </a:p>
          <a:p>
            <a:r>
              <a:rPr lang="cs-CZ" dirty="0"/>
              <a:t>KLIMADIAGRAMME.DE (2025c): Klima in </a:t>
            </a:r>
            <a:r>
              <a:rPr lang="cs-CZ" dirty="0" err="1"/>
              <a:t>Pyi</a:t>
            </a:r>
            <a:r>
              <a:rPr lang="cs-CZ" dirty="0"/>
              <a:t>, </a:t>
            </a:r>
            <a:r>
              <a:rPr lang="cs-CZ" dirty="0">
                <a:hlinkClick r:id="rId4"/>
              </a:rPr>
              <a:t>https://www.klimadiagramme.de/Asien/pyi.html</a:t>
            </a:r>
            <a:r>
              <a:rPr lang="cs-CZ" dirty="0"/>
              <a:t> (8. 8. 2025) </a:t>
            </a:r>
          </a:p>
          <a:p>
            <a:r>
              <a:rPr lang="cs-CZ" dirty="0"/>
              <a:t>KLIMADIAGRAMME.DE (2025d): Klima in Manila, </a:t>
            </a:r>
            <a:r>
              <a:rPr lang="cs-CZ" dirty="0">
                <a:hlinkClick r:id="rId5"/>
              </a:rPr>
              <a:t>https://www.klimadiagramme.de/Australien/manila.html</a:t>
            </a:r>
            <a:r>
              <a:rPr lang="cs-CZ" dirty="0"/>
              <a:t>    (8. 8. 2025) </a:t>
            </a:r>
          </a:p>
          <a:p>
            <a:r>
              <a:rPr lang="cs-CZ" dirty="0"/>
              <a:t>MARSTON, S. A.; KNOX, P. L., LIVERMAN, D.; DEL CASINO, V. J., ROBBINS, P. F. (2017): </a:t>
            </a:r>
            <a:r>
              <a:rPr lang="cs-CZ" dirty="0" err="1"/>
              <a:t>World</a:t>
            </a:r>
            <a:r>
              <a:rPr lang="cs-CZ" dirty="0"/>
              <a:t> </a:t>
            </a:r>
            <a:r>
              <a:rPr lang="cs-CZ" dirty="0" err="1"/>
              <a:t>regions</a:t>
            </a:r>
            <a:r>
              <a:rPr lang="cs-CZ" dirty="0"/>
              <a:t> in </a:t>
            </a:r>
            <a:r>
              <a:rPr lang="cs-CZ" dirty="0" err="1"/>
              <a:t>global</a:t>
            </a:r>
            <a:r>
              <a:rPr lang="cs-CZ" dirty="0"/>
              <a:t> </a:t>
            </a:r>
            <a:r>
              <a:rPr lang="cs-CZ" dirty="0" err="1"/>
              <a:t>context</a:t>
            </a:r>
            <a:r>
              <a:rPr lang="cs-CZ" dirty="0"/>
              <a:t>: </a:t>
            </a:r>
            <a:r>
              <a:rPr lang="cs-CZ" dirty="0" err="1"/>
              <a:t>peoples</a:t>
            </a:r>
            <a:r>
              <a:rPr lang="cs-CZ" dirty="0"/>
              <a:t>, </a:t>
            </a:r>
            <a:r>
              <a:rPr lang="cs-CZ" dirty="0" err="1"/>
              <a:t>places</a:t>
            </a:r>
            <a:r>
              <a:rPr lang="cs-CZ" dirty="0"/>
              <a:t>, and </a:t>
            </a:r>
            <a:r>
              <a:rPr lang="cs-CZ" dirty="0" err="1"/>
              <a:t>environments</a:t>
            </a:r>
            <a:r>
              <a:rPr lang="cs-CZ" dirty="0"/>
              <a:t>. </a:t>
            </a:r>
            <a:r>
              <a:rPr lang="cs-CZ" dirty="0" err="1"/>
              <a:t>Sixth</a:t>
            </a:r>
            <a:r>
              <a:rPr lang="cs-CZ" dirty="0"/>
              <a:t> </a:t>
            </a:r>
            <a:r>
              <a:rPr lang="cs-CZ" dirty="0" err="1"/>
              <a:t>edition</a:t>
            </a:r>
            <a:r>
              <a:rPr lang="cs-CZ" dirty="0"/>
              <a:t>. </a:t>
            </a:r>
            <a:r>
              <a:rPr lang="cs-CZ" dirty="0" err="1"/>
              <a:t>Pearson</a:t>
            </a:r>
            <a:r>
              <a:rPr lang="cs-CZ" dirty="0"/>
              <a:t>, Boston.</a:t>
            </a:r>
          </a:p>
          <a:p>
            <a:r>
              <a:rPr lang="cs-CZ" dirty="0"/>
              <a:t>PULSIPHER, L. M., PULSIPHER, A., JOHANSSON, O. (2020): </a:t>
            </a:r>
            <a:r>
              <a:rPr lang="cs-CZ" dirty="0" err="1"/>
              <a:t>World</a:t>
            </a:r>
            <a:r>
              <a:rPr lang="cs-CZ" dirty="0"/>
              <a:t> </a:t>
            </a:r>
            <a:r>
              <a:rPr lang="cs-CZ" dirty="0" err="1"/>
              <a:t>regional</a:t>
            </a:r>
            <a:r>
              <a:rPr lang="cs-CZ" dirty="0"/>
              <a:t> </a:t>
            </a:r>
            <a:r>
              <a:rPr lang="cs-CZ" dirty="0" err="1"/>
              <a:t>geography</a:t>
            </a:r>
            <a:r>
              <a:rPr lang="cs-CZ" dirty="0"/>
              <a:t>: </a:t>
            </a:r>
            <a:r>
              <a:rPr lang="cs-CZ" dirty="0" err="1"/>
              <a:t>global</a:t>
            </a:r>
            <a:r>
              <a:rPr lang="cs-CZ" dirty="0"/>
              <a:t> </a:t>
            </a:r>
            <a:r>
              <a:rPr lang="cs-CZ" dirty="0" err="1"/>
              <a:t>patterns</a:t>
            </a:r>
            <a:r>
              <a:rPr lang="cs-CZ" dirty="0"/>
              <a:t>, </a:t>
            </a:r>
            <a:r>
              <a:rPr lang="cs-CZ" dirty="0" err="1"/>
              <a:t>local</a:t>
            </a:r>
            <a:r>
              <a:rPr lang="cs-CZ" dirty="0"/>
              <a:t> </a:t>
            </a:r>
            <a:r>
              <a:rPr lang="cs-CZ" dirty="0" err="1"/>
              <a:t>lives</a:t>
            </a:r>
            <a:r>
              <a:rPr lang="cs-CZ" dirty="0"/>
              <a:t>. </a:t>
            </a:r>
            <a:r>
              <a:rPr lang="cs-CZ" dirty="0" err="1"/>
              <a:t>Eight</a:t>
            </a:r>
            <a:r>
              <a:rPr lang="cs-CZ" dirty="0"/>
              <a:t> </a:t>
            </a:r>
            <a:r>
              <a:rPr lang="cs-CZ" dirty="0" err="1"/>
              <a:t>edition</a:t>
            </a:r>
            <a:r>
              <a:rPr lang="cs-CZ" dirty="0"/>
              <a:t>. </a:t>
            </a:r>
            <a:r>
              <a:rPr lang="cs-CZ" dirty="0" err="1"/>
              <a:t>Macmillan</a:t>
            </a:r>
            <a:r>
              <a:rPr lang="cs-CZ" dirty="0"/>
              <a:t> </a:t>
            </a:r>
            <a:r>
              <a:rPr lang="cs-CZ" dirty="0" err="1"/>
              <a:t>international</a:t>
            </a:r>
            <a:r>
              <a:rPr lang="cs-CZ" dirty="0"/>
              <a:t>, </a:t>
            </a:r>
            <a:r>
              <a:rPr lang="cs-CZ" dirty="0" err="1"/>
              <a:t>higher</a:t>
            </a:r>
            <a:r>
              <a:rPr lang="cs-CZ" dirty="0"/>
              <a:t> </a:t>
            </a:r>
            <a:r>
              <a:rPr lang="cs-CZ" dirty="0" err="1"/>
              <a:t>education</a:t>
            </a:r>
            <a:r>
              <a:rPr lang="cs-CZ" dirty="0"/>
              <a:t>, New York. </a:t>
            </a:r>
          </a:p>
          <a:p>
            <a:r>
              <a:rPr lang="cs-CZ" dirty="0"/>
              <a:t>WEIGHTMAN, B. A. (2011): </a:t>
            </a:r>
            <a:r>
              <a:rPr lang="cs-CZ" dirty="0" err="1"/>
              <a:t>Dragons</a:t>
            </a:r>
            <a:r>
              <a:rPr lang="cs-CZ" dirty="0"/>
              <a:t> and </a:t>
            </a:r>
            <a:r>
              <a:rPr lang="cs-CZ" dirty="0" err="1"/>
              <a:t>tigers</a:t>
            </a:r>
            <a:r>
              <a:rPr lang="cs-CZ" dirty="0"/>
              <a:t>: a </a:t>
            </a:r>
            <a:r>
              <a:rPr lang="cs-CZ" dirty="0" err="1"/>
              <a:t>geography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South</a:t>
            </a:r>
            <a:r>
              <a:rPr lang="cs-CZ" dirty="0"/>
              <a:t>, East and </a:t>
            </a:r>
            <a:r>
              <a:rPr lang="cs-CZ" dirty="0" err="1"/>
              <a:t>Southeast</a:t>
            </a:r>
            <a:r>
              <a:rPr lang="cs-CZ" dirty="0"/>
              <a:t> </a:t>
            </a:r>
            <a:r>
              <a:rPr lang="cs-CZ" dirty="0" err="1"/>
              <a:t>Asia</a:t>
            </a:r>
            <a:r>
              <a:rPr lang="cs-CZ" dirty="0"/>
              <a:t>. </a:t>
            </a:r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edition</a:t>
            </a:r>
            <a:r>
              <a:rPr lang="cs-CZ" dirty="0"/>
              <a:t>. John </a:t>
            </a:r>
            <a:r>
              <a:rPr lang="cs-CZ" dirty="0" err="1"/>
              <a:t>Wiley</a:t>
            </a:r>
            <a:r>
              <a:rPr lang="cs-CZ" dirty="0"/>
              <a:t> &amp; </a:t>
            </a:r>
            <a:r>
              <a:rPr lang="cs-CZ" dirty="0" err="1"/>
              <a:t>Sons</a:t>
            </a:r>
            <a:r>
              <a:rPr lang="cs-CZ" dirty="0"/>
              <a:t>, </a:t>
            </a:r>
            <a:r>
              <a:rPr lang="cs-CZ" dirty="0" err="1"/>
              <a:t>Hoboken</a:t>
            </a:r>
            <a:r>
              <a:rPr lang="cs-CZ" dirty="0"/>
              <a:t>. 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0623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827A8-BFC1-6E6C-385C-B2D155605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75FA7A-951A-542C-3475-EB6DF8C7B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Zdroje - obrázky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B96421-9F8F-1C43-F28E-6347EA808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42" y="2092179"/>
            <a:ext cx="11335847" cy="4324096"/>
          </a:xfrm>
        </p:spPr>
        <p:txBody>
          <a:bodyPr>
            <a:noAutofit/>
          </a:bodyPr>
          <a:lstStyle/>
          <a:p>
            <a:r>
              <a:rPr lang="cs-CZ" sz="1050" dirty="0"/>
              <a:t>ABICKO (2019): </a:t>
            </a:r>
            <a:r>
              <a:rPr lang="cs-CZ" sz="1050" dirty="0" err="1"/>
              <a:t>Superschopnosti</a:t>
            </a:r>
            <a:r>
              <a:rPr lang="cs-CZ" sz="1050" dirty="0"/>
              <a:t> komodských varanů,  </a:t>
            </a:r>
            <a:r>
              <a:rPr lang="cs-CZ" sz="1050" dirty="0">
                <a:hlinkClick r:id="rId2"/>
              </a:rPr>
              <a:t>https://1884403144.rsc.cdn77.org/foto/varan-komodsky-superschopnosti-zvire-drak/Zml0LWluLzk5OXg5OTkvZmlsdGVyczpxdWFsaXR5KDg1KTpub191cHNjYWxlKCkvaW1n/6004326.jpg?v=0&amp;st=f7wt66HJ9Ee8tkiHMWHKVX1GmYIIyJC_CBzzGlSlMQQ&amp;ts=1600812000&amp;e=0</a:t>
            </a:r>
            <a:r>
              <a:rPr lang="cs-CZ" sz="1050" dirty="0"/>
              <a:t> (8. 8. 2025) </a:t>
            </a:r>
          </a:p>
          <a:p>
            <a:r>
              <a:rPr lang="cs-CZ" sz="1050" cap="all" dirty="0" err="1"/>
              <a:t>Ahlenius</a:t>
            </a:r>
            <a:r>
              <a:rPr lang="cs-CZ" sz="1050" dirty="0"/>
              <a:t> H. (2006): </a:t>
            </a:r>
            <a:r>
              <a:rPr lang="en-US" sz="1050" dirty="0"/>
              <a:t>Extent of deforestation in Borneo 1950-2005, and projection towards 2020</a:t>
            </a:r>
            <a:r>
              <a:rPr lang="cs-CZ" sz="1050" dirty="0"/>
              <a:t>, </a:t>
            </a:r>
            <a:r>
              <a:rPr lang="cs-CZ" sz="1050" dirty="0">
                <a:hlinkClick r:id="rId3"/>
              </a:rPr>
              <a:t>https://www.grida.no/resources/8324</a:t>
            </a:r>
            <a:r>
              <a:rPr lang="cs-CZ" sz="1050" dirty="0"/>
              <a:t> (19. 4. 2026)</a:t>
            </a:r>
            <a:endParaRPr lang="en-US" sz="1050" dirty="0"/>
          </a:p>
          <a:p>
            <a:r>
              <a:rPr lang="cs-CZ" sz="1050" dirty="0"/>
              <a:t>AIRBUS.COM (2020): </a:t>
            </a:r>
            <a:r>
              <a:rPr lang="cs-CZ" sz="1050" dirty="0" err="1"/>
              <a:t>Krakatau</a:t>
            </a:r>
            <a:r>
              <a:rPr lang="cs-CZ" sz="1050" dirty="0"/>
              <a:t> </a:t>
            </a:r>
            <a:r>
              <a:rPr lang="cs-CZ" sz="1050" dirty="0" err="1"/>
              <a:t>Volcano</a:t>
            </a:r>
            <a:r>
              <a:rPr lang="cs-CZ" sz="1050" dirty="0"/>
              <a:t>, </a:t>
            </a:r>
            <a:r>
              <a:rPr lang="cs-CZ" sz="1050" dirty="0" err="1"/>
              <a:t>Indonesia</a:t>
            </a:r>
            <a:r>
              <a:rPr lang="cs-CZ" sz="1050" dirty="0"/>
              <a:t> </a:t>
            </a:r>
            <a:r>
              <a:rPr lang="cs-CZ" sz="1050" dirty="0" err="1"/>
              <a:t>high</a:t>
            </a:r>
            <a:r>
              <a:rPr lang="cs-CZ" sz="1050" dirty="0"/>
              <a:t> </a:t>
            </a:r>
            <a:r>
              <a:rPr lang="cs-CZ" sz="1050" dirty="0" err="1"/>
              <a:t>quality</a:t>
            </a:r>
            <a:r>
              <a:rPr lang="cs-CZ" sz="1050" dirty="0"/>
              <a:t> </a:t>
            </a:r>
            <a:r>
              <a:rPr lang="cs-CZ" sz="1050" dirty="0" err="1"/>
              <a:t>satellite</a:t>
            </a:r>
            <a:r>
              <a:rPr lang="cs-CZ" sz="1050" dirty="0"/>
              <a:t> image, </a:t>
            </a:r>
            <a:r>
              <a:rPr lang="cs-CZ" sz="1050" dirty="0">
                <a:hlinkClick r:id="rId4"/>
              </a:rPr>
              <a:t>https://space-solutions.airbus.com/resources/satellite-image-gallery/pleiades/pleiades-satellite-image-krakatau-volcano/</a:t>
            </a:r>
            <a:r>
              <a:rPr lang="cs-CZ" sz="1050" dirty="0"/>
              <a:t> (8. 8. 2025) </a:t>
            </a:r>
          </a:p>
          <a:p>
            <a:r>
              <a:rPr lang="cs-CZ" sz="1050" dirty="0"/>
              <a:t>AKTUÁLNĚ.CZ (2021): Karel Čapek - Fotografie, </a:t>
            </a:r>
            <a:r>
              <a:rPr lang="cs-CZ" sz="1050" dirty="0">
                <a:hlinkClick r:id="rId5"/>
              </a:rPr>
              <a:t>https://cdn.xsd.cz/original/f3715aa7d95734fbbba62a796ded9c10.jpg</a:t>
            </a:r>
            <a:r>
              <a:rPr lang="cs-CZ" sz="1050" dirty="0"/>
              <a:t> (8. 8. 2025) </a:t>
            </a:r>
          </a:p>
          <a:p>
            <a:r>
              <a:rPr lang="cs-CZ" sz="1050" dirty="0"/>
              <a:t>ATLAS.MAPY.CZ (2025): Atlas: Litosférické desky, pohyb, </a:t>
            </a:r>
            <a:r>
              <a:rPr lang="cs-CZ" sz="1050" dirty="0">
                <a:hlinkClick r:id="rId6"/>
              </a:rPr>
              <a:t>https://atlas.mapy.cz/?p=010000&amp;id=litosfericke-desky&amp;n=m&amp;z=4.3&amp;x=117.109&amp;y=5.306&amp;m=m</a:t>
            </a:r>
            <a:r>
              <a:rPr lang="cs-CZ" sz="1050" dirty="0"/>
              <a:t> (8. 8. 2025) </a:t>
            </a:r>
          </a:p>
          <a:p>
            <a:r>
              <a:rPr lang="cs-CZ" sz="1050" dirty="0"/>
              <a:t>BRITTANICA.COM  (2025): </a:t>
            </a:r>
            <a:r>
              <a:rPr lang="cs-CZ" sz="1050" dirty="0" err="1"/>
              <a:t>Khone</a:t>
            </a:r>
            <a:r>
              <a:rPr lang="cs-CZ" sz="1050" dirty="0"/>
              <a:t> </a:t>
            </a:r>
            <a:r>
              <a:rPr lang="cs-CZ" sz="1050" dirty="0" err="1"/>
              <a:t>Falls</a:t>
            </a:r>
            <a:r>
              <a:rPr lang="cs-CZ" sz="1050" dirty="0"/>
              <a:t>, </a:t>
            </a:r>
            <a:r>
              <a:rPr lang="cs-CZ" sz="1050" dirty="0">
                <a:hlinkClick r:id="rId7"/>
              </a:rPr>
              <a:t>https://www.britannica.com/place/Mekong-River#/media/1/373560/116789</a:t>
            </a:r>
            <a:r>
              <a:rPr lang="cs-CZ" sz="1050" dirty="0"/>
              <a:t> (11. 9. 2025) </a:t>
            </a:r>
          </a:p>
          <a:p>
            <a:r>
              <a:rPr lang="cs-CZ" sz="1050" dirty="0"/>
              <a:t>BRITTANICA.COM  (2025): Mekong River, </a:t>
            </a:r>
            <a:r>
              <a:rPr lang="cs-CZ" sz="1050" dirty="0">
                <a:hlinkClick r:id="rId8"/>
              </a:rPr>
              <a:t>https://www.britannica.com/place/Mekong-River#/media/1/373560/35235</a:t>
            </a:r>
            <a:r>
              <a:rPr lang="cs-CZ" sz="1050" dirty="0"/>
              <a:t> (11. 9. 2025) </a:t>
            </a:r>
          </a:p>
          <a:p>
            <a:r>
              <a:rPr lang="cs-CZ" sz="1050" dirty="0"/>
              <a:t>GREEN.EARTH (2023): </a:t>
            </a:r>
            <a:r>
              <a:rPr lang="en-US" sz="1050" dirty="0" err="1"/>
              <a:t>Indonesias</a:t>
            </a:r>
            <a:r>
              <a:rPr lang="en-US" sz="1050" dirty="0"/>
              <a:t> Deforestation Problem and Its Impact on the </a:t>
            </a:r>
            <a:r>
              <a:rPr lang="en-US" sz="1050" dirty="0" err="1"/>
              <a:t>Environment_Visual</a:t>
            </a:r>
            <a:r>
              <a:rPr lang="en-US" sz="1050" dirty="0"/>
              <a:t> 2</a:t>
            </a:r>
            <a:r>
              <a:rPr lang="cs-CZ" sz="1050" dirty="0"/>
              <a:t>, https://www.green.earth/hs-fs/hubfs/080323_Indonesias%20Deforestation%20Problem%20and%20Its%20Impact%20on%20the%20Environment_Visual%202.png?width=1800&amp;height=1200&amp;name=080323_Indonesias%20Deforestation%20Problem%20and%20Its%20Impact%20on%20the%20Environment_Visual%202.png  (8. 8. 2025) </a:t>
            </a:r>
          </a:p>
          <a:p>
            <a:r>
              <a:rPr lang="cs-CZ" sz="1050" dirty="0"/>
              <a:t>ISTOCK (2025): </a:t>
            </a:r>
            <a:r>
              <a:rPr lang="cs-CZ" sz="1050" dirty="0" err="1"/>
              <a:t>Raflézie</a:t>
            </a:r>
            <a:r>
              <a:rPr lang="cs-CZ" sz="1050" dirty="0"/>
              <a:t> jako vystřižená z filmu Adéla ještě nevečeřela, </a:t>
            </a:r>
            <a:r>
              <a:rPr lang="cs-CZ" sz="1050" dirty="0">
                <a:hlinkClick r:id="rId9"/>
              </a:rPr>
              <a:t>https://cdn.administrace.tv/2025/02/21/hd/c26abd774161b0edb8e6b9a19ff08e2a.jpg</a:t>
            </a:r>
            <a:r>
              <a:rPr lang="cs-CZ" sz="1050" dirty="0"/>
              <a:t> (8. 8. 2025) </a:t>
            </a:r>
          </a:p>
          <a:p>
            <a:r>
              <a:rPr lang="cs-CZ" sz="1050" dirty="0"/>
              <a:t>MAPASVETA.INFO (2003): Politická mapa jihovýchodní Asie, </a:t>
            </a:r>
            <a:r>
              <a:rPr lang="en-US" sz="1050" dirty="0">
                <a:hlinkClick r:id="rId10"/>
              </a:rPr>
              <a:t>https://mapasveta.info/mapa/asie/southeast_asia_pol_2003_720x830.jpg</a:t>
            </a:r>
            <a:r>
              <a:rPr lang="cs-CZ" sz="1050" dirty="0"/>
              <a:t> (8. 8. 2025) </a:t>
            </a:r>
          </a:p>
          <a:p>
            <a:r>
              <a:rPr lang="cs-CZ" sz="1050" dirty="0"/>
              <a:t>PROFIMEDIA.CZ (2016): Terasovitá rýžová pole jsou vietnamským evergreenem , </a:t>
            </a:r>
            <a:r>
              <a:rPr lang="cs-CZ" sz="1050" dirty="0">
                <a:hlinkClick r:id="rId11"/>
              </a:rPr>
              <a:t>https://www.novinky.cz/clanek/cestovani-terasovita-ryzova-pole-jsou-vietnamskym-evergreenem-40016129</a:t>
            </a:r>
            <a:r>
              <a:rPr lang="cs-CZ" sz="1050" dirty="0"/>
              <a:t> (8. 8. 2025)</a:t>
            </a:r>
          </a:p>
        </p:txBody>
      </p:sp>
    </p:spTree>
    <p:extLst>
      <p:ext uri="{BB962C8B-B14F-4D97-AF65-F5344CB8AC3E}">
        <p14:creationId xmlns:p14="http://schemas.microsoft.com/office/powerpoint/2010/main" val="1035402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7F81C-7E09-335A-62C4-CD04743A0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EEEEC8-9B03-9958-4D08-D6B2187C9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Zdroje - obrázky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EA6066-A0F7-390F-A5D9-90C8DB9DB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899138"/>
            <a:ext cx="11155680" cy="4446798"/>
          </a:xfrm>
        </p:spPr>
        <p:txBody>
          <a:bodyPr>
            <a:normAutofit fontScale="92500" lnSpcReduction="10000"/>
          </a:bodyPr>
          <a:lstStyle/>
          <a:p>
            <a:r>
              <a:rPr lang="cs-CZ" sz="1100" dirty="0"/>
              <a:t>PROFIMEDIA.CZ (2024): Obrazem: Monzunové deště zasáhly miliony lidí, </a:t>
            </a:r>
            <a:r>
              <a:rPr lang="cs-CZ" sz="1100" dirty="0">
                <a:hlinkClick r:id="rId2"/>
              </a:rPr>
              <a:t>https://d39-a.sdn.cz/d_39/c_img_QP_BH/sxfB6/flood.jpeg?fl=cro,0,0,1800,1200%7Cres,1024,,1%7Cwebp,75</a:t>
            </a:r>
            <a:r>
              <a:rPr lang="cs-CZ" sz="1100" dirty="0"/>
              <a:t>  (8. 8. 2025) </a:t>
            </a:r>
          </a:p>
          <a:p>
            <a:r>
              <a:rPr lang="cs-CZ" sz="1050" dirty="0"/>
              <a:t>SINGH S. (2006): </a:t>
            </a:r>
            <a:r>
              <a:rPr lang="cs-CZ" sz="1100" dirty="0" err="1"/>
              <a:t>Monsoon</a:t>
            </a:r>
            <a:r>
              <a:rPr lang="cs-CZ" sz="1100" dirty="0"/>
              <a:t>-</a:t>
            </a:r>
            <a:r>
              <a:rPr lang="cs-CZ" sz="1100" dirty="0" err="1"/>
              <a:t>wind</a:t>
            </a:r>
            <a:r>
              <a:rPr lang="cs-CZ" sz="1100" dirty="0"/>
              <a:t>-</a:t>
            </a:r>
            <a:r>
              <a:rPr lang="cs-CZ" sz="1100" dirty="0" err="1"/>
              <a:t>pattern</a:t>
            </a:r>
            <a:r>
              <a:rPr lang="cs-CZ" sz="1100" dirty="0"/>
              <a:t>-in-</a:t>
            </a:r>
            <a:r>
              <a:rPr lang="cs-CZ" sz="1100" dirty="0" err="1"/>
              <a:t>Southeast</a:t>
            </a:r>
            <a:r>
              <a:rPr lang="cs-CZ" sz="1100" dirty="0"/>
              <a:t>-</a:t>
            </a:r>
            <a:r>
              <a:rPr lang="cs-CZ" sz="1100" dirty="0" err="1"/>
              <a:t>Asia</a:t>
            </a:r>
            <a:r>
              <a:rPr lang="cs-CZ" sz="1100" dirty="0"/>
              <a:t>, </a:t>
            </a:r>
            <a:r>
              <a:rPr lang="en-US" sz="1100" dirty="0">
                <a:hlinkClick r:id="rId3"/>
              </a:rPr>
              <a:t>https://www.researchgate.net/profile/Surender-Singh-2/publication/321532699/figure/fig2/AS:568197610995712@1512480275497/Monsoon-wind-pattern-in-Southeast-Asia-i-Northeast-Winter-Monsoon-Asia-In-Asia-the.png</a:t>
            </a:r>
            <a:r>
              <a:rPr lang="cs-CZ" sz="1100" dirty="0"/>
              <a:t> (1. 5. 2026) </a:t>
            </a:r>
          </a:p>
          <a:p>
            <a:r>
              <a:rPr lang="cs-CZ" sz="1100" dirty="0"/>
              <a:t>SOPHANICH S. (2024): </a:t>
            </a:r>
            <a:r>
              <a:rPr lang="en-US" sz="1100" dirty="0"/>
              <a:t>Mangrove trees offer a plethora of benefits to communities near and far</a:t>
            </a:r>
            <a:r>
              <a:rPr lang="cs-CZ" sz="1100" dirty="0"/>
              <a:t>, </a:t>
            </a:r>
            <a:r>
              <a:rPr lang="cs-CZ" sz="1100" dirty="0">
                <a:hlinkClick r:id="rId4"/>
              </a:rPr>
              <a:t>https://www.landesa.org/wp-content/uploads/2024/05/GV9A7054-600px.jpg</a:t>
            </a:r>
            <a:r>
              <a:rPr lang="cs-CZ" sz="1100" dirty="0"/>
              <a:t> (8. 8. 2025) </a:t>
            </a:r>
          </a:p>
          <a:p>
            <a:r>
              <a:rPr lang="cs-CZ" sz="1100" dirty="0">
                <a:latin typeface="+mj-lt"/>
              </a:rPr>
              <a:t>STOPPLUSJEDNICKA.CZ (2018): Nepatrný nártoun filipínský: Nejokatější stvoření světa, </a:t>
            </a:r>
            <a:r>
              <a:rPr lang="cs-CZ" sz="1100" dirty="0">
                <a:latin typeface="+mj-lt"/>
                <a:hlinkClick r:id="rId5"/>
              </a:rPr>
              <a:t>https://www.stoplusjednicka.cz/sites/default/files/styles/x910_600/public/clankyold/obrazky/1/5/3/2/7/2/9/3/4/0/28_za_listim.jpg?itok=7xGvCNWb</a:t>
            </a:r>
            <a:r>
              <a:rPr lang="cs-CZ" sz="1100" dirty="0">
                <a:latin typeface="+mj-lt"/>
              </a:rPr>
              <a:t> (8. 8. 2025) </a:t>
            </a:r>
          </a:p>
          <a:p>
            <a:r>
              <a:rPr lang="cs-CZ" sz="1100" dirty="0"/>
              <a:t>THEJAKARTAPOST.COM (2021): Mount </a:t>
            </a:r>
            <a:r>
              <a:rPr lang="cs-CZ" sz="1100" dirty="0" err="1"/>
              <a:t>Merapi</a:t>
            </a:r>
            <a:r>
              <a:rPr lang="cs-CZ" sz="1100" dirty="0"/>
              <a:t> </a:t>
            </a:r>
            <a:r>
              <a:rPr lang="cs-CZ" sz="1100" dirty="0" err="1"/>
              <a:t>volcano</a:t>
            </a:r>
            <a:r>
              <a:rPr lang="cs-CZ" sz="1100" dirty="0"/>
              <a:t> </a:t>
            </a:r>
            <a:r>
              <a:rPr lang="cs-CZ" sz="1100" dirty="0" err="1"/>
              <a:t>erupts</a:t>
            </a:r>
            <a:r>
              <a:rPr lang="cs-CZ" sz="1100" dirty="0"/>
              <a:t>, </a:t>
            </a:r>
            <a:r>
              <a:rPr lang="cs-CZ" sz="1100" dirty="0">
                <a:hlinkClick r:id="rId6"/>
              </a:rPr>
              <a:t>https://img.jakpost.net/c/2021/02/19/2021_02_19_110706_1613721093._large.jpg</a:t>
            </a:r>
            <a:r>
              <a:rPr lang="cs-CZ" sz="1100" dirty="0"/>
              <a:t> (8. 8. 2025) </a:t>
            </a:r>
          </a:p>
          <a:p>
            <a:r>
              <a:rPr lang="cs-CZ" sz="1100" dirty="0"/>
              <a:t>UNESCO.ORG (2023): </a:t>
            </a:r>
            <a:r>
              <a:rPr lang="cs-CZ" sz="1100" dirty="0" err="1"/>
              <a:t>Tonlesap</a:t>
            </a:r>
            <a:r>
              <a:rPr lang="cs-CZ" sz="1100" dirty="0"/>
              <a:t> </a:t>
            </a:r>
            <a:r>
              <a:rPr lang="cs-CZ" sz="1100" dirty="0" err="1"/>
              <a:t>lake</a:t>
            </a:r>
            <a:r>
              <a:rPr lang="cs-CZ" sz="1100" dirty="0"/>
              <a:t> (image), </a:t>
            </a:r>
            <a:r>
              <a:rPr lang="cs-CZ" sz="1100" dirty="0">
                <a:hlinkClick r:id="rId7"/>
              </a:rPr>
              <a:t>https://www.unesco.org/sites/default/files/styles/paragraph_medium_tablet/article/2023-03/Tonle%20Sap%20lake.jpg.webp?itok=5MMFVxP7</a:t>
            </a:r>
            <a:r>
              <a:rPr lang="cs-CZ" sz="1100" dirty="0"/>
              <a:t> (1. 5. 2026)</a:t>
            </a:r>
          </a:p>
          <a:p>
            <a:r>
              <a:rPr lang="cs-CZ" sz="1100" dirty="0"/>
              <a:t>VOANEWS.COM (2023): </a:t>
            </a:r>
            <a:r>
              <a:rPr lang="en-US" sz="1100" dirty="0"/>
              <a:t>The </a:t>
            </a:r>
            <a:r>
              <a:rPr lang="en-US" sz="1100" dirty="0" err="1"/>
              <a:t>Dachaoshan</a:t>
            </a:r>
            <a:r>
              <a:rPr lang="en-US" sz="1100" dirty="0"/>
              <a:t> dam on the upper Mekong River</a:t>
            </a:r>
            <a:r>
              <a:rPr lang="cs-CZ" sz="1100" dirty="0"/>
              <a:t>, </a:t>
            </a:r>
            <a:r>
              <a:rPr lang="cs-CZ" sz="1100" dirty="0">
                <a:hlinkClick r:id="rId8"/>
              </a:rPr>
              <a:t>https://gdb.voanews.com/456352fb-5d06-46bf-84e3-f1941782b7ca_cx0_cy9_cw0_w1023_r1_s.jpg</a:t>
            </a:r>
            <a:r>
              <a:rPr lang="cs-CZ" sz="1100" dirty="0"/>
              <a:t>  (11. 9. 2025)   </a:t>
            </a:r>
          </a:p>
          <a:p>
            <a:r>
              <a:rPr lang="cs-CZ" sz="1100" dirty="0"/>
              <a:t>WEB.ARCHIVE.ORG (2003): Major </a:t>
            </a:r>
            <a:r>
              <a:rPr lang="cs-CZ" sz="1100" dirty="0" err="1"/>
              <a:t>volcanoes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Indoneasia</a:t>
            </a:r>
            <a:r>
              <a:rPr lang="cs-CZ" sz="1100" dirty="0"/>
              <a:t> , </a:t>
            </a:r>
            <a:r>
              <a:rPr lang="cs-CZ" sz="1100" dirty="0">
                <a:hlinkClick r:id="rId9"/>
              </a:rPr>
              <a:t>https://web.archive.org/web/20050102134739im_/http://vulcan.wr.usgs.gov/Imgs/Gif/Indonesia/Maps/map_indonesia_volcanoes.gif</a:t>
            </a:r>
            <a:r>
              <a:rPr lang="cs-CZ" sz="1100" dirty="0"/>
              <a:t> (19. 4. 2026)</a:t>
            </a:r>
          </a:p>
          <a:p>
            <a:r>
              <a:rPr lang="cs-CZ" sz="1100" dirty="0"/>
              <a:t>WIKIPEDIA.ORG (2004): </a:t>
            </a:r>
            <a:r>
              <a:rPr lang="it-IT" sz="1100" dirty="0"/>
              <a:t>2004 Indonesia Tsunami edit.gif</a:t>
            </a:r>
            <a:r>
              <a:rPr lang="cs-CZ" sz="1100" dirty="0"/>
              <a:t>, </a:t>
            </a:r>
            <a:r>
              <a:rPr lang="cs-CZ" sz="1100" dirty="0">
                <a:hlinkClick r:id="rId10"/>
              </a:rPr>
              <a:t>https://upload.wikimedia.org/wikipedia/commons/4/4c/2004_Indonesia_Tsunami_edit.gif</a:t>
            </a:r>
            <a:r>
              <a:rPr lang="cs-CZ" sz="1100" dirty="0"/>
              <a:t> (19. 4. 2026)</a:t>
            </a:r>
          </a:p>
          <a:p>
            <a:r>
              <a:rPr lang="cs-CZ" sz="1100" dirty="0"/>
              <a:t>WIKIPEDIA.ORG (2018): A </a:t>
            </a:r>
            <a:r>
              <a:rPr lang="cs-CZ" sz="1100" dirty="0" err="1"/>
              <a:t>satellite</a:t>
            </a:r>
            <a:r>
              <a:rPr lang="cs-CZ" sz="1100" dirty="0"/>
              <a:t> </a:t>
            </a:r>
            <a:r>
              <a:rPr lang="cs-CZ" sz="1100" dirty="0" err="1"/>
              <a:t>gif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typhoon</a:t>
            </a:r>
            <a:r>
              <a:rPr lang="cs-CZ" sz="1100" dirty="0"/>
              <a:t> Trami </a:t>
            </a:r>
            <a:r>
              <a:rPr lang="cs-CZ" sz="1100" dirty="0" err="1"/>
              <a:t>Himawari</a:t>
            </a:r>
            <a:r>
              <a:rPr lang="cs-CZ" sz="1100" dirty="0"/>
              <a:t>, </a:t>
            </a:r>
            <a:r>
              <a:rPr lang="cs-CZ" sz="1100" dirty="0">
                <a:hlinkClick r:id="rId11"/>
              </a:rPr>
              <a:t>https://upload.wikimedia.org/wikipedia/commons/9/99/Satellite_GIF_of_Typhoon_Trami_Himawari_Satellite.gif?20180923133400</a:t>
            </a:r>
            <a:r>
              <a:rPr lang="cs-CZ" sz="1100" dirty="0"/>
              <a:t> (8. 8. 2025)</a:t>
            </a:r>
          </a:p>
          <a:p>
            <a:r>
              <a:rPr lang="cs-CZ" sz="1100" dirty="0"/>
              <a:t>ZIVA.AVCR.CZ (2014): Plantáže palmy olejné (</a:t>
            </a:r>
            <a:r>
              <a:rPr lang="cs-CZ" sz="1100" dirty="0" err="1"/>
              <a:t>Elaeis</a:t>
            </a:r>
            <a:r>
              <a:rPr lang="cs-CZ" sz="1100" dirty="0"/>
              <a:t> </a:t>
            </a:r>
            <a:r>
              <a:rPr lang="cs-CZ" sz="1100" dirty="0" err="1"/>
              <a:t>guineen­sis</a:t>
            </a:r>
            <a:r>
              <a:rPr lang="cs-CZ" sz="1100" dirty="0"/>
              <a:t>) představují nepřehlédnutelný fenomén současné krajiny Bornea. Pěstování palmy je vysoce ziskové, jde však bohužel o jednu z nejvážnějších hrozeb pro tropické přírodní ekosystémy., </a:t>
            </a:r>
            <a:r>
              <a:rPr lang="cs-CZ" sz="1100" dirty="0">
                <a:hlinkClick r:id="rId12"/>
              </a:rPr>
              <a:t>https://ziva.avcr.cz/img/ziva/art1/tn/tropicke-lesy-ostrova-borneo-1-mizejici-divocina.jpg</a:t>
            </a:r>
            <a:r>
              <a:rPr lang="cs-CZ" sz="1100" dirty="0"/>
              <a:t> (19. 4. 2026)</a:t>
            </a:r>
          </a:p>
          <a:p>
            <a:r>
              <a:rPr lang="cs-CZ" sz="1100" dirty="0"/>
              <a:t>ZOOM.IPRIMA.CZ (2016): Samice orangutana vychovává své mládě až 12 let, </a:t>
            </a:r>
            <a:r>
              <a:rPr lang="cs-CZ" sz="1100" dirty="0">
                <a:hlinkClick r:id="rId13"/>
              </a:rPr>
              <a:t>https://cdn.administrace.tv/2022/04/23/hd/cf72db80e840da47480478fdf1ed7361.jpg</a:t>
            </a:r>
            <a:r>
              <a:rPr lang="cs-CZ" sz="1100" dirty="0"/>
              <a:t> (8. 8. 2025) </a:t>
            </a:r>
          </a:p>
        </p:txBody>
      </p:sp>
    </p:spTree>
    <p:extLst>
      <p:ext uri="{BB962C8B-B14F-4D97-AF65-F5344CB8AC3E}">
        <p14:creationId xmlns:p14="http://schemas.microsoft.com/office/powerpoint/2010/main" val="2870205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F5158F-05D9-B394-916B-966E0211D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F9FFCE1-E057-415B-A971-88EC7E22A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B69DBD-E033-9120-28E1-6C15E6AEC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6" y="687242"/>
            <a:ext cx="3632445" cy="19679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dirty="0"/>
              <a:t>Geologie a tektonika</a:t>
            </a:r>
            <a:r>
              <a:rPr lang="en-US" dirty="0"/>
              <a:t> </a:t>
            </a:r>
            <a:r>
              <a:rPr lang="en-US" dirty="0" err="1"/>
              <a:t>regionu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41178-440E-8F6C-C9D9-9E0A1D74B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907419"/>
            <a:ext cx="3462236" cy="330250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cs-CZ" sz="2200" dirty="0"/>
              <a:t>styk mnoha litosférických desek – proces subdukce</a:t>
            </a:r>
          </a:p>
          <a:p>
            <a:pPr>
              <a:spcAft>
                <a:spcPts val="600"/>
              </a:spcAft>
            </a:pPr>
            <a:r>
              <a:rPr lang="cs-CZ" sz="2200" dirty="0"/>
              <a:t>hlubomořské příkopy a množství aktivních sopek</a:t>
            </a:r>
          </a:p>
          <a:p>
            <a:pPr>
              <a:spcAft>
                <a:spcPts val="600"/>
              </a:spcAft>
            </a:pPr>
            <a:r>
              <a:rPr lang="cs-CZ" sz="2200" dirty="0"/>
              <a:t>„Ring </a:t>
            </a:r>
            <a:r>
              <a:rPr lang="cs-CZ" sz="2200" dirty="0" err="1"/>
              <a:t>of</a:t>
            </a:r>
            <a:r>
              <a:rPr lang="cs-CZ" sz="2200" dirty="0"/>
              <a:t> </a:t>
            </a:r>
            <a:r>
              <a:rPr lang="cs-CZ" sz="2200" dirty="0" err="1"/>
              <a:t>Fire</a:t>
            </a:r>
            <a:r>
              <a:rPr lang="cs-CZ" sz="2200" dirty="0"/>
              <a:t>“</a:t>
            </a:r>
          </a:p>
          <a:p>
            <a:pPr>
              <a:spcAft>
                <a:spcPts val="600"/>
              </a:spcAft>
            </a:pPr>
            <a:r>
              <a:rPr lang="cs-CZ" sz="2200" dirty="0"/>
              <a:t>v</a:t>
            </a:r>
            <a:r>
              <a:rPr lang="cs-CZ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ýrazná členitos</a:t>
            </a:r>
            <a:r>
              <a:rPr lang="cs-CZ" sz="2200" dirty="0"/>
              <a:t>t reliéfu</a:t>
            </a:r>
            <a:endParaRPr lang="cs-CZ" sz="2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r>
              <a:rPr lang="cs-CZ" sz="2200" dirty="0"/>
              <a:t>p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ohoří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cs-CZ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Annamské</a:t>
            </a:r>
            <a:r>
              <a:rPr lang="cs-CZ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Arakanské</a:t>
            </a:r>
            <a:endParaRPr lang="cs-CZ" sz="2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endParaRPr lang="en-US" sz="2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3465576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EA5E30E-9075-1B52-8815-92629B1D6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704" y="466251"/>
            <a:ext cx="7144804" cy="562653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58401B5-5F1B-4D21-9AC3-AAEC8D366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1704" y="6300216"/>
            <a:ext cx="729360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23DF2D9-B93D-CF6B-6837-1402C591A612}"/>
              </a:ext>
            </a:extLst>
          </p:cNvPr>
          <p:cNvSpPr txBox="1"/>
          <p:nvPr/>
        </p:nvSpPr>
        <p:spPr>
          <a:xfrm>
            <a:off x="4586933" y="5513980"/>
            <a:ext cx="2159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cs-CZ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ustralská</a:t>
            </a:r>
            <a:endParaRPr lang="cs-CZ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48740A4-ED0D-71EE-B45B-BF2358CD47FE}"/>
              </a:ext>
            </a:extLst>
          </p:cNvPr>
          <p:cNvSpPr txBox="1"/>
          <p:nvPr/>
        </p:nvSpPr>
        <p:spPr>
          <a:xfrm>
            <a:off x="5965231" y="3002607"/>
            <a:ext cx="2159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sundská</a:t>
            </a:r>
            <a:endParaRPr lang="cs-CZ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E3B1B53C-B0AF-E78B-C7DF-E7DB8A218392}"/>
              </a:ext>
            </a:extLst>
          </p:cNvPr>
          <p:cNvSpPr txBox="1"/>
          <p:nvPr/>
        </p:nvSpPr>
        <p:spPr>
          <a:xfrm>
            <a:off x="5152989" y="989725"/>
            <a:ext cx="2159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euroasijská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BB8FA6C-9934-6BE4-05CC-03FA666BB5D3}"/>
              </a:ext>
            </a:extLst>
          </p:cNvPr>
          <p:cNvSpPr txBox="1"/>
          <p:nvPr/>
        </p:nvSpPr>
        <p:spPr>
          <a:xfrm>
            <a:off x="8792167" y="1598419"/>
            <a:ext cx="2159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filipínská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BAD754B4-473A-B4AB-C246-63239E40EACE}"/>
              </a:ext>
            </a:extLst>
          </p:cNvPr>
          <p:cNvSpPr txBox="1"/>
          <p:nvPr/>
        </p:nvSpPr>
        <p:spPr>
          <a:xfrm>
            <a:off x="4150312" y="1312764"/>
            <a:ext cx="2159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indická</a:t>
            </a:r>
          </a:p>
        </p:txBody>
      </p:sp>
    </p:spTree>
    <p:extLst>
      <p:ext uri="{BB962C8B-B14F-4D97-AF65-F5344CB8AC3E}">
        <p14:creationId xmlns:p14="http://schemas.microsoft.com/office/powerpoint/2010/main" val="156139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0A1889-FECA-C5EB-8F74-EDE18A143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Pacifický ohňový kruh</a:t>
            </a:r>
          </a:p>
        </p:txBody>
      </p:sp>
      <p:pic>
        <p:nvPicPr>
          <p:cNvPr id="5" name="Obrázek 4" descr="Obsah obrázku voda, mapa, kráter&#10;&#10;Obsah generovaný pomocí AI může být nesprávný.">
            <a:extLst>
              <a:ext uri="{FF2B5EF4-FFF2-40B4-BE49-F238E27FC236}">
                <a16:creationId xmlns:a16="http://schemas.microsoft.com/office/drawing/2014/main" id="{56D4253D-F1F0-DA12-C485-3BB52DA78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478" y="2051572"/>
            <a:ext cx="3339845" cy="342899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2D610E6-7A0E-BCD3-F0B8-4B1E73491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2748" y="4416552"/>
            <a:ext cx="1729252" cy="229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F92E10B6-4140-4B6C-7337-A688BCF92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974342"/>
            <a:ext cx="6962775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5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F927B7-420A-EFD1-86A8-04274EF27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Indickooceánské tsunami 2004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C62BFA1-A146-4800-45DC-08A9345C0E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78" y="1919697"/>
            <a:ext cx="4965595" cy="456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062FE975-99E8-7D56-F202-53272D241621}"/>
              </a:ext>
            </a:extLst>
          </p:cNvPr>
          <p:cNvSpPr txBox="1">
            <a:spLocks/>
          </p:cNvSpPr>
          <p:nvPr/>
        </p:nvSpPr>
        <p:spPr>
          <a:xfrm>
            <a:off x="6630605" y="2441448"/>
            <a:ext cx="4859317" cy="330250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cs-CZ" sz="2800" dirty="0"/>
              <a:t>26. 12. 2004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epicentrum: u pobřeží Sumatry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magnitudo: 9,1-9,3 </a:t>
            </a:r>
            <a:r>
              <a:rPr lang="cs-CZ" sz="2800" dirty="0" err="1"/>
              <a:t>Mw</a:t>
            </a:r>
            <a:endParaRPr lang="cs-CZ" sz="2800" dirty="0"/>
          </a:p>
          <a:p>
            <a:pPr>
              <a:spcAft>
                <a:spcPts val="600"/>
              </a:spcAft>
            </a:pPr>
            <a:r>
              <a:rPr lang="cs-CZ" sz="2800" dirty="0"/>
              <a:t>počet obětí: okolo 230 000 lidí</a:t>
            </a:r>
          </a:p>
          <a:p>
            <a:pPr>
              <a:spcAft>
                <a:spcPts val="600"/>
              </a:spcAft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84132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5C89C-446C-A725-C6E0-50073B95F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DE7B4C-88C0-54DE-E5BD-738935206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160" y="860491"/>
            <a:ext cx="11397679" cy="8393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200" dirty="0"/>
              <a:t>Klima </a:t>
            </a:r>
            <a:r>
              <a:rPr lang="en-US" sz="4200" dirty="0" err="1"/>
              <a:t>regionu</a:t>
            </a:r>
            <a:endParaRPr lang="en-US" sz="4200" dirty="0"/>
          </a:p>
        </p:txBody>
      </p:sp>
      <p:sp>
        <p:nvSpPr>
          <p:cNvPr id="13" name="Zástupný obsah 2">
            <a:extLst>
              <a:ext uri="{FF2B5EF4-FFF2-40B4-BE49-F238E27FC236}">
                <a16:creationId xmlns:a16="http://schemas.microsoft.com/office/drawing/2014/main" id="{E4021790-F659-1E6E-2009-FFD33D254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227" y="1557495"/>
            <a:ext cx="11349612" cy="4893546"/>
          </a:xfrm>
        </p:spPr>
        <p:txBody>
          <a:bodyPr>
            <a:normAutofit/>
          </a:bodyPr>
          <a:lstStyle/>
          <a:p>
            <a:r>
              <a:rPr lang="cs-CZ" sz="2800" dirty="0"/>
              <a:t>pevninská část: monzunové klima, větší výkyvy </a:t>
            </a:r>
          </a:p>
          <a:p>
            <a:r>
              <a:rPr lang="cs-CZ" sz="2800" dirty="0"/>
              <a:t>ostrovní část: tropické vlhké klima, menší výkyvy</a:t>
            </a:r>
          </a:p>
          <a:p>
            <a:r>
              <a:rPr lang="cs-CZ" sz="2800" dirty="0"/>
              <a:t>lednové a červnové teploty </a:t>
            </a:r>
          </a:p>
          <a:p>
            <a:pPr lvl="1"/>
            <a:r>
              <a:rPr lang="cs-CZ" sz="2400" dirty="0"/>
              <a:t>Singapur: leden              °C; červenec:             °C; rozdíl:          °C</a:t>
            </a:r>
          </a:p>
          <a:p>
            <a:pPr lvl="1"/>
            <a:r>
              <a:rPr lang="cs-CZ" sz="2400" dirty="0"/>
              <a:t>Manila: leden              °C; červenec:             °C; rozdíl:          °C</a:t>
            </a:r>
          </a:p>
          <a:p>
            <a:r>
              <a:rPr lang="cs-CZ" sz="2800" dirty="0"/>
              <a:t>faktory:</a:t>
            </a:r>
          </a:p>
          <a:p>
            <a:pPr lvl="0"/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03790D2-7EB3-70F7-3B50-964064078319}"/>
              </a:ext>
            </a:extLst>
          </p:cNvPr>
          <p:cNvSpPr txBox="1"/>
          <p:nvPr/>
        </p:nvSpPr>
        <p:spPr>
          <a:xfrm>
            <a:off x="120152" y="4496784"/>
            <a:ext cx="120698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zeměpisná šířka, oceánské proudy,</a:t>
            </a:r>
          </a:p>
          <a:p>
            <a:pPr algn="ctr"/>
            <a:r>
              <a:rPr lang="cs-CZ" sz="2800" b="1" dirty="0">
                <a:solidFill>
                  <a:srgbClr val="FF0000"/>
                </a:solidFill>
              </a:rPr>
              <a:t>všeobecná cirkulace atmosféry, monzunová cirkulace,</a:t>
            </a:r>
          </a:p>
          <a:p>
            <a:pPr algn="ctr"/>
            <a:r>
              <a:rPr lang="cs-CZ" sz="2800" b="1" dirty="0">
                <a:solidFill>
                  <a:srgbClr val="FF0000"/>
                </a:solidFill>
              </a:rPr>
              <a:t>reliéf (závětrná a návětrná strana),</a:t>
            </a:r>
          </a:p>
          <a:p>
            <a:pPr algn="ctr"/>
            <a:r>
              <a:rPr lang="cs-CZ" sz="2800" b="1" dirty="0">
                <a:solidFill>
                  <a:srgbClr val="FF0000"/>
                </a:solidFill>
              </a:rPr>
              <a:t>vegetace (tropické deštné lesy)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568002A-0D4B-2E7F-8360-E19DE63EF151}"/>
              </a:ext>
            </a:extLst>
          </p:cNvPr>
          <p:cNvSpPr txBox="1"/>
          <p:nvPr/>
        </p:nvSpPr>
        <p:spPr>
          <a:xfrm>
            <a:off x="3303192" y="3279620"/>
            <a:ext cx="822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26,1  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4CDC450-2070-D960-6FC7-A08132F0989E}"/>
              </a:ext>
            </a:extLst>
          </p:cNvPr>
          <p:cNvSpPr txBox="1"/>
          <p:nvPr/>
        </p:nvSpPr>
        <p:spPr>
          <a:xfrm>
            <a:off x="5987244" y="3272564"/>
            <a:ext cx="822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27,4  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EB04D28-6F84-7433-0D8D-322ED158F55D}"/>
              </a:ext>
            </a:extLst>
          </p:cNvPr>
          <p:cNvSpPr txBox="1"/>
          <p:nvPr/>
        </p:nvSpPr>
        <p:spPr>
          <a:xfrm>
            <a:off x="8116972" y="3272563"/>
            <a:ext cx="663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1,3   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318A29F-1B94-FB24-5D11-A8B475BACD55}"/>
              </a:ext>
            </a:extLst>
          </p:cNvPr>
          <p:cNvSpPr txBox="1"/>
          <p:nvPr/>
        </p:nvSpPr>
        <p:spPr>
          <a:xfrm>
            <a:off x="5743942" y="3734229"/>
            <a:ext cx="822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27,9  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15CBBB9-6150-413B-A1A0-6275927155FB}"/>
              </a:ext>
            </a:extLst>
          </p:cNvPr>
          <p:cNvSpPr txBox="1"/>
          <p:nvPr/>
        </p:nvSpPr>
        <p:spPr>
          <a:xfrm>
            <a:off x="3060620" y="3703755"/>
            <a:ext cx="822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25,4  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077CED1-0CD5-5469-8311-6E9DFBAD2A8B}"/>
              </a:ext>
            </a:extLst>
          </p:cNvPr>
          <p:cNvSpPr txBox="1"/>
          <p:nvPr/>
        </p:nvSpPr>
        <p:spPr>
          <a:xfrm>
            <a:off x="7873670" y="3703754"/>
            <a:ext cx="663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2,5   </a:t>
            </a:r>
          </a:p>
        </p:txBody>
      </p:sp>
    </p:spTree>
    <p:extLst>
      <p:ext uri="{BB962C8B-B14F-4D97-AF65-F5344CB8AC3E}">
        <p14:creationId xmlns:p14="http://schemas.microsoft.com/office/powerpoint/2010/main" val="64890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D16C4DE-5FF1-8D34-BBA1-FC43F3155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3E4D569-7526-DEC4-5D2D-FF94E3D7F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4800600" cy="169164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Monzunová cirkulace</a:t>
            </a:r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B6914053-73D7-E377-E88C-94E35AAD4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A68011-791D-CEE4-D734-7804C32AC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3016" y="1060704"/>
            <a:ext cx="5824728" cy="1627632"/>
          </a:xfrm>
        </p:spPr>
        <p:txBody>
          <a:bodyPr>
            <a:normAutofit/>
          </a:bodyPr>
          <a:lstStyle/>
          <a:p>
            <a:r>
              <a:rPr lang="cs-CZ" sz="2800" dirty="0"/>
              <a:t>letní monzun: červen-srpen</a:t>
            </a:r>
          </a:p>
          <a:p>
            <a:r>
              <a:rPr lang="cs-CZ" sz="2800" dirty="0"/>
              <a:t>zimní monzun: prosinec - březen</a:t>
            </a:r>
          </a:p>
          <a:p>
            <a:endParaRPr lang="cs-CZ" sz="28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905C278-6AF9-1CB0-48E4-B3AE408D5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1" r="1" b="11127"/>
          <a:stretch>
            <a:fillRect/>
          </a:stretch>
        </p:blipFill>
        <p:spPr bwMode="auto">
          <a:xfrm>
            <a:off x="517871" y="2921001"/>
            <a:ext cx="11149534" cy="342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341B179-FD18-2469-549D-F302795C77BC}"/>
              </a:ext>
            </a:extLst>
          </p:cNvPr>
          <p:cNvSpPr txBox="1"/>
          <p:nvPr/>
        </p:nvSpPr>
        <p:spPr>
          <a:xfrm>
            <a:off x="838590" y="5464093"/>
            <a:ext cx="17107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800" b="1" dirty="0">
                <a:solidFill>
                  <a:srgbClr val="FF0000"/>
                </a:solidFill>
              </a:rPr>
              <a:t>zimní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34400BB-2B88-C706-E5CC-723D86D8E80B}"/>
              </a:ext>
            </a:extLst>
          </p:cNvPr>
          <p:cNvSpPr txBox="1"/>
          <p:nvPr/>
        </p:nvSpPr>
        <p:spPr>
          <a:xfrm>
            <a:off x="6229300" y="5476702"/>
            <a:ext cx="14588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800" b="1" dirty="0">
                <a:solidFill>
                  <a:srgbClr val="FF0000"/>
                </a:solidFill>
              </a:rPr>
              <a:t>letní</a:t>
            </a:r>
          </a:p>
        </p:txBody>
      </p:sp>
    </p:spTree>
    <p:extLst>
      <p:ext uri="{BB962C8B-B14F-4D97-AF65-F5344CB8AC3E}">
        <p14:creationId xmlns:p14="http://schemas.microsoft.com/office/powerpoint/2010/main" val="333578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1BB37-B347-EBAF-AF04-E2BF25B00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52DA2A-560F-C6ED-3262-38589A271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4800600" cy="169164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Klimatická rizika: tajfuny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4BBE73-BE05-D9DE-88A0-83165B419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3016" y="1060704"/>
            <a:ext cx="5824728" cy="2667234"/>
          </a:xfrm>
        </p:spPr>
        <p:txBody>
          <a:bodyPr>
            <a:normAutofit/>
          </a:bodyPr>
          <a:lstStyle/>
          <a:p>
            <a:r>
              <a:rPr lang="cs-CZ" sz="2400" dirty="0"/>
              <a:t>tropické cyklony vznikající nad teplými oceány</a:t>
            </a:r>
          </a:p>
          <a:p>
            <a:r>
              <a:rPr lang="cs-CZ" sz="2400" dirty="0"/>
              <a:t>Vietnam, Filipíny</a:t>
            </a:r>
          </a:p>
          <a:p>
            <a:r>
              <a:rPr lang="cs-CZ" sz="2400" dirty="0"/>
              <a:t>záplavy, sesuvy půdy, škody na infrastruktuře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145B0A3-BBDE-AF32-5449-397FD4BFC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8" y="2876909"/>
            <a:ext cx="5074646" cy="338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FB3059E-0611-3162-3FA3-80B5DDC8E7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690" r="-2" b="26296"/>
          <a:stretch>
            <a:fillRect/>
          </a:stretch>
        </p:blipFill>
        <p:spPr>
          <a:xfrm>
            <a:off x="6117062" y="3633394"/>
            <a:ext cx="5464306" cy="262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93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8DEE7E-07F7-3E54-E8B6-5FB70A759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Klima regionu - </a:t>
            </a:r>
            <a:r>
              <a:rPr lang="cs-CZ" dirty="0" err="1"/>
              <a:t>klimadiagramy</a:t>
            </a:r>
            <a:endParaRPr lang="cs-CZ" dirty="0"/>
          </a:p>
        </p:txBody>
      </p:sp>
      <p:pic>
        <p:nvPicPr>
          <p:cNvPr id="4" name="Obrázek 3" descr="Obsah obrázku text, snímek obrazovky, diagram, Vykreslený graf&#10;&#10;Obsah generovaný pomocí AI může být nesprávný.">
            <a:extLst>
              <a:ext uri="{FF2B5EF4-FFF2-40B4-BE49-F238E27FC236}">
                <a16:creationId xmlns:a16="http://schemas.microsoft.com/office/drawing/2014/main" id="{3C917241-C2BB-B0F2-5C9A-C4EF3A98A8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112" y="1798497"/>
            <a:ext cx="5675479" cy="3745815"/>
          </a:xfrm>
          <a:prstGeom prst="rect">
            <a:avLst/>
          </a:prstGeom>
          <a:noFill/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9BCC6F0-C74D-930E-7FCA-F682FE11A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720" y="1884293"/>
            <a:ext cx="4117340" cy="3783654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6E49E549-5C89-165A-74CE-FB6B884F4B3E}"/>
              </a:ext>
            </a:extLst>
          </p:cNvPr>
          <p:cNvSpPr txBox="1"/>
          <p:nvPr/>
        </p:nvSpPr>
        <p:spPr>
          <a:xfrm>
            <a:off x="4741699" y="5680756"/>
            <a:ext cx="2708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>
                <a:solidFill>
                  <a:srgbClr val="FF0000"/>
                </a:solidFill>
              </a:rPr>
              <a:t>Manila</a:t>
            </a:r>
            <a:endParaRPr lang="cs-CZ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082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4908</TotalTime>
  <Words>2500</Words>
  <Application>Microsoft Office PowerPoint</Application>
  <PresentationFormat>Širokoúhlá obrazovka</PresentationFormat>
  <Paragraphs>160</Paragraphs>
  <Slides>22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Aptos</vt:lpstr>
      <vt:lpstr>Arial</vt:lpstr>
      <vt:lpstr>Bierstadt</vt:lpstr>
      <vt:lpstr>Cambria</vt:lpstr>
      <vt:lpstr>fkGroteskNeue</vt:lpstr>
      <vt:lpstr>GestaltVTI</vt:lpstr>
      <vt:lpstr>Prezentace aplikace PowerPoint</vt:lpstr>
      <vt:lpstr>Poloha a členitost </vt:lpstr>
      <vt:lpstr>Geologie a tektonika regionu</vt:lpstr>
      <vt:lpstr>Pacifický ohňový kruh</vt:lpstr>
      <vt:lpstr>Indickooceánské tsunami 2004</vt:lpstr>
      <vt:lpstr>Klima regionu</vt:lpstr>
      <vt:lpstr>Monzunová cirkulace</vt:lpstr>
      <vt:lpstr>Klimatická rizika: tajfuny</vt:lpstr>
      <vt:lpstr>Klima regionu - klimadiagramy</vt:lpstr>
      <vt:lpstr>Klima regionu - klimadiagramy</vt:lpstr>
      <vt:lpstr>Klima regionu - klimadiagramy</vt:lpstr>
      <vt:lpstr>Klima regionu - klimadiagramy</vt:lpstr>
      <vt:lpstr>Klima regionu</vt:lpstr>
      <vt:lpstr>Vodstvo</vt:lpstr>
      <vt:lpstr>Prezentace aplikace PowerPoint</vt:lpstr>
      <vt:lpstr>Prezentace aplikace PowerPoint</vt:lpstr>
      <vt:lpstr>Půdní a biota jihovýchodní Asie</vt:lpstr>
      <vt:lpstr>Prezentace aplikace PowerPoint</vt:lpstr>
      <vt:lpstr>OPAKOVÁNÍ</vt:lpstr>
      <vt:lpstr>Zdroje</vt:lpstr>
      <vt:lpstr>Zdroje - obrázky</vt:lpstr>
      <vt:lpstr>Zdroje - obrázky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Fischer</dc:creator>
  <cp:lastModifiedBy>David Fischer</cp:lastModifiedBy>
  <cp:revision>65</cp:revision>
  <dcterms:created xsi:type="dcterms:W3CDTF">2025-05-09T18:19:49Z</dcterms:created>
  <dcterms:modified xsi:type="dcterms:W3CDTF">2026-05-10T18:29:00Z</dcterms:modified>
</cp:coreProperties>
</file>