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555" r:id="rId2"/>
    <p:sldId id="505" r:id="rId3"/>
    <p:sldId id="542" r:id="rId4"/>
    <p:sldId id="507" r:id="rId5"/>
    <p:sldId id="543" r:id="rId6"/>
    <p:sldId id="567" r:id="rId7"/>
    <p:sldId id="573" r:id="rId8"/>
    <p:sldId id="502" r:id="rId9"/>
    <p:sldId id="455" r:id="rId10"/>
    <p:sldId id="457" r:id="rId11"/>
    <p:sldId id="544" r:id="rId12"/>
    <p:sldId id="508" r:id="rId13"/>
    <p:sldId id="425" r:id="rId14"/>
    <p:sldId id="537" r:id="rId15"/>
    <p:sldId id="536" r:id="rId16"/>
    <p:sldId id="426" r:id="rId17"/>
    <p:sldId id="569" r:id="rId18"/>
    <p:sldId id="570" r:id="rId19"/>
    <p:sldId id="519" r:id="rId20"/>
    <p:sldId id="509" r:id="rId21"/>
    <p:sldId id="520" r:id="rId22"/>
    <p:sldId id="527" r:id="rId23"/>
    <p:sldId id="540" r:id="rId24"/>
    <p:sldId id="428" r:id="rId25"/>
    <p:sldId id="539" r:id="rId26"/>
    <p:sldId id="510" r:id="rId27"/>
    <p:sldId id="513" r:id="rId28"/>
    <p:sldId id="522" r:id="rId29"/>
    <p:sldId id="438" r:id="rId30"/>
    <p:sldId id="541" r:id="rId31"/>
    <p:sldId id="523" r:id="rId32"/>
    <p:sldId id="521" r:id="rId33"/>
    <p:sldId id="524" r:id="rId34"/>
    <p:sldId id="518" r:id="rId35"/>
    <p:sldId id="511" r:id="rId36"/>
    <p:sldId id="434" r:id="rId37"/>
    <p:sldId id="435" r:id="rId38"/>
    <p:sldId id="436" r:id="rId39"/>
    <p:sldId id="528" r:id="rId40"/>
    <p:sldId id="563" r:id="rId41"/>
    <p:sldId id="512" r:id="rId42"/>
    <p:sldId id="545" r:id="rId43"/>
    <p:sldId id="572" r:id="rId44"/>
    <p:sldId id="566" r:id="rId45"/>
    <p:sldId id="530" r:id="rId46"/>
    <p:sldId id="531" r:id="rId47"/>
    <p:sldId id="532" r:id="rId48"/>
    <p:sldId id="533" r:id="rId49"/>
    <p:sldId id="534" r:id="rId50"/>
    <p:sldId id="535" r:id="rId51"/>
    <p:sldId id="546" r:id="rId52"/>
    <p:sldId id="547" r:id="rId53"/>
    <p:sldId id="557" r:id="rId54"/>
    <p:sldId id="571" r:id="rId55"/>
    <p:sldId id="558" r:id="rId56"/>
    <p:sldId id="565" r:id="rId57"/>
    <p:sldId id="559" r:id="rId58"/>
    <p:sldId id="560" r:id="rId59"/>
    <p:sldId id="561" r:id="rId60"/>
    <p:sldId id="562" r:id="rId61"/>
    <p:sldId id="568" r:id="rId62"/>
    <p:sldId id="556" r:id="rId63"/>
    <p:sldId id="548" r:id="rId64"/>
    <p:sldId id="549" r:id="rId65"/>
    <p:sldId id="550" r:id="rId66"/>
    <p:sldId id="551" r:id="rId67"/>
    <p:sldId id="552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AF7"/>
    <a:srgbClr val="1A1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D13C1-A7C2-4317-B047-BBFBBE6EE9A3}" type="datetimeFigureOut">
              <a:rPr lang="de-CH" smtClean="0"/>
              <a:t>14.05.2026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FEE5-15EE-4098-BFA8-68AF3E998030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823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urlex.com/project/titian-bacchus-ariadn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ga.gov/content/ngaweb/Collection/art-object-page.1138.html" TargetMode="External"/><Relationship Id="rId5" Type="http://schemas.openxmlformats.org/officeDocument/2006/relationships/hyperlink" Target="https://www.museodelprado.es/en/the-collection/online-gallery/on-line-gallery/obra/bacchanal-on-andros/" TargetMode="External"/><Relationship Id="rId4" Type="http://schemas.openxmlformats.org/officeDocument/2006/relationships/hyperlink" Target="https://www.museodelprado.es/en/the-collection/online-gallery/on-line-gallery/obra/the-offering-to-venus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inting" TargetMode="External"/><Relationship Id="rId3" Type="http://schemas.openxmlformats.org/officeDocument/2006/relationships/hyperlink" Target="https://en.wikipedia.org/wiki/Help:IPA/English" TargetMode="External"/><Relationship Id="rId7" Type="http://schemas.openxmlformats.org/officeDocument/2006/relationships/hyperlink" Target="https://en.wikipedia.org/wiki/Neoclassicism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rench_people" TargetMode="External"/><Relationship Id="rId5" Type="http://schemas.openxmlformats.org/officeDocument/2006/relationships/hyperlink" Target="https://en.wikipedia.org/wiki/Help:IPA/French" TargetMode="External"/><Relationship Id="rId4" Type="http://schemas.openxmlformats.org/officeDocument/2006/relationships/hyperlink" Target="https://en.wikipedia.org/wiki/Help:Pronunciation_respelling_key" TargetMode="External"/><Relationship Id="rId9" Type="http://schemas.openxmlformats.org/officeDocument/2006/relationships/hyperlink" Target="https://en.wikipedia.org/wiki/Romanticism_(art)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847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16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in 1514, this painting was Bellini’s last major work and one of his few mythological pieces. It was commissioned by Alfonso 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d’Este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Duke of Ferrara, for his ‘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camerino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d’alabastro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(chamber of alabaster) in the Castello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Ferrara.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435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FF962-1906-1EBC-F1A9-D2465360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6DE6565-2148-1BA3-3808-08A8A9C417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17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3F1811A-B0B8-BD37-C7DD-17FC74908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2976EB8-5594-A444-7280-2BCC7D7EA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in 1514, this painting was Bellini’s last major work and one of his few mythological pieces. It was commissioned by Alfonso 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d’Este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Duke of Ferrara, for his ‘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camerino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d’alabastro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(chamber of alabaster) in the Castello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Ferrara.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538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571AD-B0A7-DE53-827B-A5E71751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4DD47F3-F0F5-B44D-0351-5168ACBA5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18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2C30A66-0BF7-4724-9FB8-6AB1B2EC8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D59D233-3275-F3A6-D720-AF4DC6BD4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  <a:endParaRPr lang="cs-CZ" dirty="0"/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in 1514, this painting was Bellini’s last major work and one of his few mythological pieces. It was commissioned by Alfonso 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d’Este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Duke of Ferrara, for his ‘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camerino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d’alabastro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(chamber of alabaster) in the Castello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Ferrara.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concept and planning for the Camerino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d’alabastro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been changed several times (1) and the final arrangement consisted of the following works: Titian’s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Bacchus and Ariadne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Worship of Venus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Bacchanal of the 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Andrians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Bellini’s (and Titian’s)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Feast of the Gods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Bacchanals of Men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Dosso Dossi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7289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19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3661255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9B93-0A56-70FC-1A83-5D5A43F3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36E3581-DDA4-5EEF-5DE8-69ADDC26C1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22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9A66CF9-B1A6-5BD9-43D9-A07C27EBD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D422697-4B35-098C-F105-A0E5E526A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https://colourlex.com/project/neutron-activation-autoradiography/</a:t>
            </a:r>
          </a:p>
        </p:txBody>
      </p:sp>
    </p:spTree>
    <p:extLst>
      <p:ext uri="{BB962C8B-B14F-4D97-AF65-F5344CB8AC3E}">
        <p14:creationId xmlns:p14="http://schemas.microsoft.com/office/powerpoint/2010/main" val="1752601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9B93-0A56-70FC-1A83-5D5A43F3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36E3581-DDA4-5EEF-5DE8-69ADDC26C1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23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9A66CF9-B1A6-5BD9-43D9-A07C27EBD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D422697-4B35-098C-F105-A0E5E526A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https://colourlex.com/project/neutron-activation-autoradiography/</a:t>
            </a:r>
          </a:p>
        </p:txBody>
      </p:sp>
    </p:spTree>
    <p:extLst>
      <p:ext uri="{BB962C8B-B14F-4D97-AF65-F5344CB8AC3E}">
        <p14:creationId xmlns:p14="http://schemas.microsoft.com/office/powerpoint/2010/main" val="288422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24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 err="1"/>
              <a:t>Gemäldegale</a:t>
            </a:r>
            <a:endParaRPr lang="cs-CZ" dirty="0"/>
          </a:p>
          <a:p>
            <a:pPr eaLnBrk="1" hangingPunct="1"/>
            <a:r>
              <a:rPr lang="de-CH" dirty="0"/>
              <a:t>https://colourlex.com/project/neutron-activation-autoradiography/rie Berlin</a:t>
            </a:r>
          </a:p>
        </p:txBody>
      </p:sp>
    </p:spTree>
    <p:extLst>
      <p:ext uri="{BB962C8B-B14F-4D97-AF65-F5344CB8AC3E}">
        <p14:creationId xmlns:p14="http://schemas.microsoft.com/office/powerpoint/2010/main" val="1969318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25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https://colourlex.com/project/neutron-activation-autoradiography/</a:t>
            </a:r>
          </a:p>
        </p:txBody>
      </p:sp>
    </p:spTree>
    <p:extLst>
      <p:ext uri="{BB962C8B-B14F-4D97-AF65-F5344CB8AC3E}">
        <p14:creationId xmlns:p14="http://schemas.microsoft.com/office/powerpoint/2010/main" val="331711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FEE5-15EE-4098-BFA8-68AF3E998030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0763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28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https://colourlex.com/project/raman-spectroscopy/</a:t>
            </a:r>
          </a:p>
        </p:txBody>
      </p:sp>
    </p:spTree>
    <p:extLst>
      <p:ext uri="{BB962C8B-B14F-4D97-AF65-F5344CB8AC3E}">
        <p14:creationId xmlns:p14="http://schemas.microsoft.com/office/powerpoint/2010/main" val="263978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0F76F-66F9-C5D5-5108-5D3655D19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B8C13A5-0797-5588-3418-58791E772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6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3CC886-0ABD-ED4E-E428-A7574E753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692E2D2-A156-BE3A-8E91-6A58324D8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http://de.wikipedia.org/wiki/Datei:IRR-untersuchung-cranach-hamburg.jpg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Calibri" panose="020F0502020204030204" pitchFamily="34" charset="0"/>
              </a:rPr>
              <a:t>https://colourlex.com/project/ir-reflectography/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7936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29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https://colourlex.com/project/raman-spectroscopy/</a:t>
            </a:r>
          </a:p>
        </p:txBody>
      </p:sp>
    </p:spTree>
    <p:extLst>
      <p:ext uri="{BB962C8B-B14F-4D97-AF65-F5344CB8AC3E}">
        <p14:creationId xmlns:p14="http://schemas.microsoft.com/office/powerpoint/2010/main" val="346532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30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https://colourlex.com/project/raman-spectroscopy/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8936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31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https://colourlex.com/project/raman-spectroscopy/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4416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32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https://colourlex.com/project/raman-spectroscopy/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6851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https://colourlex.com/project/raman-spectroscopy/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8038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36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103475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37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3116299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38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923840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B204-4522-B18B-9C00-F34B5576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B7EDC5F-990F-78C6-6251-240771C2A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39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DDCA4E0-2EBD-9261-10E9-E6FE94DAA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E6635A7-3AC8-85BD-9FAB-080CDA1CC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2003325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ED86F-EB6B-94E3-6786-07CAE403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72E76DD-ABD8-98D2-50E5-CB8BF6F97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40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8CF74F0-C291-1011-D582-DBCF6BE6E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8D3EFDC-39E7-6572-FC20-707914926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Jean-Auguste-Dominique Ingres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elp:IPA/English"/>
              </a:rPr>
              <a:t>/ˈ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elp:IPA/English"/>
              </a:rPr>
              <a:t>æŋɡrə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elp:IPA/English"/>
              </a:rPr>
              <a:t>/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elp:Pronunciation respelling key"/>
              </a:rPr>
              <a:t>ANG-</a:t>
            </a:r>
            <a:r>
              <a:rPr lang="de-CH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elp:Pronunciation respelling key"/>
              </a:rPr>
              <a:t>grə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French: 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[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ʒɑ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̃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oɡyst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dɔminik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ɛ̃ɡʁ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elp:IPA/French"/>
              </a:rPr>
              <a:t>]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29 August 1780 – 14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1867) was a 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French people"/>
              </a:rPr>
              <a:t>French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Neoclassicism"/>
              </a:rPr>
              <a:t>Neoclassical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Painting"/>
              </a:rPr>
              <a:t>painter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Ingres was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profoundly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influenced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artistic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aspired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guardian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orthodoxy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ascendant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Romanticism (art)"/>
              </a:rPr>
              <a:t>Romantic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Romanticism (art)"/>
              </a:rPr>
              <a:t> style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3638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2365-AC77-F291-6D72-FAB39945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B0FFB41-7542-95D1-01C9-630DF54EB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7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5F0ED5-71FD-7647-FE37-DFF149A32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3F4BB4E-D75E-EB11-E20E-CE91B8BF5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Calibri" panose="020F0502020204030204" pitchFamily="34" charset="0"/>
              </a:rPr>
              <a:t>https://colourlex.com/project/ir-reflectography/</a:t>
            </a:r>
            <a:endParaRPr lang="cs-CZ" sz="1200" dirty="0"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>
                <a:cs typeface="Calibri" panose="020F0502020204030204" pitchFamily="34" charset="0"/>
              </a:rPr>
              <a:t>Podkresba</a:t>
            </a:r>
            <a:r>
              <a:rPr lang="de-CH" sz="1200" dirty="0">
                <a:cs typeface="Calibri" panose="020F0502020204030204" pitchFamily="34" charset="0"/>
              </a:rPr>
              <a:t>, </a:t>
            </a:r>
            <a:r>
              <a:rPr lang="de-CH" sz="1200" dirty="0" err="1">
                <a:cs typeface="Calibri" panose="020F0502020204030204" pitchFamily="34" charset="0"/>
              </a:rPr>
              <a:t>grund</a:t>
            </a:r>
            <a:r>
              <a:rPr lang="de-CH" sz="1200" dirty="0">
                <a:cs typeface="Calibri" panose="020F0502020204030204" pitchFamily="34" charset="0"/>
              </a:rPr>
              <a:t>, </a:t>
            </a:r>
            <a:r>
              <a:rPr lang="de-CH" sz="1200" dirty="0" err="1">
                <a:cs typeface="Calibri" panose="020F0502020204030204" pitchFamily="34" charset="0"/>
              </a:rPr>
              <a:t>podkladov</a:t>
            </a:r>
            <a:r>
              <a:rPr lang="cs-CZ" sz="1200" dirty="0">
                <a:cs typeface="Calibri" panose="020F0502020204030204" pitchFamily="34" charset="0"/>
              </a:rPr>
              <a:t>á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vrstva</a:t>
            </a:r>
            <a:r>
              <a:rPr lang="de-CH" sz="1200" dirty="0">
                <a:cs typeface="Calibri" panose="020F0502020204030204" pitchFamily="34" charset="0"/>
              </a:rPr>
              <a:t>, </a:t>
            </a:r>
            <a:r>
              <a:rPr lang="de-CH" sz="1200" dirty="0" err="1">
                <a:cs typeface="Calibri" panose="020F0502020204030204" pitchFamily="34" charset="0"/>
              </a:rPr>
              <a:t>gesso</a:t>
            </a:r>
            <a:endParaRPr lang="de-CH" sz="1200" dirty="0">
              <a:cs typeface="Calibri" panose="020F0502020204030204" pitchFamily="34" charset="0"/>
            </a:endParaRP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9757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F27A-0C7F-5900-C6E8-39F917EA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CC9066-229D-1E5A-B7CB-BB637DE47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F80180-79DD-5D7A-6369-D832DDB2A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7DB397-73F5-1D2C-0452-75515B2D9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6912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F8BBD-AD2B-7A08-E545-EE0F37F41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8CF4D83-92B4-BF86-5120-B676552EC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D25BD0-5E4B-FCAD-1C4D-9ADC266BF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6BFC43-E06D-4024-6029-265DBDF6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9651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3D1BA-F834-5BEB-7ED2-C457ECF90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BC6DE6-66A3-4DEC-CEF6-693DA8AAA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585BB4-CD5C-F497-E19F-CC9ED5CE8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326B3E-96B6-4F81-F6D5-DA15D9561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328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9F4DD-9156-8669-AC96-3942F5E78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3AB5DE-3213-D443-244B-55782A3BB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6D8241-B46C-3FE4-75E4-FB489C273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3AFFB0-115B-2C74-0907-D57CC57E9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3126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6165-3DEC-C268-E7C7-63B3C7B9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2494E7-04FB-4FC7-B81D-FD40A844D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B60FF0-4375-8416-2B2F-9CA18D853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C6F098-F491-2A92-BAB1-6AA0BF162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64342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03FF-1978-C818-0898-2A7F406F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2C5786-6639-8659-5FC5-D687ECABE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12B66C-B3A7-A57C-593D-CEA8F3386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69B173-C954-36E4-52A7-984E4D876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5668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791A5-F5A2-1EA4-AC9F-7085E894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BAE0FB-A742-A68C-598E-6E3FA0989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09D86B-96B0-8544-C841-E8B1BD825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0" dirty="0"/>
              <a:t>Kysličník </a:t>
            </a:r>
            <a:r>
              <a:rPr lang="sk-SK" b="0" dirty="0" err="1"/>
              <a:t>zinečnatý</a:t>
            </a:r>
            <a:endParaRPr lang="sk-SK" b="0" dirty="0"/>
          </a:p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77CD63-82B7-8F32-56B8-04F995152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7703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3668-D686-B1AA-A9F0-E31B6DDC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21DCBF-017E-1BC2-0135-8E051016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33A591-7C52-0396-D145-FC11C775E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3CFD61-E47D-843A-EA2B-95C0D4C86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258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28304-52A2-F2C8-3F9B-50947DEFE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451DF2-04E1-63E0-F3CF-65B29D723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378897-B57D-A45B-6B48-2B53C9E82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/>
              <a:t>37 </a:t>
            </a:r>
            <a:r>
              <a:rPr lang="de-CH" b="0" dirty="0" err="1"/>
              <a:t>obraz</a:t>
            </a:r>
            <a:r>
              <a:rPr lang="cs-CZ" b="0" dirty="0"/>
              <a:t>ů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6981E4-702D-F476-4451-FE6A28AA8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30116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FA19-F9F7-70F5-7E43-1869D9BD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717F4E-FAE1-FB92-8632-B9F8B7184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4542BE-5635-7DD4-5975-8CEB51802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/>
              <a:t>Abraham </a:t>
            </a:r>
            <a:r>
              <a:rPr lang="cs-CZ" b="0" dirty="0" err="1"/>
              <a:t>Bredius</a:t>
            </a:r>
            <a:endParaRPr lang="de-CH" b="1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DF7E7D-6AB3-EBAE-2391-4C3B855DD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0502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8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http://thecreatorsproject.vice.com/blog/how-art-experts-discovered-a-hidden-portrait-beaneath-a-picasso-masterpiece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Calibri" panose="020F0502020204030204" pitchFamily="34" charset="0"/>
              </a:rPr>
              <a:t>https://colourlex.com/project/ir-reflectography/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2879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CDB43-9A40-ACCA-10D6-6E2850618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FDB4B7-15F1-2D40-9F83-39471F021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B79A81-EFD3-AF00-10BE-B37F443E2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B658B1-7B4A-4C3A-4374-82C869D535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357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44B1-1C27-F34C-2F3B-720E013AB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D8BA50-BFAA-A75A-CC30-808F27DFE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A41C399-5979-26C3-2C85-71FA763E9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42F3E5-41DE-797A-6488-87772DE20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0595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35C3A-D5BD-3B5B-75F0-3B3E07A6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1DAAA8C-9724-DF66-7D5A-728E8C9C2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980E32-1353-DD17-AAEC-B983AC61B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A93DE4-265B-8A42-D021-B3A080401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4971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11FD2-8792-EF4A-8714-2F81FC32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EF4887-E78D-8E15-5FD3-35531E292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354E22-97B1-D2CB-45A6-C34DF0181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25B72B-C530-B4AD-B952-E644D1343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0075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EB51D-872C-87DF-F56C-EEBA1667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081255-34BC-951E-B318-F5DFDFA91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485C4B-B72A-5CA3-8775-828006EF5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AE71D7-57A9-1D82-3BD7-7B157AB17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74931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0BC5-B72C-65C5-B01F-6F000E46F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14DCFA-AE10-AD46-22FF-1156D9D0F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A79FD1-74AF-40DD-B478-2D6830D5B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6ADCB9-99FA-E9FA-ED63-495E28349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93567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8634-5189-82CE-4490-3D6A17A0B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D8EB-262D-B30B-A666-AD866F118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6E51F-1FE9-0106-4A9F-2BC6184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4375-8C76-AD0A-3854-AF7F567E4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813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8634-5189-82CE-4490-3D6A17A0B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D8EB-262D-B30B-A666-AD866F118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6E51F-1FE9-0106-4A9F-2BC6184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4375-8C76-AD0A-3854-AF7F567E4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04123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8634-5189-82CE-4490-3D6A17A0B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D8EB-262D-B30B-A666-AD866F118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6E51F-1FE9-0106-4A9F-2BC6184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4375-8C76-AD0A-3854-AF7F567E4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10896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8634-5189-82CE-4490-3D6A17A0B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D8EB-262D-B30B-A666-AD866F118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6E51F-1FE9-0106-4A9F-2BC6184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4375-8C76-AD0A-3854-AF7F567E4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865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http://thecreatorsproject.vice.com/blog/how-art-experts-discovered-a-hidden-portrait-beaneath-a-picasso-masterpiece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Calibri" panose="020F0502020204030204" pitchFamily="34" charset="0"/>
              </a:rPr>
              <a:t>https://colourlex.com/project/ir-reflectography/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07118-9A17-4025-BC4E-15F8B2371CC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36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http://thecreatorsproject.vice.com/blog/how-art-experts-discovered-a-hidden-portrait-beaneath-a-picasso-masterpiece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cs typeface="Calibri" panose="020F0502020204030204" pitchFamily="34" charset="0"/>
              </a:rPr>
              <a:t>https://colourlex.com/project/ir-reflectography/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07118-9A17-4025-BC4E-15F8B2371CC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24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992400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E12E-B608-31AA-E8E8-7B1EE368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AFA07C0-6C55-773A-6F26-3C418283F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14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B403340-0F5A-0C48-9B7B-9131DA7BD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2F66BEB-C801-13CC-9B9F-97ECB34AC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357960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F2F4-1307-F592-CAD1-ABE73DBF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BB6A2A5-776F-640A-4492-2982B9374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15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A6C4A67-F3A9-33D0-7B9D-B3122E30D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78DD81C-A624-F9CC-A2FF-3CA93A539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dirty="0"/>
              <a:t>https://colourlex.com/project/bellini-feast-of-the-gods/</a:t>
            </a:r>
          </a:p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51927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37CEA-16FD-AF97-88C8-C94A0E89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A8740E-502B-C48B-341D-8B7D7336E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3DBE8-8E16-58AE-F07E-10F72A8D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FAF3-7D5A-4727-BC38-73375B5C5C85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324CA-5DB1-05BD-BA9C-DA00F462A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6C0B3A-9B19-2906-228B-ED0B28DE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826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9431C-691C-6621-C73C-A7B03977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213E2A-4851-06F7-DB60-2470FD9E8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5776A0-6DE2-3FD0-9FCA-586A7BEA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8B043-83FD-4537-9594-F51B5DD945D7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1C188-A14A-EB96-9CF4-E8A47FCE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E379DD-9029-D622-6DE0-C0A469ED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365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8842BB-BB33-9F5B-B3AB-54347E435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154E8D-633B-4F32-D2CD-C3CB38568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0E8110-5FA0-8680-7C1B-F305464F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3EC1-0F5C-41F2-86DD-22C650E29147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BDFB1-1A62-7D3D-6BF5-E41E1C93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9130C-DB2C-CF1E-08B1-8BF65356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31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B00A7-08B2-AF03-ACDB-D11140BC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FD3065-9324-527F-E7E5-2EEA1E03D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E211D-A348-571E-DDD4-55B34FC3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052D-D596-4B0D-B563-2039B17BDE3D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B2AA04-556C-AD60-004C-2263BCFE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9833BA-DC9E-CD7B-A202-5761B673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477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39F14-7F33-73AE-4319-3DC654D6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AFEF31-169D-8517-00FE-5B4B0D92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509AE-09E5-6A7C-DDB8-9470E250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12869-B9B7-4024-9170-9112ACD8C4DB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37F630-701B-146F-4E09-29799255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C2A608-1E31-D8CE-7236-81E9E726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693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A3E4B-22A3-BE12-A8A7-B2380CFA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9D768B-F943-FCAE-5301-71D3076E5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C331AB-1DD7-69A2-EB34-87302DD16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FD5375-2ED4-0780-AD6C-920FF407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9F7C-C183-4FDA-9F5E-3ED033C111C5}" type="datetime1">
              <a:rPr lang="de-CH" smtClean="0"/>
              <a:t>14.05.2026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5C1A62-0BE8-9020-F8FF-EDDBC552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8B4A88-5E13-4F71-67F6-F76F87FA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351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DA469-7F02-43BF-ED64-85474BAC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670F1A-3765-F4F9-2E9C-08119D443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25A0DE-8A16-6E6D-3BD6-C64CEF47E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A4B81B-2965-ACE7-FEAB-0F0ECFA7A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C02B41E-6F4C-0283-3D88-679CB2DE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12882D-8E69-AF84-60EE-1B3B3289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E393-E40C-4C57-86B9-CA8448ADFAE9}" type="datetime1">
              <a:rPr lang="de-CH" smtClean="0"/>
              <a:t>14.05.2026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27B4B2-D6A9-4864-9AC5-29BAC94D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0D1311-1E2F-E9C5-CB28-BA0C4C96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40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48FA6-40FE-0214-C2D2-454116F5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61A36C-7153-E76D-83CF-E45ECB89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152C-55A6-4412-9BF1-F1ABDA24451B}" type="datetime1">
              <a:rPr lang="de-CH" smtClean="0"/>
              <a:t>14.05.2026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A871EC-69B9-1855-E7DF-5B968F54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935B8D-90BB-B8E2-5149-5016EDDD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253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3B32DC-3146-CC31-72E4-2F0CC432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3FA1-45CA-4EB1-BF16-60B78E039B31}" type="datetime1">
              <a:rPr lang="de-CH" smtClean="0"/>
              <a:t>14.05.2026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261F90-F8F6-E704-D1A8-116244CF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B3ADBD-EC03-4722-74FA-D29AD8F2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17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F1A33-0754-DDFA-261A-104E18CA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D8A601-1A85-FD38-1028-DDEE4A0A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65EBC-7D07-0BC9-2784-E02B3FF02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4B0BA6-6D17-F257-651A-ABF23EAF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F49-44D4-414F-852B-8649CE6C2BA7}" type="datetime1">
              <a:rPr lang="de-CH" smtClean="0"/>
              <a:t>14.05.2026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B38303-ED40-EF99-0B1E-6AFC14ED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CCE54A-8D44-E635-2B34-6804B28E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8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2E11B-9674-00FC-843B-D7D4B8EF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F57DA2-2349-6A5C-16F9-A5F1D2900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2C7F58-5306-40BA-FFFA-720CA3503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6824B9-4C97-9B6A-C216-8B0F758A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AAF9-5426-43D6-91D8-7FBBF17C5FD8}" type="datetime1">
              <a:rPr lang="de-CH" smtClean="0"/>
              <a:t>14.05.2026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342987-36FC-90EC-7A6D-47787C61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7E2E8-9870-EC03-69C3-285539D8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53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A1E5CAF-8FDC-45DE-7315-9C703A7B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030E9-4A87-F91B-2D4E-5A21303AC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C1D200-B00A-45FD-5BDD-AFA7CD731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2C0D86-68B4-4828-95AF-BCF8DC4E6DF5}" type="datetime1">
              <a:rPr lang="de-CH" smtClean="0"/>
              <a:t>14.05.2026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D654F-B4E6-0F49-5732-A45ED631B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85668-43C7-9E7C-7592-FFC561E8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102EC-432D-4B49-9E60-50FB6EA7FC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974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t3lcMgWoKY4" TargetMode="External"/><Relationship Id="rId4" Type="http://schemas.openxmlformats.org/officeDocument/2006/relationships/hyperlink" Target="https://www.chemistryworld.com/news/raman-reveals-renoirs-true-colours/7090.articl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gallery.org.uk/media/16058/roy-billinge-riopelle_2012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F39EF8-80DA-F3B8-260F-2F8E3C0D7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B956712-1139-8B5E-64AB-D16221A45888}"/>
              </a:ext>
            </a:extLst>
          </p:cNvPr>
          <p:cNvSpPr txBox="1"/>
          <p:nvPr/>
        </p:nvSpPr>
        <p:spPr>
          <a:xfrm>
            <a:off x="776748" y="3429000"/>
            <a:ext cx="10862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 je falešné na falešném</a:t>
            </a:r>
            <a:r>
              <a:rPr lang="de-DE" sz="8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Rembrandt</a:t>
            </a:r>
            <a:r>
              <a:rPr lang="cs-CZ" sz="8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ovi</a:t>
            </a:r>
            <a:r>
              <a:rPr lang="de-DE" sz="8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?</a:t>
            </a:r>
            <a:endParaRPr lang="de-CH" sz="8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B6F00E-C996-3E01-CE1A-3823073C8A1C}"/>
              </a:ext>
            </a:extLst>
          </p:cNvPr>
          <p:cNvSpPr txBox="1"/>
          <p:nvPr/>
        </p:nvSpPr>
        <p:spPr>
          <a:xfrm>
            <a:off x="9334598" y="5378245"/>
            <a:ext cx="19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Dr. Juraj Lipscher</a:t>
            </a:r>
          </a:p>
        </p:txBody>
      </p:sp>
    </p:spTree>
    <p:extLst>
      <p:ext uri="{BB962C8B-B14F-4D97-AF65-F5344CB8AC3E}">
        <p14:creationId xmlns:p14="http://schemas.microsoft.com/office/powerpoint/2010/main" val="303227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3" y="843960"/>
            <a:ext cx="3597277" cy="465053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19573" y="5492134"/>
            <a:ext cx="4091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>
                <a:cs typeface="Calibri" panose="020F0502020204030204" pitchFamily="34" charset="0"/>
              </a:rPr>
              <a:t>Pablo Picasso, </a:t>
            </a:r>
            <a:r>
              <a:rPr lang="sk-SK" i="1" dirty="0">
                <a:cs typeface="Calibri" panose="020F0502020204030204" pitchFamily="34" charset="0"/>
              </a:rPr>
              <a:t>Modrý pokoj</a:t>
            </a:r>
            <a:r>
              <a:rPr lang="de-CH" dirty="0">
                <a:cs typeface="Calibri" panose="020F0502020204030204" pitchFamily="34" charset="0"/>
              </a:rPr>
              <a:t>, 1901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795373-39B4-CE6B-FC84-EC3B4320791D}"/>
              </a:ext>
            </a:extLst>
          </p:cNvPr>
          <p:cNvSpPr txBox="1"/>
          <p:nvPr/>
        </p:nvSpPr>
        <p:spPr>
          <a:xfrm>
            <a:off x="5398164" y="669499"/>
            <a:ext cx="5249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Infra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červená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Reflektografi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(IRR)</a:t>
            </a:r>
          </a:p>
        </p:txBody>
      </p:sp>
    </p:spTree>
    <p:extLst>
      <p:ext uri="{BB962C8B-B14F-4D97-AF65-F5344CB8AC3E}">
        <p14:creationId xmlns:p14="http://schemas.microsoft.com/office/powerpoint/2010/main" val="370180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druhého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dirty="0">
                <a:solidFill>
                  <a:srgbClr val="0070C0"/>
                </a:solidFill>
              </a:rPr>
              <a:t>Picasso </a:t>
            </a:r>
            <a:r>
              <a:rPr lang="sk-SK" sz="4800" dirty="0" err="1">
                <a:solidFill>
                  <a:srgbClr val="0070C0"/>
                </a:solidFill>
              </a:rPr>
              <a:t>přemaloval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svůj</a:t>
            </a:r>
            <a:r>
              <a:rPr lang="sk-SK" sz="4800" dirty="0">
                <a:solidFill>
                  <a:srgbClr val="0070C0"/>
                </a:solidFill>
              </a:rPr>
              <a:t> portrét </a:t>
            </a:r>
            <a:r>
              <a:rPr lang="sk-SK" sz="4800" dirty="0" err="1">
                <a:solidFill>
                  <a:srgbClr val="0070C0"/>
                </a:solidFill>
              </a:rPr>
              <a:t>elegantně</a:t>
            </a:r>
            <a:r>
              <a:rPr lang="sk-SK" sz="4800" dirty="0">
                <a:solidFill>
                  <a:srgbClr val="0070C0"/>
                </a:solidFill>
              </a:rPr>
              <a:t> oblečeného </a:t>
            </a:r>
            <a:r>
              <a:rPr lang="sk-SK" sz="4800" dirty="0" err="1">
                <a:solidFill>
                  <a:srgbClr val="0070C0"/>
                </a:solidFill>
              </a:rPr>
              <a:t>muže</a:t>
            </a:r>
            <a:r>
              <a:rPr lang="sk-SK" sz="4800" dirty="0">
                <a:solidFill>
                  <a:srgbClr val="0070C0"/>
                </a:solidFill>
              </a:rPr>
              <a:t>.</a:t>
            </a:r>
            <a:endParaRPr lang="de-DE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0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Prípad č. 3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307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649570" y="6181326"/>
            <a:ext cx="4186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G. Bellini, </a:t>
            </a:r>
            <a:r>
              <a:rPr lang="sk-SK" i="1" dirty="0" err="1"/>
              <a:t>Slavnost</a:t>
            </a:r>
            <a:r>
              <a:rPr lang="sk-SK" i="1" dirty="0"/>
              <a:t> </a:t>
            </a:r>
            <a:r>
              <a:rPr lang="sk-SK" i="1" dirty="0" err="1"/>
              <a:t>bohů</a:t>
            </a:r>
            <a:r>
              <a:rPr lang="de-CH" i="1" dirty="0"/>
              <a:t>,</a:t>
            </a:r>
            <a:r>
              <a:rPr lang="de-CH" dirty="0"/>
              <a:t> 1514-1529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55CD4-EF97-52EC-7498-FD3021ED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4445" cy="6858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011DECD-D67E-C1AF-6613-B8B29250160A}"/>
              </a:ext>
            </a:extLst>
          </p:cNvPr>
          <p:cNvSpPr txBox="1"/>
          <p:nvPr/>
        </p:nvSpPr>
        <p:spPr>
          <a:xfrm>
            <a:off x="1004637" y="4126832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B987411-5320-8FA9-619A-F1501E4CD14B}"/>
              </a:ext>
            </a:extLst>
          </p:cNvPr>
          <p:cNvSpPr txBox="1"/>
          <p:nvPr/>
        </p:nvSpPr>
        <p:spPr>
          <a:xfrm>
            <a:off x="1305426" y="5492416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2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71E65E-C326-0ABD-32C9-7211C4BAFDE5}"/>
              </a:ext>
            </a:extLst>
          </p:cNvPr>
          <p:cNvSpPr txBox="1"/>
          <p:nvPr/>
        </p:nvSpPr>
        <p:spPr>
          <a:xfrm>
            <a:off x="2081514" y="476397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3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F1FB5CB-BDC3-BD62-F717-D83B6AF57B5E}"/>
              </a:ext>
            </a:extLst>
          </p:cNvPr>
          <p:cNvSpPr txBox="1"/>
          <p:nvPr/>
        </p:nvSpPr>
        <p:spPr>
          <a:xfrm>
            <a:off x="2490078" y="5380919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4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0B43AE4-7FE5-18B8-B1F6-CF8F88D6F079}"/>
              </a:ext>
            </a:extLst>
          </p:cNvPr>
          <p:cNvSpPr txBox="1"/>
          <p:nvPr/>
        </p:nvSpPr>
        <p:spPr>
          <a:xfrm>
            <a:off x="3180977" y="4622168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5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5C44213-180F-4248-A760-AB21AA8CCEA9}"/>
              </a:ext>
            </a:extLst>
          </p:cNvPr>
          <p:cNvSpPr txBox="1"/>
          <p:nvPr/>
        </p:nvSpPr>
        <p:spPr>
          <a:xfrm>
            <a:off x="3863199" y="5380919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6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7FF3853-C7E6-E8E7-3F83-A65EA7B07FF6}"/>
              </a:ext>
            </a:extLst>
          </p:cNvPr>
          <p:cNvSpPr txBox="1"/>
          <p:nvPr/>
        </p:nvSpPr>
        <p:spPr>
          <a:xfrm>
            <a:off x="4040097" y="436386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7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9DE4976-C241-BF85-BAD0-4B2859D7FD52}"/>
              </a:ext>
            </a:extLst>
          </p:cNvPr>
          <p:cNvSpPr txBox="1"/>
          <p:nvPr/>
        </p:nvSpPr>
        <p:spPr>
          <a:xfrm>
            <a:off x="4337456" y="518086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8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C8F79C-8FEF-0004-E916-F8D54624D83F}"/>
              </a:ext>
            </a:extLst>
          </p:cNvPr>
          <p:cNvSpPr txBox="1"/>
          <p:nvPr/>
        </p:nvSpPr>
        <p:spPr>
          <a:xfrm>
            <a:off x="5335519" y="4696882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9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04A683C-8805-7A91-3E59-27F350360D04}"/>
              </a:ext>
            </a:extLst>
          </p:cNvPr>
          <p:cNvSpPr txBox="1"/>
          <p:nvPr/>
        </p:nvSpPr>
        <p:spPr>
          <a:xfrm>
            <a:off x="5628252" y="5092306"/>
            <a:ext cx="46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10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15A670B-FA26-C24C-0658-A05E72117F25}"/>
              </a:ext>
            </a:extLst>
          </p:cNvPr>
          <p:cNvSpPr txBox="1"/>
          <p:nvPr/>
        </p:nvSpPr>
        <p:spPr>
          <a:xfrm>
            <a:off x="6274163" y="4516344"/>
            <a:ext cx="4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11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3966C5F-B792-AFB0-0AFB-2F56D24CC5F0}"/>
              </a:ext>
            </a:extLst>
          </p:cNvPr>
          <p:cNvSpPr txBox="1"/>
          <p:nvPr/>
        </p:nvSpPr>
        <p:spPr>
          <a:xfrm>
            <a:off x="7027355" y="5059159"/>
            <a:ext cx="4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12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210C773-B9B2-047A-CEF3-47860D105510}"/>
              </a:ext>
            </a:extLst>
          </p:cNvPr>
          <p:cNvSpPr txBox="1"/>
          <p:nvPr/>
        </p:nvSpPr>
        <p:spPr>
          <a:xfrm>
            <a:off x="7988968" y="535405"/>
            <a:ext cx="379596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cs typeface="Calibri" panose="020F0502020204030204" pitchFamily="34" charset="0"/>
              </a:rPr>
              <a:t>Silenius</a:t>
            </a:r>
            <a:r>
              <a:rPr lang="en-US" sz="1500" dirty="0">
                <a:cs typeface="Calibri" panose="020F0502020204030204" pitchFamily="34" charset="0"/>
              </a:rPr>
              <a:t>: </a:t>
            </a:r>
            <a:r>
              <a:rPr lang="sk-SK" sz="1500" dirty="0" err="1">
                <a:cs typeface="Calibri" panose="020F0502020204030204" pitchFamily="34" charset="0"/>
              </a:rPr>
              <a:t>Učitel</a:t>
            </a:r>
            <a:r>
              <a:rPr lang="sk-SK" sz="1500" dirty="0">
                <a:cs typeface="Calibri" panose="020F0502020204030204" pitchFamily="34" charset="0"/>
              </a:rPr>
              <a:t> a </a:t>
            </a:r>
            <a:r>
              <a:rPr lang="sk-SK" sz="1500" dirty="0" err="1">
                <a:cs typeface="Calibri" panose="020F0502020204030204" pitchFamily="34" charset="0"/>
              </a:rPr>
              <a:t>průvodce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Bacchus</a:t>
            </a:r>
            <a:r>
              <a:rPr lang="sk-SK" sz="1500" dirty="0">
                <a:cs typeface="Calibri" panose="020F0502020204030204" pitchFamily="34" charset="0"/>
              </a:rPr>
              <a:t>a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Bacchus </a:t>
            </a:r>
            <a:r>
              <a:rPr lang="cs-CZ" sz="1500" dirty="0">
                <a:cs typeface="Calibri" panose="020F0502020204030204" pitchFamily="34" charset="0"/>
              </a:rPr>
              <a:t>j</a:t>
            </a:r>
            <a:r>
              <a:rPr lang="sk-SK" sz="1500" dirty="0">
                <a:cs typeface="Calibri" panose="020F0502020204030204" pitchFamily="34" charset="0"/>
              </a:rPr>
              <a:t>ako </a:t>
            </a:r>
            <a:r>
              <a:rPr lang="sk-SK" sz="1500" dirty="0" err="1">
                <a:cs typeface="Calibri" panose="020F0502020204030204" pitchFamily="34" charset="0"/>
              </a:rPr>
              <a:t>dítě</a:t>
            </a:r>
            <a:r>
              <a:rPr lang="en-US" sz="1500" dirty="0">
                <a:cs typeface="Calibri" panose="020F0502020204030204" pitchFamily="34" charset="0"/>
              </a:rPr>
              <a:t>: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vína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Sylvanus</a:t>
            </a:r>
            <a:r>
              <a:rPr lang="sk-SK" sz="1500" dirty="0">
                <a:cs typeface="Calibri" panose="020F0502020204030204" pitchFamily="34" charset="0"/>
              </a:rPr>
              <a:t>: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lesů</a:t>
            </a:r>
            <a:r>
              <a:rPr lang="sk-SK" sz="1500" dirty="0">
                <a:cs typeface="Calibri" panose="020F0502020204030204" pitchFamily="34" charset="0"/>
              </a:rPr>
              <a:t> a polí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Merkur: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cestování</a:t>
            </a:r>
            <a:r>
              <a:rPr lang="sk-SK" sz="1500" dirty="0">
                <a:cs typeface="Calibri" panose="020F0502020204030204" pitchFamily="34" charset="0"/>
              </a:rPr>
              <a:t> a obchodu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Jupiter: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nebe</a:t>
            </a:r>
            <a:r>
              <a:rPr lang="sk-SK" sz="1500" dirty="0">
                <a:cs typeface="Calibri" panose="020F0502020204030204" pitchFamily="34" charset="0"/>
              </a:rPr>
              <a:t> a hromu a </a:t>
            </a:r>
            <a:r>
              <a:rPr lang="sk-SK" sz="1500" dirty="0" err="1">
                <a:cs typeface="Calibri" panose="020F0502020204030204" pitchFamily="34" charset="0"/>
              </a:rPr>
              <a:t>král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bohů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Cybele: </a:t>
            </a:r>
            <a:r>
              <a:rPr lang="sk-SK" sz="1500" dirty="0">
                <a:cs typeface="Calibri" panose="020F0502020204030204" pitchFamily="34" charset="0"/>
              </a:rPr>
              <a:t>V </a:t>
            </a:r>
            <a:r>
              <a:rPr lang="sk-SK" sz="1500" dirty="0" err="1">
                <a:cs typeface="Calibri" panose="020F0502020204030204" pitchFamily="34" charset="0"/>
              </a:rPr>
              <a:t>Římě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byla</a:t>
            </a:r>
            <a:r>
              <a:rPr lang="sk-SK" sz="1500" dirty="0">
                <a:cs typeface="Calibri" panose="020F0502020204030204" pitchFamily="34" charset="0"/>
              </a:rPr>
              <a:t> známa </a:t>
            </a:r>
            <a:r>
              <a:rPr lang="sk-SK" sz="1500" dirty="0" err="1">
                <a:cs typeface="Calibri" panose="020F0502020204030204" pitchFamily="34" charset="0"/>
              </a:rPr>
              <a:t>jako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Velká</a:t>
            </a:r>
            <a:r>
              <a:rPr lang="sk-SK" sz="1500" dirty="0">
                <a:cs typeface="Calibri" panose="020F0502020204030204" pitchFamily="34" charset="0"/>
              </a:rPr>
              <a:t> matka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Pan</a:t>
            </a:r>
            <a:r>
              <a:rPr lang="sk-SK" sz="1500" dirty="0">
                <a:cs typeface="Calibri" panose="020F0502020204030204" pitchFamily="34" charset="0"/>
              </a:rPr>
              <a:t>: </a:t>
            </a:r>
            <a:r>
              <a:rPr lang="sk-SK" sz="1500" dirty="0" err="1">
                <a:cs typeface="Calibri" panose="020F0502020204030204" pitchFamily="34" charset="0"/>
              </a:rPr>
              <a:t>Řecký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louk</a:t>
            </a:r>
            <a:r>
              <a:rPr lang="sk-SK" sz="1500" dirty="0">
                <a:cs typeface="Calibri" panose="020F0502020204030204" pitchFamily="34" charset="0"/>
              </a:rPr>
              <a:t>, v </a:t>
            </a:r>
            <a:r>
              <a:rPr lang="cs-CZ" sz="1500" dirty="0">
                <a:cs typeface="Calibri" panose="020F0502020204030204" pitchFamily="34" charset="0"/>
              </a:rPr>
              <a:t>Ř</a:t>
            </a:r>
            <a:r>
              <a:rPr lang="sk-SK" sz="1500" dirty="0" err="1">
                <a:cs typeface="Calibri" panose="020F0502020204030204" pitchFamily="34" charset="0"/>
              </a:rPr>
              <a:t>ím</a:t>
            </a:r>
            <a:r>
              <a:rPr lang="cs-CZ" sz="1500" dirty="0">
                <a:cs typeface="Calibri" panose="020F0502020204030204" pitchFamily="34" charset="0"/>
              </a:rPr>
              <a:t>ě</a:t>
            </a:r>
            <a:r>
              <a:rPr lang="sk-SK" sz="1500" dirty="0">
                <a:cs typeface="Calibri" panose="020F0502020204030204" pitchFamily="34" charset="0"/>
              </a:rPr>
              <a:t> to </a:t>
            </a:r>
            <a:r>
              <a:rPr lang="sk-SK" sz="1500" dirty="0" err="1">
                <a:cs typeface="Calibri" panose="020F0502020204030204" pitchFamily="34" charset="0"/>
              </a:rPr>
              <a:t>byl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en-US" sz="1500" dirty="0">
                <a:cs typeface="Calibri" panose="020F0502020204030204" pitchFamily="34" charset="0"/>
              </a:rPr>
              <a:t>Faunus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Neptun: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moře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Ceres</a:t>
            </a:r>
            <a:r>
              <a:rPr lang="sk-SK" sz="1500" dirty="0">
                <a:cs typeface="Calibri" panose="020F0502020204030204" pitchFamily="34" charset="0"/>
              </a:rPr>
              <a:t>: </a:t>
            </a:r>
            <a:r>
              <a:rPr lang="sk-SK" sz="1500" dirty="0" err="1">
                <a:cs typeface="Calibri" panose="020F0502020204030204" pitchFamily="34" charset="0"/>
              </a:rPr>
              <a:t>Bohyně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zemědělství</a:t>
            </a:r>
            <a:r>
              <a:rPr lang="sk-SK" sz="1500" dirty="0">
                <a:cs typeface="Calibri" panose="020F0502020204030204" pitchFamily="34" charset="0"/>
              </a:rPr>
              <a:t> a plodnosti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Apollo: </a:t>
            </a:r>
            <a:r>
              <a:rPr lang="sk-SK" sz="1500" dirty="0">
                <a:cs typeface="Calibri" panose="020F0502020204030204" pitchFamily="34" charset="0"/>
              </a:rPr>
              <a:t>Jeden z </a:t>
            </a:r>
            <a:r>
              <a:rPr lang="sk-SK" sz="1500" dirty="0" err="1">
                <a:cs typeface="Calibri" panose="020F0502020204030204" pitchFamily="34" charset="0"/>
              </a:rPr>
              <a:t>najdůležitejších</a:t>
            </a:r>
            <a:r>
              <a:rPr lang="sk-SK" sz="1500" dirty="0">
                <a:cs typeface="Calibri" panose="020F0502020204030204" pitchFamily="34" charset="0"/>
              </a:rPr>
              <a:t> a </a:t>
            </a:r>
            <a:r>
              <a:rPr lang="sk-SK" sz="1500" dirty="0" err="1">
                <a:cs typeface="Calibri" panose="020F0502020204030204" pitchFamily="34" charset="0"/>
              </a:rPr>
              <a:t>nejkomplexnějších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bohů</a:t>
            </a:r>
            <a:r>
              <a:rPr lang="en-US" sz="1500" dirty="0">
                <a:cs typeface="Calibri" panose="020F0502020204030204" pitchFamily="34" charset="0"/>
              </a:rPr>
              <a:t>. </a:t>
            </a:r>
            <a:r>
              <a:rPr lang="sk-SK" sz="1500" dirty="0" err="1">
                <a:cs typeface="Calibri" panose="020F0502020204030204" pitchFamily="34" charset="0"/>
              </a:rPr>
              <a:t>Byl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bohem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slunka</a:t>
            </a:r>
            <a:r>
              <a:rPr lang="sk-SK" sz="1500" dirty="0">
                <a:cs typeface="Calibri" panose="020F0502020204030204" pitchFamily="34" charset="0"/>
              </a:rPr>
              <a:t>, </a:t>
            </a:r>
            <a:r>
              <a:rPr lang="sk-SK" sz="1500" dirty="0" err="1">
                <a:cs typeface="Calibri" panose="020F0502020204030204" pitchFamily="34" charset="0"/>
              </a:rPr>
              <a:t>umění</a:t>
            </a:r>
            <a:r>
              <a:rPr lang="sk-SK" sz="1500" dirty="0">
                <a:cs typeface="Calibri" panose="020F0502020204030204" pitchFamily="34" charset="0"/>
              </a:rPr>
              <a:t>, </a:t>
            </a:r>
            <a:r>
              <a:rPr lang="sk-SK" sz="1500" dirty="0" err="1">
                <a:cs typeface="Calibri" panose="020F0502020204030204" pitchFamily="34" charset="0"/>
              </a:rPr>
              <a:t>veštectví</a:t>
            </a:r>
            <a:r>
              <a:rPr lang="sk-SK" sz="1500" dirty="0">
                <a:cs typeface="Calibri" panose="020F0502020204030204" pitchFamily="34" charset="0"/>
              </a:rPr>
              <a:t> a </a:t>
            </a:r>
            <a:r>
              <a:rPr lang="sk-SK" sz="1500" dirty="0" err="1">
                <a:cs typeface="Calibri" panose="020F0502020204030204" pitchFamily="34" charset="0"/>
              </a:rPr>
              <a:t>léčení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Priapus: </a:t>
            </a:r>
            <a:r>
              <a:rPr lang="sk-SK" sz="1500" dirty="0" err="1">
                <a:cs typeface="Calibri" panose="020F0502020204030204" pitchFamily="34" charset="0"/>
              </a:rPr>
              <a:t>Druhořadý</a:t>
            </a:r>
            <a:r>
              <a:rPr lang="sk-SK" sz="1500" dirty="0">
                <a:cs typeface="Calibri" panose="020F0502020204030204" pitchFamily="34" charset="0"/>
              </a:rPr>
              <a:t> </a:t>
            </a:r>
            <a:r>
              <a:rPr lang="sk-SK" sz="1500" dirty="0" err="1">
                <a:cs typeface="Calibri" panose="020F0502020204030204" pitchFamily="34" charset="0"/>
              </a:rPr>
              <a:t>bůh</a:t>
            </a:r>
            <a:r>
              <a:rPr lang="sk-SK" sz="1500" dirty="0">
                <a:cs typeface="Calibri" panose="020F0502020204030204" pitchFamily="34" charset="0"/>
              </a:rPr>
              <a:t> plodnosti a mužských genitálií</a:t>
            </a:r>
            <a:endParaRPr lang="en-US" sz="1500" dirty="0"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cs typeface="Calibri" panose="020F0502020204030204" pitchFamily="34" charset="0"/>
              </a:rPr>
              <a:t>Lotis</a:t>
            </a:r>
            <a:r>
              <a:rPr lang="sk-SK" sz="1500" dirty="0">
                <a:cs typeface="Calibri" panose="020F0502020204030204" pitchFamily="34" charset="0"/>
              </a:rPr>
              <a:t>: Nymfa lotosového </a:t>
            </a:r>
            <a:r>
              <a:rPr lang="sk-SK" sz="1500" dirty="0" err="1">
                <a:cs typeface="Calibri" panose="020F0502020204030204" pitchFamily="34" charset="0"/>
              </a:rPr>
              <a:t>květu</a:t>
            </a:r>
            <a:endParaRPr lang="en-US" sz="15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50611-08AC-27F6-38BA-430CD141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62A661C-AE5B-8AA2-D2C3-09515DC342CE}"/>
              </a:ext>
            </a:extLst>
          </p:cNvPr>
          <p:cNvSpPr/>
          <p:nvPr/>
        </p:nvSpPr>
        <p:spPr>
          <a:xfrm>
            <a:off x="7649569" y="6192209"/>
            <a:ext cx="4033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/>
              <a:t>G. Bellini, </a:t>
            </a:r>
            <a:r>
              <a:rPr lang="sk-SK" i="1" dirty="0" err="1"/>
              <a:t>Slavnost</a:t>
            </a:r>
            <a:r>
              <a:rPr lang="sk-SK" i="1" dirty="0"/>
              <a:t> </a:t>
            </a:r>
            <a:r>
              <a:rPr lang="sk-SK" i="1" dirty="0" err="1"/>
              <a:t>bohů</a:t>
            </a:r>
            <a:r>
              <a:rPr lang="de-CH" i="1" dirty="0"/>
              <a:t>,</a:t>
            </a:r>
            <a:r>
              <a:rPr lang="de-CH" dirty="0"/>
              <a:t> 1514-1529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7A9187-EF11-9D6B-CAD6-6B161255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4445" cy="6858000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7EE8E753-2653-C642-0274-3EEFBA499502}"/>
              </a:ext>
            </a:extLst>
          </p:cNvPr>
          <p:cNvSpPr txBox="1"/>
          <p:nvPr/>
        </p:nvSpPr>
        <p:spPr>
          <a:xfrm>
            <a:off x="7958667" y="535405"/>
            <a:ext cx="3826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Historka </a:t>
            </a:r>
            <a:r>
              <a:rPr lang="sk-SK" sz="1600" dirty="0" err="1">
                <a:solidFill>
                  <a:srgbClr val="0070C0"/>
                </a:solidFill>
                <a:cs typeface="Calibri" panose="020F0502020204030204" pitchFamily="34" charset="0"/>
              </a:rPr>
              <a:t>podle</a:t>
            </a:r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k-SK" sz="1600" dirty="0" err="1">
                <a:solidFill>
                  <a:srgbClr val="0070C0"/>
                </a:solidFill>
                <a:cs typeface="Calibri" panose="020F0502020204030204" pitchFamily="34" charset="0"/>
              </a:rPr>
              <a:t>básně</a:t>
            </a:r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cs typeface="Calibri" panose="020F0502020204030204" pitchFamily="34" charset="0"/>
              </a:rPr>
              <a:t>«Fasti»</a:t>
            </a:r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k-SK" sz="1600" dirty="0" err="1">
                <a:solidFill>
                  <a:srgbClr val="0070C0"/>
                </a:solidFill>
                <a:cs typeface="Calibri" panose="020F0502020204030204" pitchFamily="34" charset="0"/>
              </a:rPr>
              <a:t>římského</a:t>
            </a:r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k-SK" sz="1600" dirty="0" err="1">
                <a:solidFill>
                  <a:srgbClr val="0070C0"/>
                </a:solidFill>
                <a:cs typeface="Calibri" panose="020F0502020204030204" pitchFamily="34" charset="0"/>
              </a:rPr>
              <a:t>básníka</a:t>
            </a:r>
            <a:r>
              <a:rPr lang="sk-SK" sz="1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k-SK" sz="1600" dirty="0" err="1">
                <a:solidFill>
                  <a:srgbClr val="0070C0"/>
                </a:solidFill>
                <a:cs typeface="Calibri" panose="020F0502020204030204" pitchFamily="34" charset="0"/>
              </a:rPr>
              <a:t>Ovidia</a:t>
            </a:r>
            <a:endParaRPr lang="en-US" sz="16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1600" dirty="0">
              <a:cs typeface="Calibri" panose="020F0502020204030204" pitchFamily="34" charset="0"/>
            </a:endParaRPr>
          </a:p>
          <a:p>
            <a:r>
              <a:rPr lang="sk-SK" sz="1600" dirty="0" err="1">
                <a:cs typeface="Calibri" panose="020F0502020204030204" pitchFamily="34" charset="0"/>
              </a:rPr>
              <a:t>Bohové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de-CH" sz="1600" dirty="0">
                <a:cs typeface="Calibri" panose="020F0502020204030204" pitchFamily="34" charset="0"/>
              </a:rPr>
              <a:t>a </a:t>
            </a:r>
            <a:r>
              <a:rPr lang="de-CH" sz="1600" dirty="0" err="1">
                <a:cs typeface="Calibri" panose="020F0502020204030204" pitchFamily="34" charset="0"/>
              </a:rPr>
              <a:t>nym</a:t>
            </a:r>
            <a:r>
              <a:rPr lang="cs-CZ" sz="1600" dirty="0">
                <a:cs typeface="Calibri" panose="020F0502020204030204" pitchFamily="34" charset="0"/>
              </a:rPr>
              <a:t>f</a:t>
            </a:r>
            <a:r>
              <a:rPr lang="de-CH" sz="1600" dirty="0">
                <a:cs typeface="Calibri" panose="020F0502020204030204" pitchFamily="34" charset="0"/>
              </a:rPr>
              <a:t>y </a:t>
            </a:r>
            <a:r>
              <a:rPr lang="sk-SK" sz="1600" dirty="0" err="1">
                <a:cs typeface="Calibri" panose="020F0502020204030204" pitchFamily="34" charset="0"/>
              </a:rPr>
              <a:t>oslavují</a:t>
            </a:r>
            <a:r>
              <a:rPr lang="sk-SK" sz="1600" dirty="0">
                <a:cs typeface="Calibri" panose="020F0502020204030204" pitchFamily="34" charset="0"/>
              </a:rPr>
              <a:t> a </a:t>
            </a:r>
            <a:r>
              <a:rPr lang="sk-SK" sz="1600" dirty="0" err="1">
                <a:cs typeface="Calibri" panose="020F0502020204030204" pitchFamily="34" charset="0"/>
              </a:rPr>
              <a:t>popíjejí</a:t>
            </a:r>
            <a:r>
              <a:rPr lang="sk-SK" sz="1600" dirty="0">
                <a:cs typeface="Calibri" panose="020F0502020204030204" pitchFamily="34" charset="0"/>
              </a:rPr>
              <a:t> na lesní </a:t>
            </a:r>
            <a:r>
              <a:rPr lang="sk-SK" sz="1600" dirty="0" err="1">
                <a:cs typeface="Calibri" panose="020F0502020204030204" pitchFamily="34" charset="0"/>
              </a:rPr>
              <a:t>mýtině</a:t>
            </a:r>
            <a:r>
              <a:rPr lang="sk-SK" sz="1600" dirty="0">
                <a:cs typeface="Calibri" panose="020F0502020204030204" pitchFamily="34" charset="0"/>
              </a:rPr>
              <a:t> a </a:t>
            </a:r>
            <a:r>
              <a:rPr lang="sk-SK" sz="1600" dirty="0" err="1">
                <a:cs typeface="Calibri" panose="020F0502020204030204" pitchFamily="34" charset="0"/>
              </a:rPr>
              <a:t>jsou</a:t>
            </a:r>
            <a:r>
              <a:rPr lang="sk-SK" sz="1600" dirty="0">
                <a:cs typeface="Calibri" panose="020F0502020204030204" pitchFamily="34" charset="0"/>
              </a:rPr>
              <a:t> už </a:t>
            </a:r>
            <a:r>
              <a:rPr lang="sk-SK" sz="1600" dirty="0" err="1">
                <a:cs typeface="Calibri" panose="020F0502020204030204" pitchFamily="34" charset="0"/>
              </a:rPr>
              <a:t>malinko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znaveni</a:t>
            </a:r>
            <a:r>
              <a:rPr lang="sk-SK" sz="1600" dirty="0">
                <a:cs typeface="Calibri" panose="020F0502020204030204" pitchFamily="34" charset="0"/>
              </a:rPr>
              <a:t>.</a:t>
            </a: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9C17498-4533-C79A-F00F-55589277CC4B}"/>
              </a:ext>
            </a:extLst>
          </p:cNvPr>
          <p:cNvSpPr/>
          <p:nvPr/>
        </p:nvSpPr>
        <p:spPr>
          <a:xfrm>
            <a:off x="5823284" y="3429000"/>
            <a:ext cx="1630279" cy="3200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FB1DE0-7B45-9C4D-BED0-850FF31B7C96}"/>
              </a:ext>
            </a:extLst>
          </p:cNvPr>
          <p:cNvSpPr txBox="1"/>
          <p:nvPr/>
        </p:nvSpPr>
        <p:spPr>
          <a:xfrm>
            <a:off x="7958667" y="2099736"/>
            <a:ext cx="384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>
                <a:cs typeface="Calibri" panose="020F0502020204030204" pitchFamily="34" charset="0"/>
              </a:rPr>
              <a:t>Priapus</a:t>
            </a:r>
            <a:r>
              <a:rPr lang="sk-SK" sz="1600" dirty="0">
                <a:cs typeface="Calibri" panose="020F0502020204030204" pitchFamily="34" charset="0"/>
              </a:rPr>
              <a:t>, </a:t>
            </a:r>
            <a:r>
              <a:rPr lang="sk-SK" sz="1600" dirty="0" err="1">
                <a:cs typeface="Calibri" panose="020F0502020204030204" pitchFamily="34" charset="0"/>
              </a:rPr>
              <a:t>bůh</a:t>
            </a:r>
            <a:r>
              <a:rPr lang="sk-SK" sz="1600" dirty="0">
                <a:cs typeface="Calibri" panose="020F0502020204030204" pitchFamily="34" charset="0"/>
              </a:rPr>
              <a:t> mužských genitálií, </a:t>
            </a:r>
            <a:r>
              <a:rPr lang="sk-SK" sz="1600" dirty="0" err="1">
                <a:cs typeface="Calibri" panose="020F0502020204030204" pitchFamily="34" charset="0"/>
              </a:rPr>
              <a:t>se</a:t>
            </a:r>
            <a:r>
              <a:rPr lang="sk-SK" sz="1600" dirty="0">
                <a:cs typeface="Calibri" panose="020F0502020204030204" pitchFamily="34" charset="0"/>
              </a:rPr>
              <a:t> snaží </a:t>
            </a:r>
            <a:r>
              <a:rPr lang="sk-SK" sz="1600" dirty="0" err="1">
                <a:cs typeface="Calibri" panose="020F0502020204030204" pitchFamily="34" charset="0"/>
              </a:rPr>
              <a:t>využít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příležitosti</a:t>
            </a:r>
            <a:r>
              <a:rPr lang="sk-SK" sz="1600" dirty="0">
                <a:cs typeface="Calibri" panose="020F0502020204030204" pitchFamily="34" charset="0"/>
              </a:rPr>
              <a:t> a </a:t>
            </a:r>
            <a:r>
              <a:rPr lang="sk-SK" sz="1600" dirty="0" err="1">
                <a:cs typeface="Calibri" panose="020F0502020204030204" pitchFamily="34" charset="0"/>
              </a:rPr>
              <a:t>svést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dřímající</a:t>
            </a:r>
            <a:r>
              <a:rPr lang="sk-SK" sz="1600" dirty="0">
                <a:cs typeface="Calibri" panose="020F0502020204030204" pitchFamily="34" charset="0"/>
              </a:rPr>
              <a:t> nymfu </a:t>
            </a:r>
            <a:r>
              <a:rPr lang="sk-SK" sz="1600" dirty="0" err="1">
                <a:cs typeface="Calibri" panose="020F0502020204030204" pitchFamily="34" charset="0"/>
              </a:rPr>
              <a:t>Lotis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5B4B97-18E2-FB36-A64E-ACCA98B2DE1F}"/>
              </a:ext>
            </a:extLst>
          </p:cNvPr>
          <p:cNvSpPr txBox="1"/>
          <p:nvPr/>
        </p:nvSpPr>
        <p:spPr>
          <a:xfrm>
            <a:off x="7958667" y="3212867"/>
            <a:ext cx="3847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cs typeface="Calibri" panose="020F0502020204030204" pitchFamily="34" charset="0"/>
              </a:rPr>
              <a:t>V </a:t>
            </a:r>
            <a:r>
              <a:rPr lang="sk-SK" sz="1600" dirty="0" err="1">
                <a:cs typeface="Calibri" panose="020F0502020204030204" pitchFamily="34" charset="0"/>
              </a:rPr>
              <a:t>té</a:t>
            </a:r>
            <a:r>
              <a:rPr lang="sk-SK" sz="1600" dirty="0">
                <a:cs typeface="Calibri" panose="020F0502020204030204" pitchFamily="34" charset="0"/>
              </a:rPr>
              <a:t> chvíli začne </a:t>
            </a:r>
            <a:r>
              <a:rPr lang="sk-SK" sz="1600" dirty="0" err="1">
                <a:cs typeface="Calibri" panose="020F0502020204030204" pitchFamily="34" charset="0"/>
              </a:rPr>
              <a:t>osel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Siléna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hýkat</a:t>
            </a:r>
            <a:r>
              <a:rPr lang="sk-SK" sz="1600" dirty="0">
                <a:cs typeface="Calibri" panose="020F0502020204030204" pitchFamily="34" charset="0"/>
              </a:rPr>
              <a:t>.</a:t>
            </a: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937909-9A8C-3E78-9FB2-CB0CDB34BAEF}"/>
              </a:ext>
            </a:extLst>
          </p:cNvPr>
          <p:cNvSpPr txBox="1"/>
          <p:nvPr/>
        </p:nvSpPr>
        <p:spPr>
          <a:xfrm>
            <a:off x="7937679" y="3833555"/>
            <a:ext cx="38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alibri" panose="020F0502020204030204" pitchFamily="34" charset="0"/>
              </a:rPr>
              <a:t>Lotis </a:t>
            </a:r>
            <a:r>
              <a:rPr lang="sk-SK" sz="1600" dirty="0" err="1">
                <a:cs typeface="Calibri" panose="020F0502020204030204" pitchFamily="34" charset="0"/>
              </a:rPr>
              <a:t>se</a:t>
            </a:r>
            <a:r>
              <a:rPr lang="sk-SK" sz="1600" dirty="0">
                <a:cs typeface="Calibri" panose="020F0502020204030204" pitchFamily="34" charset="0"/>
              </a:rPr>
              <a:t> na to </a:t>
            </a:r>
            <a:r>
              <a:rPr lang="sk-SK" sz="1600" dirty="0" err="1">
                <a:cs typeface="Calibri" panose="020F0502020204030204" pitchFamily="34" charset="0"/>
              </a:rPr>
              <a:t>probudí</a:t>
            </a:r>
            <a:r>
              <a:rPr lang="sk-SK" sz="1600" dirty="0">
                <a:cs typeface="Calibri" panose="020F0502020204030204" pitchFamily="34" charset="0"/>
              </a:rPr>
              <a:t>, odstrčí </a:t>
            </a:r>
            <a:r>
              <a:rPr lang="sk-SK" sz="1600" dirty="0" err="1">
                <a:cs typeface="Calibri" panose="020F0502020204030204" pitchFamily="34" charset="0"/>
              </a:rPr>
              <a:t>Priapa</a:t>
            </a:r>
            <a:r>
              <a:rPr lang="sk-SK" sz="1600" dirty="0">
                <a:cs typeface="Calibri" panose="020F0502020204030204" pitchFamily="34" charset="0"/>
              </a:rPr>
              <a:t>, </a:t>
            </a:r>
            <a:r>
              <a:rPr lang="sk-SK" sz="1600" dirty="0" err="1">
                <a:cs typeface="Calibri" panose="020F0502020204030204" pitchFamily="34" charset="0"/>
              </a:rPr>
              <a:t>kterého</a:t>
            </a:r>
            <a:r>
              <a:rPr lang="sk-SK" sz="1600" dirty="0">
                <a:cs typeface="Calibri" panose="020F0502020204030204" pitchFamily="34" charset="0"/>
              </a:rPr>
              <a:t> </a:t>
            </a:r>
            <a:r>
              <a:rPr lang="sk-SK" sz="1600" dirty="0" err="1">
                <a:cs typeface="Calibri" panose="020F0502020204030204" pitchFamily="34" charset="0"/>
              </a:rPr>
              <a:t>bohové</a:t>
            </a:r>
            <a:r>
              <a:rPr lang="sk-SK" sz="1600" dirty="0">
                <a:cs typeface="Calibri" panose="020F0502020204030204" pitchFamily="34" charset="0"/>
              </a:rPr>
              <a:t> s hanbou </a:t>
            </a:r>
            <a:r>
              <a:rPr lang="sk-SK" sz="1600" dirty="0" err="1">
                <a:cs typeface="Calibri" panose="020F0502020204030204" pitchFamily="34" charset="0"/>
              </a:rPr>
              <a:t>vyženou</a:t>
            </a:r>
            <a:r>
              <a:rPr lang="en-US" sz="16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ECC483-99C6-E0D8-2847-233D7115D921}"/>
              </a:ext>
            </a:extLst>
          </p:cNvPr>
          <p:cNvSpPr/>
          <p:nvPr/>
        </p:nvSpPr>
        <p:spPr>
          <a:xfrm>
            <a:off x="596052" y="3533089"/>
            <a:ext cx="1733975" cy="182461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74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9B80-F159-EDDF-52ED-63C16FB87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FC7F48-E1C7-0C4B-34E1-92E9B6F57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4445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43F04E7-EDBB-E1D7-7CCA-E37FC6221080}"/>
              </a:ext>
            </a:extLst>
          </p:cNvPr>
          <p:cNvSpPr/>
          <p:nvPr/>
        </p:nvSpPr>
        <p:spPr>
          <a:xfrm>
            <a:off x="673161" y="5887792"/>
            <a:ext cx="5601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/>
              <a:t>G. Bellini, </a:t>
            </a:r>
            <a:r>
              <a:rPr lang="sk-SK" i="1" dirty="0" err="1"/>
              <a:t>Slavnost</a:t>
            </a:r>
            <a:r>
              <a:rPr lang="sk-SK" i="1" dirty="0"/>
              <a:t> </a:t>
            </a:r>
            <a:r>
              <a:rPr lang="sk-SK" i="1" dirty="0" err="1"/>
              <a:t>bohů</a:t>
            </a:r>
            <a:r>
              <a:rPr lang="de-CH" i="1" dirty="0"/>
              <a:t>,</a:t>
            </a:r>
            <a:r>
              <a:rPr lang="de-CH" dirty="0"/>
              <a:t> 1514-1529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272D6BE-C890-88DD-AB1C-01BE3CC4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695" y="3037974"/>
            <a:ext cx="2901838" cy="1452746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E0E606A0-4E15-17C2-4618-7F0897DB18C0}"/>
              </a:ext>
            </a:extLst>
          </p:cNvPr>
          <p:cNvSpPr>
            <a:spLocks noChangeArrowheads="1"/>
          </p:cNvSpPr>
          <p:nvPr/>
        </p:nvSpPr>
        <p:spPr bwMode="auto">
          <a:xfrm rot="4651237">
            <a:off x="6463571" y="1542683"/>
            <a:ext cx="431800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E071AA2D-FB6C-62A7-36C6-0F05D96D8DEA}"/>
              </a:ext>
            </a:extLst>
          </p:cNvPr>
          <p:cNvSpPr>
            <a:spLocks noChangeArrowheads="1"/>
          </p:cNvSpPr>
          <p:nvPr/>
        </p:nvSpPr>
        <p:spPr bwMode="auto">
          <a:xfrm rot="20480285">
            <a:off x="1455348" y="823110"/>
            <a:ext cx="431800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9996A3-895A-90A4-C1EE-471A8D9F3224}"/>
              </a:ext>
            </a:extLst>
          </p:cNvPr>
          <p:cNvSpPr txBox="1"/>
          <p:nvPr/>
        </p:nvSpPr>
        <p:spPr>
          <a:xfrm>
            <a:off x="8136912" y="534395"/>
            <a:ext cx="37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Rentgenová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E99A52-FD7F-E163-10AB-41678D36FEBA}"/>
              </a:ext>
            </a:extLst>
          </p:cNvPr>
          <p:cNvSpPr txBox="1"/>
          <p:nvPr/>
        </p:nvSpPr>
        <p:spPr>
          <a:xfrm>
            <a:off x="7648575" y="6292679"/>
            <a:ext cx="44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cs typeface="Calibri" panose="020F0502020204030204" pitchFamily="34" charset="0"/>
              </a:rPr>
              <a:t>Plesters</a:t>
            </a:r>
            <a:r>
              <a:rPr lang="en-US" sz="1200" dirty="0">
                <a:cs typeface="Calibri" panose="020F0502020204030204" pitchFamily="34" charset="0"/>
              </a:rPr>
              <a:t>, J. The Feast of the Gods: Conservation, Examination, and Interpretation. Studies in the History of Art, 40, 1990.</a:t>
            </a:r>
            <a:endParaRPr lang="de-CH" sz="1200" dirty="0"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154E01-564E-9286-64F5-2627C5D89D6F}"/>
              </a:ext>
            </a:extLst>
          </p:cNvPr>
          <p:cNvSpPr txBox="1"/>
          <p:nvPr/>
        </p:nvSpPr>
        <p:spPr>
          <a:xfrm>
            <a:off x="8258826" y="2526627"/>
            <a:ext cx="378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Označený </a:t>
            </a:r>
            <a:r>
              <a:rPr lang="sk-SK" dirty="0" err="1"/>
              <a:t>výřez</a:t>
            </a:r>
            <a:r>
              <a:rPr lang="sk-SK" dirty="0"/>
              <a:t> obrazu </a:t>
            </a:r>
            <a:r>
              <a:rPr lang="sk-SK" dirty="0" err="1"/>
              <a:t>byl</a:t>
            </a:r>
            <a:r>
              <a:rPr lang="sk-SK" dirty="0"/>
              <a:t> </a:t>
            </a:r>
            <a:r>
              <a:rPr lang="sk-SK" dirty="0" err="1"/>
              <a:t>ozářen</a:t>
            </a:r>
            <a:r>
              <a:rPr lang="sk-SK" dirty="0"/>
              <a:t> r</a:t>
            </a:r>
            <a:r>
              <a:rPr lang="cs-CZ" dirty="0"/>
              <a:t>e</a:t>
            </a:r>
            <a:r>
              <a:rPr lang="sk-SK" dirty="0" err="1"/>
              <a:t>ntgenovými</a:t>
            </a:r>
            <a:r>
              <a:rPr lang="sk-SK" dirty="0"/>
              <a:t> </a:t>
            </a:r>
            <a:r>
              <a:rPr lang="sk-SK" dirty="0" err="1"/>
              <a:t>paprsky</a:t>
            </a:r>
            <a:r>
              <a:rPr lang="sk-SK" dirty="0"/>
              <a:t>.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5F4B2E-3236-EFAA-0854-FB64C00EFC8D}"/>
              </a:ext>
            </a:extLst>
          </p:cNvPr>
          <p:cNvSpPr txBox="1"/>
          <p:nvPr/>
        </p:nvSpPr>
        <p:spPr>
          <a:xfrm>
            <a:off x="8042079" y="1410212"/>
            <a:ext cx="378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Stromy na </a:t>
            </a:r>
            <a:r>
              <a:rPr lang="sk-SK" dirty="0" err="1"/>
              <a:t>levé</a:t>
            </a:r>
            <a:r>
              <a:rPr lang="sk-SK" dirty="0"/>
              <a:t> </a:t>
            </a:r>
            <a:r>
              <a:rPr lang="sk-SK" dirty="0" err="1"/>
              <a:t>straně</a:t>
            </a:r>
            <a:r>
              <a:rPr lang="sk-SK" dirty="0"/>
              <a:t> </a:t>
            </a:r>
            <a:r>
              <a:rPr lang="sk-SK" dirty="0" err="1"/>
              <a:t>jsou</a:t>
            </a:r>
            <a:r>
              <a:rPr lang="sk-SK" dirty="0"/>
              <a:t> odlišné od </a:t>
            </a:r>
            <a:r>
              <a:rPr lang="sk-SK" dirty="0" err="1"/>
              <a:t>stromů</a:t>
            </a:r>
            <a:r>
              <a:rPr lang="sk-SK" dirty="0"/>
              <a:t> na pravé </a:t>
            </a:r>
            <a:r>
              <a:rPr lang="sk-SK" dirty="0" err="1"/>
              <a:t>straně</a:t>
            </a:r>
            <a:r>
              <a:rPr lang="sk-SK" dirty="0"/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564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Rentgenová analýza</a:t>
            </a:r>
            <a:endParaRPr lang="de-CH" sz="32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981199" y="4718766"/>
            <a:ext cx="82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/>
              <a:t>G. Bellini, </a:t>
            </a:r>
            <a:r>
              <a:rPr lang="sk-SK" i="1" dirty="0" err="1"/>
              <a:t>Slavnost</a:t>
            </a:r>
            <a:r>
              <a:rPr lang="sk-SK" i="1" dirty="0"/>
              <a:t> </a:t>
            </a:r>
            <a:r>
              <a:rPr lang="sk-SK" i="1" dirty="0" err="1"/>
              <a:t>bohů</a:t>
            </a:r>
            <a:r>
              <a:rPr lang="de-CH" dirty="0"/>
              <a:t>, 1514-1529</a:t>
            </a:r>
          </a:p>
        </p:txBody>
      </p:sp>
      <p:pic>
        <p:nvPicPr>
          <p:cNvPr id="8" name="Picture 3" descr="2_feast-detail-Vis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458194"/>
            <a:ext cx="40417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3_feast-detail-X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9026" y="2440732"/>
            <a:ext cx="4041775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 rot="1489322">
            <a:off x="7566254" y="2003757"/>
            <a:ext cx="431800" cy="924510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6F4BD73-E0C6-D995-46D4-A28B43D1DCBB}"/>
              </a:ext>
            </a:extLst>
          </p:cNvPr>
          <p:cNvSpPr txBox="1"/>
          <p:nvPr/>
        </p:nvSpPr>
        <p:spPr>
          <a:xfrm>
            <a:off x="6509084" y="800100"/>
            <a:ext cx="37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Stromy</a:t>
            </a:r>
            <a:r>
              <a:rPr lang="de-DE" dirty="0"/>
              <a:t> na </a:t>
            </a:r>
            <a:r>
              <a:rPr lang="cs-CZ" dirty="0"/>
              <a:t>levé</a:t>
            </a:r>
            <a:r>
              <a:rPr lang="de-DE" dirty="0"/>
              <a:t> </a:t>
            </a:r>
            <a:r>
              <a:rPr lang="de-DE" dirty="0" err="1"/>
              <a:t>stran</a:t>
            </a:r>
            <a:r>
              <a:rPr lang="cs-CZ" dirty="0"/>
              <a:t>ě</a:t>
            </a:r>
            <a:r>
              <a:rPr lang="de-DE" dirty="0"/>
              <a:t> b</a:t>
            </a:r>
            <a:r>
              <a:rPr lang="cs-CZ" dirty="0"/>
              <a:t>y</a:t>
            </a:r>
            <a:r>
              <a:rPr lang="de-DE" dirty="0"/>
              <a:t>l</a:t>
            </a:r>
            <a:r>
              <a:rPr lang="cs-CZ" dirty="0"/>
              <a:t>y</a:t>
            </a:r>
            <a:r>
              <a:rPr lang="sk-SK" dirty="0"/>
              <a:t> </a:t>
            </a:r>
            <a:r>
              <a:rPr lang="sk-SK" dirty="0" err="1"/>
              <a:t>původně</a:t>
            </a:r>
            <a:r>
              <a:rPr lang="sk-SK" dirty="0"/>
              <a:t> </a:t>
            </a:r>
            <a:r>
              <a:rPr lang="sk-SK" dirty="0" err="1"/>
              <a:t>malovány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stejném</a:t>
            </a:r>
            <a:r>
              <a:rPr lang="sk-SK" dirty="0"/>
              <a:t> </a:t>
            </a:r>
            <a:r>
              <a:rPr lang="sk-SK" dirty="0" err="1"/>
              <a:t>stylu</a:t>
            </a:r>
            <a:r>
              <a:rPr lang="sk-SK" dirty="0"/>
              <a:t> </a:t>
            </a:r>
            <a:r>
              <a:rPr lang="sk-SK" dirty="0" err="1"/>
              <a:t>jako</a:t>
            </a:r>
            <a:r>
              <a:rPr lang="sk-SK" dirty="0"/>
              <a:t> na pravé </a:t>
            </a:r>
            <a:r>
              <a:rPr lang="sk-SK" dirty="0" err="1"/>
              <a:t>straně</a:t>
            </a:r>
            <a:r>
              <a:rPr lang="sk-SK" dirty="0"/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881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5121F-DBF1-29DD-0373-B7577554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FF9E707-782D-350D-3F56-2ACD7AADF064}"/>
              </a:ext>
            </a:extLst>
          </p:cNvPr>
          <p:cNvSpPr txBox="1"/>
          <p:nvPr/>
        </p:nvSpPr>
        <p:spPr>
          <a:xfrm>
            <a:off x="8697773" y="453542"/>
            <a:ext cx="276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Rekonstrukce</a:t>
            </a:r>
            <a:r>
              <a:rPr lang="de-CH" dirty="0"/>
              <a:t> p</a:t>
            </a:r>
            <a:r>
              <a:rPr lang="cs-CZ" dirty="0" err="1"/>
              <a:t>ůvodní</a:t>
            </a:r>
            <a:r>
              <a:rPr lang="cs-CZ" dirty="0"/>
              <a:t> verze od G. </a:t>
            </a:r>
            <a:r>
              <a:rPr lang="cs-CZ" dirty="0" err="1"/>
              <a:t>Belliniho</a:t>
            </a:r>
            <a:r>
              <a:rPr lang="cs-CZ" dirty="0"/>
              <a:t>.</a:t>
            </a:r>
            <a:endParaRPr lang="de-CH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F952A9E-2EC6-B857-7A3D-83E885022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1" y="555954"/>
            <a:ext cx="7015606" cy="60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C6F1B-3279-8062-1F1E-AA8BB20B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994B7978-B223-2705-6012-E12A2894D2AF}"/>
              </a:ext>
            </a:extLst>
          </p:cNvPr>
          <p:cNvSpPr txBox="1"/>
          <p:nvPr/>
        </p:nvSpPr>
        <p:spPr>
          <a:xfrm>
            <a:off x="8818397" y="468172"/>
            <a:ext cx="3185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Camerini</a:t>
            </a:r>
            <a:r>
              <a:rPr lang="fr-CH" dirty="0"/>
              <a:t> d’</a:t>
            </a:r>
            <a:r>
              <a:rPr lang="fr-CH" dirty="0" err="1"/>
              <a:t>alabastro</a:t>
            </a:r>
            <a:endParaRPr lang="fr-CH" dirty="0"/>
          </a:p>
          <a:p>
            <a:r>
              <a:rPr lang="fr-CH" dirty="0"/>
              <a:t>v pal</a:t>
            </a:r>
            <a:r>
              <a:rPr lang="cs-CZ" dirty="0" err="1"/>
              <a:t>áci</a:t>
            </a:r>
            <a:r>
              <a:rPr lang="cs-CZ" dirty="0"/>
              <a:t> vévodu Alfonsa d</a:t>
            </a:r>
            <a:r>
              <a:rPr lang="de-CH" dirty="0"/>
              <a:t>’</a:t>
            </a:r>
            <a:r>
              <a:rPr lang="cs-CZ" dirty="0" err="1"/>
              <a:t>Est</a:t>
            </a:r>
            <a:r>
              <a:rPr lang="de-CH" dirty="0"/>
              <a:t>e</a:t>
            </a:r>
            <a:endParaRPr lang="cs-CZ" dirty="0"/>
          </a:p>
          <a:p>
            <a:r>
              <a:rPr lang="cs-CZ" dirty="0"/>
              <a:t>z Ferrary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5170DF-B71B-2927-5E1A-4BE63E56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9" y="549248"/>
            <a:ext cx="8095012" cy="5756453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37F2D1E-27FC-DBAA-9709-940C3289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14" y="2433793"/>
            <a:ext cx="2179466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4BCF64-5E33-21ED-983C-3FDEEF754143}"/>
              </a:ext>
            </a:extLst>
          </p:cNvPr>
          <p:cNvSpPr txBox="1"/>
          <p:nvPr/>
        </p:nvSpPr>
        <p:spPr>
          <a:xfrm>
            <a:off x="9196561" y="5080004"/>
            <a:ext cx="22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Alfons</a:t>
            </a:r>
            <a:r>
              <a:rPr lang="de-CH" dirty="0"/>
              <a:t>o</a:t>
            </a:r>
            <a:r>
              <a:rPr lang="cs-CZ" dirty="0"/>
              <a:t> d</a:t>
            </a:r>
            <a:r>
              <a:rPr lang="de-CH" dirty="0"/>
              <a:t>’Este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B4C275-5D62-BCF5-5969-E8AFDCD9DDB2}"/>
              </a:ext>
            </a:extLst>
          </p:cNvPr>
          <p:cNvSpPr txBox="1"/>
          <p:nvPr/>
        </p:nvSpPr>
        <p:spPr>
          <a:xfrm>
            <a:off x="1232744" y="5467870"/>
            <a:ext cx="218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</a:rPr>
              <a:t>Ti</a:t>
            </a:r>
            <a:r>
              <a:rPr lang="cs-CZ" sz="1200" dirty="0">
                <a:solidFill>
                  <a:schemeClr val="bg1"/>
                </a:solidFill>
              </a:rPr>
              <a:t>t</a:t>
            </a:r>
            <a:r>
              <a:rPr lang="de-CH" sz="1200" dirty="0" err="1">
                <a:solidFill>
                  <a:schemeClr val="bg1"/>
                </a:solidFill>
              </a:rPr>
              <a:t>ian</a:t>
            </a:r>
            <a:r>
              <a:rPr lang="de-CH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The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Worship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of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Venus</a:t>
            </a:r>
            <a:r>
              <a:rPr lang="cs-CZ" sz="1200" dirty="0">
                <a:solidFill>
                  <a:schemeClr val="bg1"/>
                </a:solidFill>
              </a:rPr>
              <a:t>, 1518</a:t>
            </a:r>
            <a:endParaRPr lang="de-CH" sz="1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CAA5FC-820A-0BC8-8A55-C5E2955722C9}"/>
              </a:ext>
            </a:extLst>
          </p:cNvPr>
          <p:cNvSpPr txBox="1"/>
          <p:nvPr/>
        </p:nvSpPr>
        <p:spPr>
          <a:xfrm>
            <a:off x="5279812" y="5467870"/>
            <a:ext cx="258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Titian, Bacchanal of the </a:t>
            </a:r>
            <a:r>
              <a:rPr lang="en-US" sz="1200" dirty="0" err="1">
                <a:solidFill>
                  <a:schemeClr val="bg1"/>
                </a:solidFill>
              </a:rPr>
              <a:t>Andrians</a:t>
            </a:r>
            <a:r>
              <a:rPr lang="en-US" sz="1200" dirty="0">
                <a:solidFill>
                  <a:schemeClr val="bg1"/>
                </a:solidFill>
              </a:rPr>
              <a:t>, 1523-24</a:t>
            </a:r>
            <a:endParaRPr lang="de-CH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5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063623" y="1278572"/>
            <a:ext cx="4134455" cy="4525963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766645" y="5288514"/>
            <a:ext cx="4728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G. Bellini und Titian, </a:t>
            </a:r>
            <a:r>
              <a:rPr lang="sk-SK" i="1" dirty="0" err="1"/>
              <a:t>Slavnost</a:t>
            </a:r>
            <a:r>
              <a:rPr lang="sk-SK" i="1" dirty="0"/>
              <a:t> </a:t>
            </a:r>
            <a:r>
              <a:rPr lang="sk-SK" i="1" dirty="0" err="1"/>
              <a:t>bohů</a:t>
            </a:r>
            <a:br>
              <a:rPr lang="sk-SK" i="1" dirty="0"/>
            </a:br>
            <a:r>
              <a:rPr lang="de-CH" dirty="0"/>
              <a:t>1514-1529</a:t>
            </a:r>
          </a:p>
        </p:txBody>
      </p:sp>
      <p:pic>
        <p:nvPicPr>
          <p:cNvPr id="11" name="Shape 144" descr="Bellini_Feast_of_the_Gods_nymph">
            <a:extLst>
              <a:ext uri="{FF2B5EF4-FFF2-40B4-BE49-F238E27FC236}">
                <a16:creationId xmlns:a16="http://schemas.microsoft.com/office/drawing/2014/main" id="{B9415A77-55DC-44A9-9C63-60DBE80A96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623" y="1284880"/>
            <a:ext cx="4134455" cy="39964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45">
            <a:extLst>
              <a:ext uri="{FF2B5EF4-FFF2-40B4-BE49-F238E27FC236}">
                <a16:creationId xmlns:a16="http://schemas.microsoft.com/office/drawing/2014/main" id="{148552A7-AAD1-480F-873F-112FF8E0F745}"/>
              </a:ext>
            </a:extLst>
          </p:cNvPr>
          <p:cNvSpPr/>
          <p:nvPr/>
        </p:nvSpPr>
        <p:spPr>
          <a:xfrm rot="9418839">
            <a:off x="3503404" y="2760499"/>
            <a:ext cx="2597239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EA3377-25C3-E59B-4F70-527BACDA14EF}"/>
              </a:ext>
            </a:extLst>
          </p:cNvPr>
          <p:cNvSpPr txBox="1"/>
          <p:nvPr/>
        </p:nvSpPr>
        <p:spPr>
          <a:xfrm>
            <a:off x="6077950" y="1103506"/>
            <a:ext cx="47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Rentgenová analýza</a:t>
            </a:r>
            <a:endParaRPr lang="de-DE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3FF9A4-0AA2-C44E-0F4F-ABFB491C6B0A}"/>
              </a:ext>
            </a:extLst>
          </p:cNvPr>
          <p:cNvSpPr txBox="1"/>
          <p:nvPr/>
        </p:nvSpPr>
        <p:spPr>
          <a:xfrm>
            <a:off x="6077950" y="2183731"/>
            <a:ext cx="418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cs typeface="Calibri" panose="020F0502020204030204" pitchFamily="34" charset="0"/>
              </a:rPr>
              <a:t>Belliniho</a:t>
            </a:r>
            <a:r>
              <a:rPr lang="sk-SK" sz="2400" dirty="0">
                <a:cs typeface="Calibri" panose="020F0502020204030204" pitchFamily="34" charset="0"/>
              </a:rPr>
              <a:t> </a:t>
            </a:r>
            <a:r>
              <a:rPr lang="sk-SK" sz="2400" dirty="0" err="1">
                <a:cs typeface="Calibri" panose="020F0502020204030204" pitchFamily="34" charset="0"/>
              </a:rPr>
              <a:t>erotizace</a:t>
            </a:r>
            <a:endParaRPr lang="de-CH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Případ č. 1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790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třetího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4800" dirty="0" err="1">
                <a:solidFill>
                  <a:srgbClr val="0070C0"/>
                </a:solidFill>
              </a:rPr>
              <a:t>Tizian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přemaloval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část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stromů</a:t>
            </a:r>
            <a:r>
              <a:rPr lang="sk-SK" sz="4800" dirty="0">
                <a:solidFill>
                  <a:srgbClr val="0070C0"/>
                </a:solidFill>
              </a:rPr>
              <a:t> v pozadí obrazu od </a:t>
            </a:r>
            <a:r>
              <a:rPr lang="de-CH" sz="4800" dirty="0">
                <a:solidFill>
                  <a:srgbClr val="0070C0"/>
                </a:solidFill>
              </a:rPr>
              <a:t>Giovanni</a:t>
            </a:r>
            <a:r>
              <a:rPr lang="cs-CZ" sz="4800" dirty="0">
                <a:solidFill>
                  <a:srgbClr val="0070C0"/>
                </a:solidFill>
              </a:rPr>
              <a:t>ho</a:t>
            </a:r>
            <a:r>
              <a:rPr lang="de-CH" sz="4800" dirty="0">
                <a:solidFill>
                  <a:srgbClr val="0070C0"/>
                </a:solidFill>
              </a:rPr>
              <a:t> Bellini</a:t>
            </a:r>
            <a:r>
              <a:rPr lang="sk-SK" sz="4800" dirty="0">
                <a:solidFill>
                  <a:srgbClr val="0070C0"/>
                </a:solidFill>
              </a:rPr>
              <a:t>ho</a:t>
            </a:r>
            <a:r>
              <a:rPr lang="de-CH" sz="4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70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4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19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C324-67C1-996D-BF58-03DA6131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8866A9CF-07B5-B223-34C1-A74D9E75A2AE}"/>
              </a:ext>
            </a:extLst>
          </p:cNvPr>
          <p:cNvSpPr txBox="1"/>
          <p:nvPr/>
        </p:nvSpPr>
        <p:spPr>
          <a:xfrm>
            <a:off x="6077950" y="1103506"/>
            <a:ext cx="52758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Neutronová aktivační analýza 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(NAA)</a:t>
            </a:r>
          </a:p>
          <a:p>
            <a:endParaRPr lang="de-D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800" dirty="0" err="1">
                <a:cs typeface="Calibri" panose="020F0502020204030204" pitchFamily="34" charset="0"/>
              </a:rPr>
              <a:t>Příprava</a:t>
            </a:r>
            <a:r>
              <a:rPr lang="sk-SK" sz="2800" dirty="0">
                <a:cs typeface="Calibri" panose="020F0502020204030204" pitchFamily="34" charset="0"/>
              </a:rPr>
              <a:t> obrazu k </a:t>
            </a:r>
            <a:r>
              <a:rPr lang="sk-SK" sz="2800" dirty="0" err="1">
                <a:cs typeface="Calibri" panose="020F0502020204030204" pitchFamily="34" charset="0"/>
              </a:rPr>
              <a:t>ozáření</a:t>
            </a:r>
            <a:endParaRPr lang="de-CH" sz="2800" dirty="0">
              <a:cs typeface="Calibri" panose="020F0502020204030204" pitchFamily="34" charset="0"/>
            </a:endParaRPr>
          </a:p>
        </p:txBody>
      </p:sp>
      <p:pic>
        <p:nvPicPr>
          <p:cNvPr id="15" name="Grafik 1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01524CE5-BF21-29F5-6873-C4CBEED42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21" y="4870408"/>
            <a:ext cx="3931708" cy="1039349"/>
          </a:xfrm>
          <a:prstGeom prst="rect">
            <a:avLst/>
          </a:prstGeom>
        </p:spPr>
      </p:pic>
      <p:pic>
        <p:nvPicPr>
          <p:cNvPr id="2" name="Picture 5" descr="4_gemaelde_unters">
            <a:extLst>
              <a:ext uri="{FF2B5EF4-FFF2-40B4-BE49-F238E27FC236}">
                <a16:creationId xmlns:a16="http://schemas.microsoft.com/office/drawing/2014/main" id="{AD71E7F5-AC65-A795-368B-CEB04309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27" y="1276686"/>
            <a:ext cx="458121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649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C324-67C1-996D-BF58-03DA6131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RG_graphik">
            <a:extLst>
              <a:ext uri="{FF2B5EF4-FFF2-40B4-BE49-F238E27FC236}">
                <a16:creationId xmlns:a16="http://schemas.microsoft.com/office/drawing/2014/main" id="{9DFDE112-A081-1578-E9CD-EDABC04C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226" y="490727"/>
            <a:ext cx="9064326" cy="49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3640EC-16B3-0852-C3A3-5896E22CB3E5}"/>
              </a:ext>
            </a:extLst>
          </p:cNvPr>
          <p:cNvSpPr txBox="1"/>
          <p:nvPr/>
        </p:nvSpPr>
        <p:spPr>
          <a:xfrm>
            <a:off x="6023417" y="6367273"/>
            <a:ext cx="6097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CH" sz="1200" dirty="0">
                <a:solidFill>
                  <a:schemeClr val="tx2"/>
                </a:solidFill>
              </a:rPr>
              <a:t>C.O. Fischer et al., </a:t>
            </a:r>
            <a:r>
              <a:rPr lang="de-CH" sz="1200" i="1" dirty="0">
                <a:solidFill>
                  <a:schemeClr val="tx2"/>
                </a:solidFill>
              </a:rPr>
              <a:t>Durchschaute Kunst</a:t>
            </a:r>
            <a:r>
              <a:rPr lang="de-CH" sz="1200" dirty="0">
                <a:solidFill>
                  <a:schemeClr val="tx2"/>
                </a:solidFill>
              </a:rPr>
              <a:t>, Neue Zürcher Zeitung, 232, 7.10.1987, s. 67</a:t>
            </a:r>
            <a:r>
              <a:rPr lang="de-CH" sz="1200" dirty="0">
                <a:solidFill>
                  <a:srgbClr val="FF99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9284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7BF7748-2393-4FA7-87CB-2A7369C3F7F3}"/>
              </a:ext>
            </a:extLst>
          </p:cNvPr>
          <p:cNvSpPr txBox="1"/>
          <p:nvPr/>
        </p:nvSpPr>
        <p:spPr>
          <a:xfrm>
            <a:off x="9450807" y="587405"/>
            <a:ext cx="253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Neutronová aktivační analýza </a:t>
            </a:r>
            <a:r>
              <a:rPr lang="de-DE" sz="24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(NAA)</a:t>
            </a:r>
          </a:p>
        </p:txBody>
      </p:sp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F4DBEE5E-B3E6-50E1-2F0E-E3F879A5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7" y="738522"/>
            <a:ext cx="3796615" cy="5040000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19BCE4A-1B7F-D493-AB58-856030F81D3E}"/>
              </a:ext>
            </a:extLst>
          </p:cNvPr>
          <p:cNvSpPr/>
          <p:nvPr/>
        </p:nvSpPr>
        <p:spPr>
          <a:xfrm>
            <a:off x="903507" y="5778522"/>
            <a:ext cx="379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Rembrandt van Rijn</a:t>
            </a:r>
            <a:r>
              <a:rPr lang="sk-SK" dirty="0"/>
              <a:t>,</a:t>
            </a:r>
            <a:r>
              <a:rPr lang="de-CH" dirty="0"/>
              <a:t> </a:t>
            </a:r>
            <a:r>
              <a:rPr lang="sk-SK" i="1" dirty="0"/>
              <a:t>Muž </a:t>
            </a:r>
            <a:r>
              <a:rPr lang="sk-SK" i="1" dirty="0" err="1"/>
              <a:t>ve</a:t>
            </a:r>
            <a:r>
              <a:rPr lang="sk-SK" i="1" dirty="0"/>
              <a:t> zlaté </a:t>
            </a:r>
            <a:r>
              <a:rPr lang="sk-SK" i="1" dirty="0" err="1"/>
              <a:t>přilbě</a:t>
            </a:r>
            <a:r>
              <a:rPr lang="de-CH" i="1" dirty="0"/>
              <a:t>, 1650-55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003081-8D6E-C8C3-7E7C-2BC83279E050}"/>
              </a:ext>
            </a:extLst>
          </p:cNvPr>
          <p:cNvSpPr txBox="1"/>
          <p:nvPr/>
        </p:nvSpPr>
        <p:spPr>
          <a:xfrm>
            <a:off x="5173577" y="633572"/>
            <a:ext cx="4042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Experti našli na obraze </a:t>
            </a:r>
            <a:r>
              <a:rPr lang="sk-SK" dirty="0" err="1"/>
              <a:t>stylistické</a:t>
            </a:r>
            <a:r>
              <a:rPr lang="sk-SK" dirty="0"/>
              <a:t> </a:t>
            </a:r>
            <a:r>
              <a:rPr lang="sk-SK" dirty="0" err="1"/>
              <a:t>nesrovnalosti</a:t>
            </a:r>
            <a:r>
              <a:rPr lang="sk-SK" dirty="0"/>
              <a:t>.</a:t>
            </a:r>
            <a:endParaRPr lang="de-DE" dirty="0"/>
          </a:p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dirty="0" err="1"/>
              <a:t>Jedním</a:t>
            </a:r>
            <a:r>
              <a:rPr lang="sk-SK" dirty="0"/>
              <a:t> </a:t>
            </a:r>
            <a:r>
              <a:rPr lang="sk-SK" dirty="0" err="1"/>
              <a:t>příkladem</a:t>
            </a:r>
            <a:r>
              <a:rPr lang="sk-SK" dirty="0"/>
              <a:t> je </a:t>
            </a:r>
            <a:r>
              <a:rPr lang="sk-SK" dirty="0" err="1"/>
              <a:t>vzhled</a:t>
            </a:r>
            <a:r>
              <a:rPr lang="sk-SK" dirty="0"/>
              <a:t> </a:t>
            </a:r>
            <a:r>
              <a:rPr lang="sk-SK" dirty="0" err="1"/>
              <a:t>přilby</a:t>
            </a:r>
            <a:r>
              <a:rPr lang="sk-SK" dirty="0"/>
              <a:t>, </a:t>
            </a:r>
            <a:r>
              <a:rPr lang="sk-SK" dirty="0" err="1"/>
              <a:t>která</a:t>
            </a:r>
            <a:r>
              <a:rPr lang="sk-SK" dirty="0"/>
              <a:t> je </a:t>
            </a:r>
            <a:r>
              <a:rPr lang="sk-SK" dirty="0" err="1"/>
              <a:t>příliš</a:t>
            </a:r>
            <a:r>
              <a:rPr lang="sk-SK" dirty="0"/>
              <a:t> výrazná, </a:t>
            </a:r>
            <a:r>
              <a:rPr lang="sk-SK" dirty="0" err="1"/>
              <a:t>což</a:t>
            </a:r>
            <a:r>
              <a:rPr lang="sk-SK" dirty="0"/>
              <a:t> </a:t>
            </a:r>
            <a:r>
              <a:rPr lang="sk-SK" dirty="0" err="1"/>
              <a:t>nebylo</a:t>
            </a:r>
            <a:r>
              <a:rPr lang="sk-SK" dirty="0"/>
              <a:t> pro </a:t>
            </a:r>
            <a:r>
              <a:rPr lang="sk-SK" dirty="0" err="1"/>
              <a:t>Rembrandta</a:t>
            </a:r>
            <a:r>
              <a:rPr lang="sk-SK" dirty="0"/>
              <a:t> typické.</a:t>
            </a:r>
            <a:endParaRPr lang="de-CH" dirty="0"/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5F9F668A-EF50-A243-ED8C-C5F365D68B58}"/>
              </a:ext>
            </a:extLst>
          </p:cNvPr>
          <p:cNvSpPr/>
          <p:nvPr/>
        </p:nvSpPr>
        <p:spPr>
          <a:xfrm rot="9449588">
            <a:off x="2746426" y="1334583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2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7BF7748-2393-4FA7-87CB-2A7369C3F7F3}"/>
              </a:ext>
            </a:extLst>
          </p:cNvPr>
          <p:cNvSpPr txBox="1"/>
          <p:nvPr/>
        </p:nvSpPr>
        <p:spPr>
          <a:xfrm>
            <a:off x="9450807" y="587405"/>
            <a:ext cx="253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cs typeface="Calibri" panose="020F0502020204030204" pitchFamily="34" charset="0"/>
              </a:rPr>
              <a:t>Neutronová aktivační analýza </a:t>
            </a:r>
            <a:r>
              <a:rPr lang="de-DE" sz="24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(NAA)</a:t>
            </a:r>
          </a:p>
        </p:txBody>
      </p:sp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F4DBEE5E-B3E6-50E1-2F0E-E3F879A5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7" y="738522"/>
            <a:ext cx="3796615" cy="5040000"/>
          </a:xfrm>
        </p:spPr>
      </p:pic>
      <p:pic>
        <p:nvPicPr>
          <p:cNvPr id="4" name="Picture 4" descr="5_goldhelm_radiog">
            <a:extLst>
              <a:ext uri="{FF2B5EF4-FFF2-40B4-BE49-F238E27FC236}">
                <a16:creationId xmlns:a16="http://schemas.microsoft.com/office/drawing/2014/main" id="{9B1C1738-28D2-EEEB-CFC6-B89C2381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9906" y="738522"/>
            <a:ext cx="342394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hape 145">
            <a:extLst>
              <a:ext uri="{FF2B5EF4-FFF2-40B4-BE49-F238E27FC236}">
                <a16:creationId xmlns:a16="http://schemas.microsoft.com/office/drawing/2014/main" id="{F75AA15D-72CA-14CA-3AB2-24731BB97C07}"/>
              </a:ext>
            </a:extLst>
          </p:cNvPr>
          <p:cNvSpPr/>
          <p:nvPr/>
        </p:nvSpPr>
        <p:spPr>
          <a:xfrm rot="10951989">
            <a:off x="7787950" y="2475550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19BCE4A-1B7F-D493-AB58-856030F81D3E}"/>
              </a:ext>
            </a:extLst>
          </p:cNvPr>
          <p:cNvSpPr/>
          <p:nvPr/>
        </p:nvSpPr>
        <p:spPr>
          <a:xfrm>
            <a:off x="903507" y="5778522"/>
            <a:ext cx="379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/>
              <a:t>Rembrandt van Rijn (?), </a:t>
            </a:r>
            <a:r>
              <a:rPr lang="sk-SK" i="1" dirty="0"/>
              <a:t>Muž </a:t>
            </a:r>
            <a:r>
              <a:rPr lang="sk-SK" i="1" dirty="0" err="1"/>
              <a:t>ve</a:t>
            </a:r>
            <a:r>
              <a:rPr lang="sk-SK" i="1" dirty="0"/>
              <a:t> zlaté </a:t>
            </a:r>
            <a:r>
              <a:rPr lang="sk-SK" i="1" dirty="0" err="1"/>
              <a:t>přilbě</a:t>
            </a:r>
            <a:r>
              <a:rPr lang="de-CH" i="1" dirty="0"/>
              <a:t>, 1650-55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003081-8D6E-C8C3-7E7C-2BC83279E050}"/>
              </a:ext>
            </a:extLst>
          </p:cNvPr>
          <p:cNvSpPr txBox="1"/>
          <p:nvPr/>
        </p:nvSpPr>
        <p:spPr>
          <a:xfrm>
            <a:off x="9362289" y="2118416"/>
            <a:ext cx="2618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tváři</a:t>
            </a:r>
            <a:r>
              <a:rPr lang="sk-SK" dirty="0"/>
              <a:t> </a:t>
            </a:r>
            <a:r>
              <a:rPr lang="sk-SK" dirty="0" err="1"/>
              <a:t>muže</a:t>
            </a:r>
            <a:r>
              <a:rPr lang="sk-SK" dirty="0"/>
              <a:t> vidíme </a:t>
            </a:r>
            <a:r>
              <a:rPr lang="sk-SK" dirty="0" err="1"/>
              <a:t>dvě</a:t>
            </a:r>
            <a:r>
              <a:rPr lang="sk-SK" dirty="0"/>
              <a:t> pravé oči. </a:t>
            </a:r>
            <a:r>
              <a:rPr lang="sk-SK" dirty="0" err="1"/>
              <a:t>Malíř</a:t>
            </a:r>
            <a:r>
              <a:rPr lang="sk-SK" dirty="0"/>
              <a:t> </a:t>
            </a:r>
            <a:r>
              <a:rPr lang="sk-SK" dirty="0" err="1"/>
              <a:t>zjevně</a:t>
            </a:r>
            <a:r>
              <a:rPr lang="sk-SK" dirty="0"/>
              <a:t> </a:t>
            </a:r>
            <a:r>
              <a:rPr lang="sk-SK" dirty="0" err="1"/>
              <a:t>změnil</a:t>
            </a:r>
            <a:r>
              <a:rPr lang="sk-SK" dirty="0"/>
              <a:t> </a:t>
            </a:r>
            <a:r>
              <a:rPr lang="sk-SK" dirty="0" err="1"/>
              <a:t>svou</a:t>
            </a:r>
            <a:r>
              <a:rPr lang="sk-SK" dirty="0"/>
              <a:t> </a:t>
            </a:r>
            <a:r>
              <a:rPr lang="sk-SK" dirty="0" err="1"/>
              <a:t>kompozici</a:t>
            </a:r>
            <a:r>
              <a:rPr lang="sk-SK" dirty="0"/>
              <a:t> a </a:t>
            </a:r>
            <a:r>
              <a:rPr lang="sk-SK" dirty="0" err="1"/>
              <a:t>přemaloval</a:t>
            </a:r>
            <a:r>
              <a:rPr lang="sk-SK" dirty="0"/>
              <a:t> </a:t>
            </a:r>
            <a:r>
              <a:rPr lang="sk-SK" dirty="0" err="1"/>
              <a:t>původně</a:t>
            </a:r>
            <a:r>
              <a:rPr lang="sk-SK" dirty="0"/>
              <a:t> </a:t>
            </a:r>
            <a:r>
              <a:rPr lang="sk-SK" dirty="0" err="1"/>
              <a:t>umístěné</a:t>
            </a:r>
            <a:r>
              <a:rPr lang="sk-SK" dirty="0"/>
              <a:t> oko.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02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</a:t>
            </a:r>
            <a:r>
              <a:rPr lang="cs-CZ" sz="5400" dirty="0" err="1">
                <a:cs typeface="Calibri" panose="020F0502020204030204" pitchFamily="34" charset="0"/>
              </a:rPr>
              <a:t>čtvrtýho</a:t>
            </a:r>
            <a:r>
              <a:rPr lang="cs-CZ" sz="5400" dirty="0">
                <a:cs typeface="Calibri" panose="020F0502020204030204" pitchFamily="34" charset="0"/>
              </a:rPr>
              <a:t>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4800" dirty="0" err="1">
                <a:solidFill>
                  <a:srgbClr val="0070C0"/>
                </a:solidFill>
              </a:rPr>
              <a:t>Stylistické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nesrovnalosti</a:t>
            </a:r>
            <a:r>
              <a:rPr lang="sk-SK" sz="4800" dirty="0">
                <a:solidFill>
                  <a:srgbClr val="0070C0"/>
                </a:solidFill>
              </a:rPr>
              <a:t> a </a:t>
            </a:r>
            <a:r>
              <a:rPr lang="sk-SK" sz="4800" dirty="0" err="1">
                <a:solidFill>
                  <a:srgbClr val="0070C0"/>
                </a:solidFill>
              </a:rPr>
              <a:t>způsob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přemalování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poukazují</a:t>
            </a:r>
            <a:r>
              <a:rPr lang="sk-SK" sz="4800" dirty="0">
                <a:solidFill>
                  <a:srgbClr val="0070C0"/>
                </a:solidFill>
              </a:rPr>
              <a:t> na to, že tento obraz </a:t>
            </a:r>
            <a:r>
              <a:rPr lang="sk-SK" sz="4800" dirty="0" err="1">
                <a:solidFill>
                  <a:srgbClr val="0070C0"/>
                </a:solidFill>
              </a:rPr>
              <a:t>byl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malován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jedním</a:t>
            </a:r>
            <a:r>
              <a:rPr lang="sk-SK" sz="4800" dirty="0">
                <a:solidFill>
                  <a:srgbClr val="0070C0"/>
                </a:solidFill>
              </a:rPr>
              <a:t> z </a:t>
            </a:r>
            <a:r>
              <a:rPr lang="sk-SK" sz="4800" dirty="0" err="1">
                <a:solidFill>
                  <a:srgbClr val="0070C0"/>
                </a:solidFill>
              </a:rPr>
              <a:t>Rembrandtových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tovaryšů</a:t>
            </a:r>
            <a:r>
              <a:rPr lang="de-CH" sz="4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290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5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928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08F2FFA-6842-DB22-1C09-D3D985F3853D}"/>
              </a:ext>
            </a:extLst>
          </p:cNvPr>
          <p:cNvSpPr txBox="1"/>
          <p:nvPr/>
        </p:nvSpPr>
        <p:spPr>
          <a:xfrm>
            <a:off x="955889" y="330740"/>
            <a:ext cx="596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Raman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ova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s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pektrosk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pi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C029F9-064B-5EF0-6343-5851DB267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86" y="1306013"/>
            <a:ext cx="7516908" cy="46343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C31215E-D43C-82E6-488F-38A39754FFD8}"/>
              </a:ext>
            </a:extLst>
          </p:cNvPr>
          <p:cNvSpPr txBox="1"/>
          <p:nvPr/>
        </p:nvSpPr>
        <p:spPr>
          <a:xfrm>
            <a:off x="3285067" y="5940331"/>
            <a:ext cx="18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Rama</a:t>
            </a:r>
            <a:r>
              <a:rPr lang="cs-CZ" dirty="0" err="1"/>
              <a:t>nův</a:t>
            </a:r>
            <a:r>
              <a:rPr lang="cs-CZ" dirty="0"/>
              <a:t> rozptyl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8623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59568" y="5755862"/>
            <a:ext cx="7116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dirty="0" err="1"/>
              <a:t>Ramanov</a:t>
            </a:r>
            <a:r>
              <a:rPr lang="de-CH" dirty="0"/>
              <a:t>a</a:t>
            </a:r>
            <a:r>
              <a:rPr lang="sk-SK" dirty="0"/>
              <a:t> spektra </a:t>
            </a:r>
            <a:r>
              <a:rPr lang="sk-SK" dirty="0" err="1"/>
              <a:t>tří</a:t>
            </a:r>
            <a:r>
              <a:rPr lang="sk-SK" dirty="0"/>
              <a:t> modrých </a:t>
            </a:r>
            <a:r>
              <a:rPr lang="sk-SK" dirty="0" err="1"/>
              <a:t>pigmentů</a:t>
            </a:r>
            <a:endParaRPr lang="de-CH" i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050C19-4DE9-43A4-9896-EE8CE27B8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" y="1642053"/>
            <a:ext cx="7529984" cy="40365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7199A4-7D1F-730D-F9F5-0506FD47002C}"/>
              </a:ext>
            </a:extLst>
          </p:cNvPr>
          <p:cNvSpPr txBox="1"/>
          <p:nvPr/>
        </p:nvSpPr>
        <p:spPr>
          <a:xfrm>
            <a:off x="1064265" y="714849"/>
            <a:ext cx="47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Raman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ova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s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pektrosk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o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5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4560" y="432000"/>
            <a:ext cx="8229600" cy="1143000"/>
          </a:xfrm>
        </p:spPr>
        <p:txBody>
          <a:bodyPr anchor="ctr" anchorCtr="0"/>
          <a:lstStyle/>
          <a:p>
            <a:pPr eaLnBrk="1" hangingPunct="1"/>
            <a:r>
              <a:rPr lang="cs-CZ" sz="4800" dirty="0">
                <a:cs typeface="Calibri" panose="020F0502020204030204" pitchFamily="34" charset="0"/>
              </a:rPr>
              <a:t>Pravé nebo falešné</a:t>
            </a:r>
            <a:r>
              <a:rPr lang="de-CH" sz="4800" dirty="0">
                <a:cs typeface="Calibri" panose="020F0502020204030204" pitchFamily="34" charset="0"/>
              </a:rPr>
              <a:t>?</a:t>
            </a:r>
            <a:endParaRPr lang="de-CH" sz="4800" i="1" dirty="0"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745104" y="1419584"/>
            <a:ext cx="4148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cs typeface="Calibri" panose="020F0502020204030204" pitchFamily="34" charset="0"/>
              </a:rPr>
              <a:t>Je možné posoudit pravost těchto dvou obrazů pouhým okem</a:t>
            </a:r>
            <a:r>
              <a:rPr lang="de-DE" sz="2400" dirty="0">
                <a:cs typeface="Calibri" panose="020F0502020204030204" pitchFamily="34" charset="0"/>
              </a:rPr>
              <a:t>?</a:t>
            </a:r>
            <a:endParaRPr lang="de-CH" sz="2400" dirty="0">
              <a:cs typeface="Calibri" panose="020F0502020204030204" pitchFamily="34" charset="0"/>
            </a:endParaRPr>
          </a:p>
        </p:txBody>
      </p:sp>
      <p:pic>
        <p:nvPicPr>
          <p:cNvPr id="12" name="Inhaltsplatzhalter 11" descr="Ein Bild, das Menschliches Gesicht, Bild, Kleidung, Porträt enthält.&#10;&#10;Automatisch generierte Beschreibung">
            <a:extLst>
              <a:ext uri="{FF2B5EF4-FFF2-40B4-BE49-F238E27FC236}">
                <a16:creationId xmlns:a16="http://schemas.microsoft.com/office/drawing/2014/main" id="{42DA7902-AC57-E270-8FE3-3021C2762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1552239"/>
            <a:ext cx="6718977" cy="4351338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34CDF3C-DA51-B516-5F1A-DF5D2067B1F8}"/>
              </a:ext>
            </a:extLst>
          </p:cNvPr>
          <p:cNvSpPr txBox="1"/>
          <p:nvPr/>
        </p:nvSpPr>
        <p:spPr>
          <a:xfrm>
            <a:off x="1055959" y="5774950"/>
            <a:ext cx="314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cs typeface="Calibri" panose="020F0502020204030204" pitchFamily="34" charset="0"/>
              </a:rPr>
              <a:t>Rembrandt, </a:t>
            </a:r>
            <a:r>
              <a:rPr lang="de-DE" sz="1400" dirty="0" err="1">
                <a:cs typeface="Calibri" panose="020F0502020204030204" pitchFamily="34" charset="0"/>
              </a:rPr>
              <a:t>Portr</a:t>
            </a:r>
            <a:r>
              <a:rPr lang="cs-CZ" sz="1400" dirty="0">
                <a:cs typeface="Calibri" panose="020F0502020204030204" pitchFamily="34" charset="0"/>
              </a:rPr>
              <a:t>é</a:t>
            </a:r>
            <a:r>
              <a:rPr lang="de-DE" sz="1400" dirty="0">
                <a:cs typeface="Calibri" panose="020F0502020204030204" pitchFamily="34" charset="0"/>
              </a:rPr>
              <a:t>t </a:t>
            </a:r>
            <a:r>
              <a:rPr lang="cs-CZ" sz="1400" dirty="0">
                <a:cs typeface="Calibri" panose="020F0502020204030204" pitchFamily="34" charset="0"/>
              </a:rPr>
              <a:t>sedícího muže</a:t>
            </a:r>
            <a:r>
              <a:rPr lang="de-DE" sz="1400" dirty="0">
                <a:cs typeface="Calibri" panose="020F0502020204030204" pitchFamily="34" charset="0"/>
              </a:rPr>
              <a:t>, </a:t>
            </a:r>
            <a:r>
              <a:rPr lang="cs-CZ" sz="1400" dirty="0">
                <a:cs typeface="Calibri" panose="020F0502020204030204" pitchFamily="34" charset="0"/>
              </a:rPr>
              <a:t>olej na dřevě,</a:t>
            </a:r>
            <a:r>
              <a:rPr lang="de-DE" sz="1400" dirty="0">
                <a:cs typeface="Calibri" panose="020F0502020204030204" pitchFamily="34" charset="0"/>
              </a:rPr>
              <a:t>1632</a:t>
            </a:r>
            <a:endParaRPr lang="de-CH" sz="1400" dirty="0"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E3DDA7-3B24-4E83-2EEF-D992B3E7C5F0}"/>
              </a:ext>
            </a:extLst>
          </p:cNvPr>
          <p:cNvSpPr txBox="1"/>
          <p:nvPr/>
        </p:nvSpPr>
        <p:spPr>
          <a:xfrm>
            <a:off x="4456854" y="5774950"/>
            <a:ext cx="307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cs typeface="Calibri" panose="020F0502020204030204" pitchFamily="34" charset="0"/>
              </a:rPr>
              <a:t>Rembrandt, </a:t>
            </a:r>
            <a:r>
              <a:rPr lang="de-DE" sz="1400" dirty="0" err="1">
                <a:cs typeface="Calibri" panose="020F0502020204030204" pitchFamily="34" charset="0"/>
              </a:rPr>
              <a:t>Portr</a:t>
            </a:r>
            <a:r>
              <a:rPr lang="cs-CZ" sz="1400" dirty="0">
                <a:cs typeface="Calibri" panose="020F0502020204030204" pitchFamily="34" charset="0"/>
              </a:rPr>
              <a:t>é</a:t>
            </a:r>
            <a:r>
              <a:rPr lang="de-DE" sz="1400" dirty="0">
                <a:cs typeface="Calibri" panose="020F0502020204030204" pitchFamily="34" charset="0"/>
              </a:rPr>
              <a:t>t </a:t>
            </a:r>
            <a:r>
              <a:rPr lang="cs-CZ" sz="1400" dirty="0">
                <a:cs typeface="Calibri" panose="020F0502020204030204" pitchFamily="34" charset="0"/>
              </a:rPr>
              <a:t>sedící ženy</a:t>
            </a:r>
            <a:r>
              <a:rPr lang="de-DE" sz="1400" dirty="0">
                <a:cs typeface="Calibri" panose="020F0502020204030204" pitchFamily="34" charset="0"/>
              </a:rPr>
              <a:t>,</a:t>
            </a:r>
            <a:endParaRPr lang="cs-CZ" sz="1400" dirty="0">
              <a:cs typeface="Calibri" panose="020F0502020204030204" pitchFamily="34" charset="0"/>
            </a:endParaRPr>
          </a:p>
          <a:p>
            <a:pPr algn="ctr"/>
            <a:r>
              <a:rPr lang="cs-CZ" sz="1400" dirty="0">
                <a:cs typeface="Calibri" panose="020F0502020204030204" pitchFamily="34" charset="0"/>
              </a:rPr>
              <a:t>olej na dřevě,</a:t>
            </a:r>
            <a:r>
              <a:rPr lang="de-DE" sz="1400" dirty="0">
                <a:cs typeface="Calibri" panose="020F0502020204030204" pitchFamily="34" charset="0"/>
              </a:rPr>
              <a:t>1632</a:t>
            </a:r>
            <a:endParaRPr lang="de-CH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43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29184" y="6041513"/>
            <a:ext cx="4679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cs typeface="Calibri Light" panose="020F0302020204030204" pitchFamily="34" charset="0"/>
              </a:rPr>
              <a:t>Clapisson</a:t>
            </a:r>
            <a:r>
              <a:rPr lang="de-CH" dirty="0">
                <a:cs typeface="Calibri Light" panose="020F0302020204030204" pitchFamily="34" charset="0"/>
              </a:rPr>
              <a:t>, 1883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12AB5D3-3A90-4485-97DA-7723B5356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48615"/>
            <a:ext cx="4679466" cy="57869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8F2FFA-6842-DB22-1C09-D3D985F3853D}"/>
              </a:ext>
            </a:extLst>
          </p:cNvPr>
          <p:cNvSpPr txBox="1"/>
          <p:nvPr/>
        </p:nvSpPr>
        <p:spPr>
          <a:xfrm>
            <a:off x="6164583" y="719084"/>
            <a:ext cx="47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Raman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ova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s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pektrosk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o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9BCC63-EAE1-C09B-865A-F94485225727}"/>
              </a:ext>
            </a:extLst>
          </p:cNvPr>
          <p:cNvSpPr txBox="1"/>
          <p:nvPr/>
        </p:nvSpPr>
        <p:spPr>
          <a:xfrm>
            <a:off x="5953580" y="6062930"/>
            <a:ext cx="60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Emma </a:t>
            </a:r>
            <a:r>
              <a:rPr lang="en-US" sz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Stoye</a:t>
            </a: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Raman reveals Renoir’s true </a:t>
            </a:r>
            <a:r>
              <a:rPr lang="en-US" sz="1200" i="1" u="sng" dirty="0" err="1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colours</a:t>
            </a: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Chemistry World, 15. February 2014</a:t>
            </a:r>
            <a:b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Video: The Art Institute of Chicago, </a:t>
            </a:r>
            <a:r>
              <a:rPr lang="en-US" sz="1200" i="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Renoir’s True Colors: Science Solves a Mystery</a:t>
            </a: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CH" sz="12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5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1021E38-57E0-4C68-B76D-F9874EDAD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" y="0"/>
            <a:ext cx="6910535" cy="6274800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907DD6B6-228C-468B-A42B-407D7CA936CC}"/>
              </a:ext>
            </a:extLst>
          </p:cNvPr>
          <p:cNvSpPr>
            <a:spLocks noChangeArrowheads="1"/>
          </p:cNvSpPr>
          <p:nvPr/>
        </p:nvSpPr>
        <p:spPr bwMode="auto">
          <a:xfrm rot="6685983">
            <a:off x="4216857" y="891225"/>
            <a:ext cx="431800" cy="5457645"/>
          </a:xfrm>
          <a:prstGeom prst="downArrow">
            <a:avLst>
              <a:gd name="adj1" fmla="val 50000"/>
              <a:gd name="adj2" fmla="val 95864"/>
            </a:avLst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90EBB0-0CA2-48B6-BB82-065A8774E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12" y="4079093"/>
            <a:ext cx="1080000" cy="108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5D0260A-F399-4E8E-8EB5-5BC660BF2D7C}"/>
              </a:ext>
            </a:extLst>
          </p:cNvPr>
          <p:cNvSpPr txBox="1"/>
          <p:nvPr/>
        </p:nvSpPr>
        <p:spPr>
          <a:xfrm>
            <a:off x="6974539" y="5129463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/>
              <a:t>Karm</a:t>
            </a:r>
            <a:r>
              <a:rPr lang="sk-SK" dirty="0" err="1"/>
              <a:t>ín</a:t>
            </a:r>
            <a:endParaRPr lang="de-CH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707003F-13BC-1D9D-A9AD-9E9C429434F7}"/>
              </a:ext>
            </a:extLst>
          </p:cNvPr>
          <p:cNvSpPr/>
          <p:nvPr/>
        </p:nvSpPr>
        <p:spPr>
          <a:xfrm>
            <a:off x="7031918" y="5901674"/>
            <a:ext cx="5047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cs typeface="Calibri Light" panose="020F0302020204030204" pitchFamily="34" charset="0"/>
              </a:rPr>
              <a:t>Clapisson</a:t>
            </a:r>
            <a:r>
              <a:rPr lang="de-CH" dirty="0">
                <a:cs typeface="Calibri Light" panose="020F0302020204030204" pitchFamily="34" charset="0"/>
              </a:rPr>
              <a:t>, 1883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6B14F0-9F0A-823D-9848-550C040506F8}"/>
              </a:ext>
            </a:extLst>
          </p:cNvPr>
          <p:cNvSpPr txBox="1"/>
          <p:nvPr/>
        </p:nvSpPr>
        <p:spPr>
          <a:xfrm>
            <a:off x="7167172" y="728137"/>
            <a:ext cx="47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Raman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ova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s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pektrosk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o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F2FCA5-544C-4460-B142-67C3F4BD5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6891771" cy="62730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6EA72E4-5A12-4DDE-92E8-1DA648170F40}"/>
              </a:ext>
            </a:extLst>
          </p:cNvPr>
          <p:cNvSpPr txBox="1"/>
          <p:nvPr/>
        </p:nvSpPr>
        <p:spPr>
          <a:xfrm>
            <a:off x="6995861" y="1907979"/>
            <a:ext cx="5047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/>
              <a:t>Měření</a:t>
            </a:r>
            <a:r>
              <a:rPr lang="sk-SK" sz="3200" dirty="0"/>
              <a:t> </a:t>
            </a:r>
            <a:r>
              <a:rPr lang="sk-SK" sz="3200" dirty="0" err="1"/>
              <a:t>koncentrace</a:t>
            </a:r>
            <a:r>
              <a:rPr lang="sk-SK" sz="3200" dirty="0"/>
              <a:t> </a:t>
            </a:r>
            <a:r>
              <a:rPr lang="sk-SK" sz="3200" dirty="0" err="1"/>
              <a:t>produktů</a:t>
            </a:r>
            <a:r>
              <a:rPr lang="sk-SK" sz="3200" dirty="0"/>
              <a:t> rozkladu karmínu.</a:t>
            </a:r>
            <a:endParaRPr lang="de-CH" sz="32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A388B00-4D4C-FA2A-993B-9BF200B2EFB4}"/>
              </a:ext>
            </a:extLst>
          </p:cNvPr>
          <p:cNvSpPr/>
          <p:nvPr/>
        </p:nvSpPr>
        <p:spPr>
          <a:xfrm>
            <a:off x="0" y="6279466"/>
            <a:ext cx="6891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cs typeface="Calibri Light" panose="020F0302020204030204" pitchFamily="34" charset="0"/>
              </a:rPr>
              <a:t>Clapisson</a:t>
            </a:r>
            <a:r>
              <a:rPr lang="de-CH" dirty="0">
                <a:cs typeface="Calibri Light" panose="020F0302020204030204" pitchFamily="34" charset="0"/>
              </a:rPr>
              <a:t>, 1883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473C17-9087-0268-83A9-ABCC3B2DD6C9}"/>
              </a:ext>
            </a:extLst>
          </p:cNvPr>
          <p:cNvSpPr txBox="1"/>
          <p:nvPr/>
        </p:nvSpPr>
        <p:spPr>
          <a:xfrm>
            <a:off x="7465931" y="478810"/>
            <a:ext cx="4152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Raman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ova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s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pektrosk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o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40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028E78-C87A-40E3-BC8C-72450D8F2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200678"/>
            <a:ext cx="4510241" cy="557766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D6844B1-DD9F-4F05-BD20-BE3EA6B7E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6" y="200678"/>
            <a:ext cx="4510241" cy="557766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85BCCDF-C5EF-470B-A30F-307A98217496}"/>
              </a:ext>
            </a:extLst>
          </p:cNvPr>
          <p:cNvSpPr txBox="1"/>
          <p:nvPr/>
        </p:nvSpPr>
        <p:spPr>
          <a:xfrm>
            <a:off x="5507504" y="5784587"/>
            <a:ext cx="451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Možný vzhled obrazu v době jeho vzniku</a:t>
            </a:r>
            <a:endParaRPr lang="de-CH" dirty="0"/>
          </a:p>
          <a:p>
            <a:pPr algn="ctr"/>
            <a:r>
              <a:rPr lang="de-CH" dirty="0"/>
              <a:t>(«</a:t>
            </a:r>
            <a:r>
              <a:rPr lang="de-CH" dirty="0" err="1"/>
              <a:t>digi</a:t>
            </a:r>
            <a:r>
              <a:rPr lang="sk-SK" dirty="0" err="1"/>
              <a:t>tální</a:t>
            </a:r>
            <a:r>
              <a:rPr lang="de-CH" dirty="0"/>
              <a:t> </a:t>
            </a:r>
            <a:r>
              <a:rPr lang="sk-SK" dirty="0" err="1"/>
              <a:t>omlazení</a:t>
            </a:r>
            <a:r>
              <a:rPr lang="de-CH" dirty="0"/>
              <a:t>»)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439AED-9E4F-46EF-97F1-6D2B4789A05E}"/>
              </a:ext>
            </a:extLst>
          </p:cNvPr>
          <p:cNvSpPr txBox="1"/>
          <p:nvPr/>
        </p:nvSpPr>
        <p:spPr>
          <a:xfrm>
            <a:off x="725425" y="5784587"/>
            <a:ext cx="451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Dnešní stav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63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</a:t>
            </a:r>
            <a:r>
              <a:rPr lang="cs-CZ" sz="5400" dirty="0" err="1">
                <a:cs typeface="Calibri" panose="020F0502020204030204" pitchFamily="34" charset="0"/>
              </a:rPr>
              <a:t>páteho</a:t>
            </a:r>
            <a:r>
              <a:rPr lang="cs-CZ" sz="5400" dirty="0">
                <a:cs typeface="Calibri" panose="020F0502020204030204" pitchFamily="34" charset="0"/>
              </a:rPr>
              <a:t>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4800" dirty="0" err="1">
                <a:solidFill>
                  <a:srgbClr val="0070C0"/>
                </a:solidFill>
              </a:rPr>
              <a:t>Digitální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rekonstrukce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částečně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vybledlého</a:t>
            </a:r>
            <a:r>
              <a:rPr lang="sk-SK" sz="4800" dirty="0">
                <a:solidFill>
                  <a:srgbClr val="0070C0"/>
                </a:solidFill>
              </a:rPr>
              <a:t> obrazu</a:t>
            </a:r>
            <a:r>
              <a:rPr lang="de-CH" sz="4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353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6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4083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FAA0669-1B40-46BE-9E52-F11316588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1" y="254380"/>
            <a:ext cx="3680267" cy="578816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57621" y="6054272"/>
            <a:ext cx="3680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P. A. Renoir, </a:t>
            </a:r>
            <a:r>
              <a:rPr lang="sk-SK" i="1" dirty="0" err="1"/>
              <a:t>Deštníky</a:t>
            </a:r>
            <a:r>
              <a:rPr lang="de-CH" i="1" dirty="0"/>
              <a:t>,</a:t>
            </a:r>
            <a:br>
              <a:rPr lang="de-CH" dirty="0"/>
            </a:br>
            <a:r>
              <a:rPr lang="de-CH" dirty="0"/>
              <a:t>1880</a:t>
            </a:r>
            <a:r>
              <a:rPr lang="cs-CZ" dirty="0"/>
              <a:t>-86</a:t>
            </a:r>
            <a:endParaRPr lang="de-CH" dirty="0"/>
          </a:p>
        </p:txBody>
      </p:sp>
      <p:cxnSp>
        <p:nvCxnSpPr>
          <p:cNvPr id="5" name="Gerader Verbinder 4"/>
          <p:cNvCxnSpPr>
            <a:cxnSpLocks/>
          </p:cNvCxnSpPr>
          <p:nvPr/>
        </p:nvCxnSpPr>
        <p:spPr>
          <a:xfrm>
            <a:off x="1505712" y="254380"/>
            <a:ext cx="1834896" cy="578816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0528640E-8729-1B6A-36B0-C02B7C32BE24}"/>
              </a:ext>
            </a:extLst>
          </p:cNvPr>
          <p:cNvSpPr txBox="1"/>
          <p:nvPr/>
        </p:nvSpPr>
        <p:spPr>
          <a:xfrm>
            <a:off x="5648827" y="537517"/>
            <a:ext cx="538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Chemická analýza 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pigmentů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79B5D4-FD82-393D-96EB-0FE170600374}"/>
              </a:ext>
            </a:extLst>
          </p:cNvPr>
          <p:cNvSpPr txBox="1"/>
          <p:nvPr/>
        </p:nvSpPr>
        <p:spPr>
          <a:xfrm>
            <a:off x="6096000" y="5646981"/>
            <a:ext cx="5869731" cy="105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Roy, A., </a:t>
            </a:r>
            <a:r>
              <a:rPr lang="en-US" sz="12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Billinge</a:t>
            </a:r>
            <a:r>
              <a:rPr lang="en-US" sz="12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R. and Riopelle, C., </a:t>
            </a:r>
            <a:r>
              <a:rPr lang="en-US" sz="1200" i="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 Light" panose="020F0302020204030204" pitchFamily="34" charset="0"/>
                <a:hlinkClick r:id="rId4"/>
              </a:rPr>
              <a:t>Renoir’s “Umbrellas” Unfurled Again</a:t>
            </a:r>
            <a:r>
              <a:rPr lang="en-US" sz="12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. National Gallery Technical Bulletin, 33, 2012, 73–81.</a:t>
            </a:r>
            <a:endParaRPr lang="de-CH" sz="12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David Bomford, John Leighton, Jo Kirby, Ashok Roy, </a:t>
            </a:r>
            <a:r>
              <a:rPr lang="en-US" sz="1200" i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Impressionism: Art in the Making</a:t>
            </a:r>
            <a:r>
              <a:rPr lang="en-US" sz="12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(National Gallery London Publications), 1991, pp. 188-195.</a:t>
            </a:r>
            <a:endParaRPr lang="de-CH" sz="12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oentgen_h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55" y="920407"/>
            <a:ext cx="4321386" cy="51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 rot="17740805">
            <a:off x="5932054" y="1361858"/>
            <a:ext cx="431800" cy="1353977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Rechteck 7"/>
          <p:cNvSpPr/>
          <p:nvPr/>
        </p:nvSpPr>
        <p:spPr>
          <a:xfrm>
            <a:off x="5812355" y="6044409"/>
            <a:ext cx="4321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dirty="0"/>
              <a:t>R</a:t>
            </a:r>
            <a:r>
              <a:rPr lang="cs-CZ" dirty="0"/>
              <a:t>e</a:t>
            </a:r>
            <a:r>
              <a:rPr lang="sk-SK" dirty="0" err="1"/>
              <a:t>ntgenový</a:t>
            </a:r>
            <a:r>
              <a:rPr lang="sk-SK" dirty="0"/>
              <a:t> </a:t>
            </a:r>
            <a:r>
              <a:rPr lang="sk-SK" dirty="0" err="1"/>
              <a:t>snímek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C39157-7C4B-3BEB-F088-25113F69B721}"/>
              </a:ext>
            </a:extLst>
          </p:cNvPr>
          <p:cNvSpPr txBox="1"/>
          <p:nvPr/>
        </p:nvSpPr>
        <p:spPr>
          <a:xfrm>
            <a:off x="5444273" y="241230"/>
            <a:ext cx="500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Chemická analýza 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pigmentů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F3E56A22-28B5-1796-76A8-A8D550AF2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1" y="255600"/>
            <a:ext cx="3680267" cy="57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0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1A8850-3B75-54ED-65A7-429EBD41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3444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C9913A-F579-DA63-E198-BB0726B4B34D}"/>
              </a:ext>
            </a:extLst>
          </p:cNvPr>
          <p:cNvSpPr txBox="1"/>
          <p:nvPr/>
        </p:nvSpPr>
        <p:spPr>
          <a:xfrm>
            <a:off x="8217989" y="296430"/>
            <a:ext cx="3375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Chemická analýza 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pigmentů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62422" y="4979082"/>
            <a:ext cx="27072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>
                <a:solidFill>
                  <a:schemeClr val="bg1"/>
                </a:solidFill>
                <a:latin typeface="+mn-lt"/>
              </a:rPr>
              <a:t>fáza 1: červenej </a:t>
            </a:r>
            <a:r>
              <a:rPr lang="sk-SK" sz="1800" b="1" dirty="0" err="1">
                <a:solidFill>
                  <a:schemeClr val="bg1"/>
                </a:solidFill>
                <a:latin typeface="+mn-lt"/>
              </a:rPr>
              <a:t>klobouk</a:t>
            </a:r>
            <a:endParaRPr lang="de-CH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21439" y="715984"/>
            <a:ext cx="2144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>
                <a:solidFill>
                  <a:schemeClr val="bg1"/>
                </a:solidFill>
                <a:latin typeface="+mn-lt"/>
              </a:rPr>
              <a:t>fáza</a:t>
            </a:r>
            <a:r>
              <a:rPr lang="de-CH" sz="1800" b="1" dirty="0">
                <a:solidFill>
                  <a:schemeClr val="bg1"/>
                </a:solidFill>
                <a:latin typeface="+mn-lt"/>
              </a:rPr>
              <a:t> 2: </a:t>
            </a:r>
            <a:r>
              <a:rPr lang="sk-SK" sz="1800" b="1" dirty="0" err="1">
                <a:solidFill>
                  <a:schemeClr val="bg1"/>
                </a:solidFill>
                <a:latin typeface="+mn-lt"/>
              </a:rPr>
              <a:t>hnědé</a:t>
            </a:r>
            <a:r>
              <a:rPr lang="sk-SK" sz="1800" b="1" dirty="0">
                <a:solidFill>
                  <a:schemeClr val="bg1"/>
                </a:solidFill>
                <a:latin typeface="+mn-lt"/>
              </a:rPr>
              <a:t> vlasy</a:t>
            </a:r>
            <a:endParaRPr lang="de-CH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54" y="2163713"/>
            <a:ext cx="3795456" cy="246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38540CC4-C125-4869-B8E8-1D5C7B6146D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2310528">
            <a:off x="4280933" y="2857466"/>
            <a:ext cx="786898" cy="2069704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5" name="AutoShape 5"/>
          <p:cNvSpPr>
            <a:spLocks noChangeAspect="1" noChangeArrowheads="1"/>
          </p:cNvSpPr>
          <p:nvPr/>
        </p:nvSpPr>
        <p:spPr bwMode="auto">
          <a:xfrm rot="2057122">
            <a:off x="5857949" y="1071718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8EAD5CA-406F-61A0-1385-A0334C38AAC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57122">
            <a:off x="1718606" y="392080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D786A1E-D03A-158A-560A-31E28884D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82" y="364871"/>
            <a:ext cx="867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 err="1">
                <a:solidFill>
                  <a:schemeClr val="bg1"/>
                </a:solidFill>
                <a:latin typeface="+mn-lt"/>
              </a:rPr>
              <a:t>vzorek</a:t>
            </a:r>
            <a:endParaRPr lang="de-CH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703626-565C-B6AB-EA7B-C97EE5C78DDA}"/>
              </a:ext>
            </a:extLst>
          </p:cNvPr>
          <p:cNvSpPr txBox="1"/>
          <p:nvPr/>
        </p:nvSpPr>
        <p:spPr>
          <a:xfrm>
            <a:off x="7867516" y="1517382"/>
            <a:ext cx="400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Analýza mikroskopicky malého vzorku.</a:t>
            </a:r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2091E7-B6A7-2303-5EA9-8DFBA7CC9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20" y="2977918"/>
            <a:ext cx="2065159" cy="309773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7BD2A22A-DCAA-51FB-525F-FD7B27BD2570}"/>
              </a:ext>
            </a:extLst>
          </p:cNvPr>
          <p:cNvSpPr/>
          <p:nvPr/>
        </p:nvSpPr>
        <p:spPr>
          <a:xfrm>
            <a:off x="7989665" y="6098596"/>
            <a:ext cx="3680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sz="1400" dirty="0"/>
              <a:t>P. A. Renoir, </a:t>
            </a:r>
            <a:r>
              <a:rPr lang="sk-SK" sz="1400" i="1" dirty="0" err="1"/>
              <a:t>Dvě</a:t>
            </a:r>
            <a:r>
              <a:rPr lang="sk-SK" sz="1400" i="1" dirty="0"/>
              <a:t> sestry</a:t>
            </a:r>
            <a:r>
              <a:rPr lang="de-CH" sz="1400" i="1" dirty="0"/>
              <a:t>, </a:t>
            </a:r>
            <a:r>
              <a:rPr lang="de-CH" sz="1400" dirty="0"/>
              <a:t>1881</a:t>
            </a:r>
          </a:p>
        </p:txBody>
      </p:sp>
    </p:spTree>
    <p:extLst>
      <p:ext uri="{BB962C8B-B14F-4D97-AF65-F5344CB8AC3E}">
        <p14:creationId xmlns:p14="http://schemas.microsoft.com/office/powerpoint/2010/main" val="31282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  <p:bldP spid="15" grpId="0" animBg="1"/>
      <p:bldP spid="6" grpId="0" animBg="1"/>
      <p:bldP spid="13" grpId="0"/>
      <p:bldP spid="2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2616-1B0F-51CE-0176-F8D09D3F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ild, Menschliches Gesicht, Kleidung, Kunst enthält.&#10;&#10;Automatisch generierte Beschreibung">
            <a:extLst>
              <a:ext uri="{FF2B5EF4-FFF2-40B4-BE49-F238E27FC236}">
                <a16:creationId xmlns:a16="http://schemas.microsoft.com/office/drawing/2014/main" id="{F2B2C91B-10AD-3FD7-512D-17ED35152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" y="0"/>
            <a:ext cx="7534445" cy="6858000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1B39EA93-D454-E275-3B39-B31C3C4B330E}"/>
              </a:ext>
            </a:extLst>
          </p:cNvPr>
          <p:cNvSpPr>
            <a:spLocks noChangeArrowheads="1"/>
          </p:cNvSpPr>
          <p:nvPr/>
        </p:nvSpPr>
        <p:spPr bwMode="auto">
          <a:xfrm rot="20524658">
            <a:off x="379682" y="1221915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EAF938-EE8F-BAA8-1A9C-A26FBE6F2A2A}"/>
              </a:ext>
            </a:extLst>
          </p:cNvPr>
          <p:cNvSpPr txBox="1"/>
          <p:nvPr/>
        </p:nvSpPr>
        <p:spPr>
          <a:xfrm>
            <a:off x="8217989" y="710154"/>
            <a:ext cx="3553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Chemická analýza 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pigmentů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5" descr="blue_total">
            <a:extLst>
              <a:ext uri="{FF2B5EF4-FFF2-40B4-BE49-F238E27FC236}">
                <a16:creationId xmlns:a16="http://schemas.microsoft.com/office/drawing/2014/main" id="{A505E834-C97D-A1BF-6129-D7A3AF8B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0" y="4043963"/>
            <a:ext cx="4213282" cy="26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BC37B74B-3334-695F-9180-5E7C725D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0" y="6112042"/>
            <a:ext cx="2657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>
                <a:solidFill>
                  <a:schemeClr val="bg1"/>
                </a:solidFill>
                <a:latin typeface="+mn-lt"/>
              </a:rPr>
              <a:t>fáza</a:t>
            </a:r>
            <a:r>
              <a:rPr lang="de-CH" sz="1800" b="1" dirty="0">
                <a:solidFill>
                  <a:schemeClr val="bg1"/>
                </a:solidFill>
                <a:latin typeface="+mn-lt"/>
              </a:rPr>
              <a:t> 1: 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k</a:t>
            </a:r>
            <a:r>
              <a:rPr lang="de-CH" sz="1800" b="1" dirty="0" err="1">
                <a:solidFill>
                  <a:schemeClr val="bg1"/>
                </a:solidFill>
                <a:latin typeface="+mn-lt"/>
              </a:rPr>
              <a:t>obalt</a:t>
            </a:r>
            <a:r>
              <a:rPr lang="sk-SK" sz="1800" b="1" dirty="0" err="1">
                <a:solidFill>
                  <a:schemeClr val="bg1"/>
                </a:solidFill>
                <a:latin typeface="+mn-lt"/>
              </a:rPr>
              <a:t>ová</a:t>
            </a:r>
            <a:r>
              <a:rPr lang="sk-SK" sz="1800" b="1" dirty="0">
                <a:solidFill>
                  <a:schemeClr val="bg1"/>
                </a:solidFill>
                <a:latin typeface="+mn-lt"/>
              </a:rPr>
              <a:t> modrá</a:t>
            </a:r>
            <a:endParaRPr lang="de-CH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50189F24-04F6-76A4-C1F6-73A293A1E30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6673252">
            <a:off x="4121861" y="4451325"/>
            <a:ext cx="786898" cy="2069704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05E0FE6-C445-E1B5-DD6B-C96ADD74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7" y="2463754"/>
            <a:ext cx="2005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>
                <a:solidFill>
                  <a:schemeClr val="bg1"/>
                </a:solidFill>
                <a:latin typeface="+mn-lt"/>
              </a:rPr>
              <a:t>fáza</a:t>
            </a:r>
            <a:r>
              <a:rPr lang="de-CH" sz="1800" b="1" dirty="0">
                <a:solidFill>
                  <a:schemeClr val="bg1"/>
                </a:solidFill>
                <a:latin typeface="+mn-lt"/>
              </a:rPr>
              <a:t> 2: </a:t>
            </a:r>
            <a:r>
              <a:rPr lang="cs-CZ" sz="1800" b="1" dirty="0">
                <a:solidFill>
                  <a:schemeClr val="bg1"/>
                </a:solidFill>
                <a:latin typeface="+mn-lt"/>
              </a:rPr>
              <a:t>u</a:t>
            </a:r>
            <a:r>
              <a:rPr lang="de-CH" sz="1800" b="1" dirty="0" err="1">
                <a:solidFill>
                  <a:schemeClr val="bg1"/>
                </a:solidFill>
                <a:latin typeface="+mn-lt"/>
              </a:rPr>
              <a:t>ltramar</a:t>
            </a:r>
            <a:r>
              <a:rPr lang="sk-SK" sz="1800" b="1" dirty="0">
                <a:solidFill>
                  <a:schemeClr val="bg1"/>
                </a:solidFill>
                <a:latin typeface="+mn-lt"/>
              </a:rPr>
              <a:t>í</a:t>
            </a:r>
            <a:r>
              <a:rPr lang="de-CH" sz="1800" b="1" dirty="0">
                <a:solidFill>
                  <a:schemeClr val="bg1"/>
                </a:solidFill>
                <a:latin typeface="+mn-lt"/>
              </a:rPr>
              <a:t>n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3549561A-97F1-A671-2962-6CAEC059CA3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57122">
            <a:off x="4573997" y="2841245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FD5EA31-4861-CBE0-B2EF-42A533597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33" y="2928249"/>
            <a:ext cx="867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sz="1800" b="1" dirty="0" err="1">
                <a:solidFill>
                  <a:schemeClr val="bg1"/>
                </a:solidFill>
                <a:latin typeface="+mn-lt"/>
              </a:rPr>
              <a:t>vzorek</a:t>
            </a:r>
            <a:endParaRPr lang="de-CH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F69977-207C-2B89-33ED-D89A14B15F38}"/>
              </a:ext>
            </a:extLst>
          </p:cNvPr>
          <p:cNvSpPr txBox="1"/>
          <p:nvPr/>
        </p:nvSpPr>
        <p:spPr>
          <a:xfrm>
            <a:off x="7882128" y="2048256"/>
            <a:ext cx="388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Šaty dámy </a:t>
            </a:r>
            <a:r>
              <a:rPr lang="sk-SK" dirty="0" err="1"/>
              <a:t>vlevo</a:t>
            </a:r>
            <a:r>
              <a:rPr lang="sk-SK" dirty="0"/>
              <a:t> </a:t>
            </a:r>
            <a:r>
              <a:rPr lang="sk-SK" dirty="0" err="1"/>
              <a:t>byly</a:t>
            </a:r>
            <a:r>
              <a:rPr lang="sk-SK" dirty="0"/>
              <a:t> </a:t>
            </a:r>
            <a:r>
              <a:rPr lang="sk-SK" dirty="0" err="1"/>
              <a:t>původně</a:t>
            </a:r>
            <a:r>
              <a:rPr lang="sk-SK" dirty="0"/>
              <a:t> </a:t>
            </a:r>
            <a:r>
              <a:rPr lang="sk-SK" dirty="0" err="1"/>
              <a:t>malované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stejném</a:t>
            </a:r>
            <a:r>
              <a:rPr lang="sk-SK" dirty="0"/>
              <a:t> </a:t>
            </a:r>
            <a:r>
              <a:rPr lang="sk-SK" dirty="0" err="1"/>
              <a:t>stylu</a:t>
            </a:r>
            <a:r>
              <a:rPr lang="sk-SK" dirty="0"/>
              <a:t> a tím samým </a:t>
            </a:r>
            <a:r>
              <a:rPr lang="sk-SK" dirty="0" err="1"/>
              <a:t>pigmentem</a:t>
            </a:r>
            <a:r>
              <a:rPr lang="sk-SK" dirty="0"/>
              <a:t> </a:t>
            </a:r>
            <a:r>
              <a:rPr lang="de-CH" dirty="0"/>
              <a:t>(</a:t>
            </a:r>
            <a:r>
              <a:rPr lang="sk-SK" dirty="0"/>
              <a:t>kobaltovou modrou</a:t>
            </a:r>
            <a:r>
              <a:rPr lang="de-CH" dirty="0"/>
              <a:t>)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šaty dámy vpravo.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7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1" grpId="0" animBg="1"/>
      <p:bldP spid="12" grpId="0"/>
      <p:bldP spid="15" grpId="0" animBg="1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prvního případu</a:t>
            </a:r>
            <a:endParaRPr lang="de-CH" sz="5400" dirty="0"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>
                <a:solidFill>
                  <a:srgbClr val="0070C0"/>
                </a:solidFill>
                <a:cs typeface="Calibri" panose="020F0502020204030204" pitchFamily="34" charset="0"/>
              </a:rPr>
              <a:t>Jen v ojedinělých případech je možné posoudit pravost obrazů při pohledu pouhým okem</a:t>
            </a:r>
            <a:r>
              <a:rPr lang="de-CH" sz="4800" dirty="0">
                <a:solidFill>
                  <a:srgbClr val="0070C0"/>
                </a:solidFill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631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A3351-1BCC-D36E-73C4-DA26BE89D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563F0C5-FB20-4C57-A546-9C8194E2A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5" y="254379"/>
            <a:ext cx="4135085" cy="578333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647383A-D931-921F-B270-5D86ED3BF0B2}"/>
              </a:ext>
            </a:extLst>
          </p:cNvPr>
          <p:cNvSpPr txBox="1"/>
          <p:nvPr/>
        </p:nvSpPr>
        <p:spPr>
          <a:xfrm>
            <a:off x="4967784" y="6037714"/>
            <a:ext cx="4135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Jean-Auguste-Dominique Ingres</a:t>
            </a:r>
            <a:r>
              <a:rPr lang="cs-CZ" dirty="0"/>
              <a:t>,</a:t>
            </a:r>
            <a:r>
              <a:rPr lang="de-CH" dirty="0"/>
              <a:t> Comtesse </a:t>
            </a:r>
            <a:r>
              <a:rPr lang="de-CH" dirty="0" err="1"/>
              <a:t>d'Haussonville</a:t>
            </a:r>
            <a:r>
              <a:rPr lang="cs-CZ" dirty="0"/>
              <a:t>, 1845</a:t>
            </a:r>
            <a:endParaRPr lang="de-CH" dirty="0"/>
          </a:p>
        </p:txBody>
      </p:sp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17207FAC-285B-0306-95EA-D27F44033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1" y="254380"/>
            <a:ext cx="3680267" cy="578816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061040B-A760-817D-CC16-43CDCFD2BCAA}"/>
              </a:ext>
            </a:extLst>
          </p:cNvPr>
          <p:cNvSpPr/>
          <p:nvPr/>
        </p:nvSpPr>
        <p:spPr>
          <a:xfrm>
            <a:off x="757621" y="6054272"/>
            <a:ext cx="3680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P. A. Renoir, </a:t>
            </a:r>
            <a:r>
              <a:rPr lang="sk-SK" i="1" dirty="0" err="1"/>
              <a:t>Deštníky</a:t>
            </a:r>
            <a:r>
              <a:rPr lang="de-CH" i="1" dirty="0"/>
              <a:t>,</a:t>
            </a:r>
            <a:br>
              <a:rPr lang="de-CH" dirty="0"/>
            </a:br>
            <a:r>
              <a:rPr lang="de-CH" dirty="0"/>
              <a:t>1880</a:t>
            </a:r>
            <a:r>
              <a:rPr lang="cs-CZ" dirty="0"/>
              <a:t>-86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84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šestého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947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Auguste Renoir </a:t>
            </a:r>
            <a:r>
              <a:rPr lang="sk-SK" sz="4800" dirty="0">
                <a:solidFill>
                  <a:srgbClr val="0070C0"/>
                </a:solidFill>
              </a:rPr>
              <a:t>pracoval na tomto obraze </a:t>
            </a:r>
            <a:r>
              <a:rPr lang="sk-SK" sz="4800" dirty="0" err="1">
                <a:solidFill>
                  <a:srgbClr val="0070C0"/>
                </a:solidFill>
              </a:rPr>
              <a:t>ve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dvou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fázích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mezi</a:t>
            </a:r>
            <a:r>
              <a:rPr lang="sk-SK" sz="4800" dirty="0">
                <a:solidFill>
                  <a:srgbClr val="0070C0"/>
                </a:solidFill>
              </a:rPr>
              <a:t> lety </a:t>
            </a:r>
            <a:r>
              <a:rPr lang="de-CH" sz="4800" dirty="0">
                <a:solidFill>
                  <a:srgbClr val="0070C0"/>
                </a:solidFill>
              </a:rPr>
              <a:t>1880 </a:t>
            </a:r>
            <a:r>
              <a:rPr lang="sk-SK" sz="4800" dirty="0">
                <a:solidFill>
                  <a:srgbClr val="0070C0"/>
                </a:solidFill>
              </a:rPr>
              <a:t>až</a:t>
            </a:r>
            <a:r>
              <a:rPr lang="de-CH" sz="4800" dirty="0">
                <a:solidFill>
                  <a:srgbClr val="0070C0"/>
                </a:solidFill>
              </a:rPr>
              <a:t> 1886. </a:t>
            </a:r>
            <a:r>
              <a:rPr lang="sk-SK" sz="4800" dirty="0">
                <a:solidFill>
                  <a:srgbClr val="0070C0"/>
                </a:solidFill>
              </a:rPr>
              <a:t>V druhé, </a:t>
            </a:r>
            <a:r>
              <a:rPr lang="sk-SK" sz="4800" dirty="0" err="1">
                <a:solidFill>
                  <a:srgbClr val="0070C0"/>
                </a:solidFill>
              </a:rPr>
              <a:t>pozdější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fázi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přemaloval</a:t>
            </a:r>
            <a:r>
              <a:rPr lang="sk-SK" sz="4800" dirty="0">
                <a:solidFill>
                  <a:srgbClr val="0070C0"/>
                </a:solidFill>
              </a:rPr>
              <a:t> dámu v </a:t>
            </a:r>
            <a:r>
              <a:rPr lang="sk-SK" sz="4800" dirty="0" err="1">
                <a:solidFill>
                  <a:srgbClr val="0070C0"/>
                </a:solidFill>
              </a:rPr>
              <a:t>levé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části</a:t>
            </a:r>
            <a:r>
              <a:rPr lang="sk-SK" sz="4800" dirty="0">
                <a:solidFill>
                  <a:srgbClr val="0070C0"/>
                </a:solidFill>
              </a:rPr>
              <a:t> obrazu.</a:t>
            </a:r>
            <a:endParaRPr lang="de-CH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76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7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4974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BFF0D-3A90-4876-A4E7-C1AB59A2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BC405AA-18EC-A64B-4283-6C81D2B06895}"/>
              </a:ext>
            </a:extLst>
          </p:cNvPr>
          <p:cNvSpPr txBox="1"/>
          <p:nvPr/>
        </p:nvSpPr>
        <p:spPr>
          <a:xfrm>
            <a:off x="7813964" y="768961"/>
            <a:ext cx="3932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034F1B-39C3-9308-3DEF-D7635B8971A5}"/>
              </a:ext>
            </a:extLst>
          </p:cNvPr>
          <p:cNvSpPr txBox="1"/>
          <p:nvPr/>
        </p:nvSpPr>
        <p:spPr>
          <a:xfrm>
            <a:off x="7695233" y="2531059"/>
            <a:ext cx="4051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Vysokoenergetické rentgenové záření vyrazí elektrony atomu z nejnižších hladin.</a:t>
            </a:r>
            <a:endParaRPr lang="de-CH" dirty="0"/>
          </a:p>
          <a:p>
            <a:endParaRPr lang="cs-CZ" dirty="0"/>
          </a:p>
          <a:p>
            <a:r>
              <a:rPr lang="cs-CZ" dirty="0"/>
              <a:t>Elektrony z vyšších hladin vyplní vzniklou mezeru a vyzáří přitom rentgenové záření charakteristické vlnové délky.</a:t>
            </a:r>
            <a:endParaRPr lang="de-CH" dirty="0"/>
          </a:p>
        </p:txBody>
      </p:sp>
      <p:pic>
        <p:nvPicPr>
          <p:cNvPr id="1026" name="Picture 2" descr="XRF-Analyse (Röntgenfluoreszenzanalyse - RFA) - Labor STZ">
            <a:extLst>
              <a:ext uri="{FF2B5EF4-FFF2-40B4-BE49-F238E27FC236}">
                <a16:creationId xmlns:a16="http://schemas.microsoft.com/office/drawing/2014/main" id="{AC861D58-B53E-1E86-F0AE-291091E6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8" y="1448409"/>
            <a:ext cx="6120538" cy="35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78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731DA-B150-C553-B8CA-108BBC933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FC7DE77-ABEB-B85D-3B89-C6BFB8718E2F}"/>
              </a:ext>
            </a:extLst>
          </p:cNvPr>
          <p:cNvSpPr txBox="1"/>
          <p:nvPr/>
        </p:nvSpPr>
        <p:spPr>
          <a:xfrm>
            <a:off x="7813964" y="768961"/>
            <a:ext cx="41066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400" dirty="0"/>
              <a:t>Každý chemický </a:t>
            </a:r>
            <a:r>
              <a:rPr lang="sk-SK" sz="2400" dirty="0" err="1"/>
              <a:t>prvek</a:t>
            </a:r>
            <a:r>
              <a:rPr lang="sk-SK" sz="2400" dirty="0"/>
              <a:t> </a:t>
            </a:r>
            <a:r>
              <a:rPr lang="sk-SK" sz="2400" dirty="0" err="1"/>
              <a:t>vyzařuje</a:t>
            </a:r>
            <a:r>
              <a:rPr lang="sk-SK" sz="2400" dirty="0"/>
              <a:t> r</a:t>
            </a:r>
            <a:r>
              <a:rPr lang="cs-CZ" sz="2400" dirty="0"/>
              <a:t>e</a:t>
            </a:r>
            <a:r>
              <a:rPr lang="sk-SK" sz="2400" dirty="0" err="1"/>
              <a:t>ntgenové</a:t>
            </a:r>
            <a:r>
              <a:rPr lang="sk-SK" sz="2400" dirty="0"/>
              <a:t> </a:t>
            </a:r>
            <a:r>
              <a:rPr lang="sk-SK" sz="2400" dirty="0" err="1"/>
              <a:t>paprsky</a:t>
            </a:r>
            <a:r>
              <a:rPr lang="sk-SK" sz="2400" dirty="0"/>
              <a:t> </a:t>
            </a:r>
            <a:r>
              <a:rPr lang="sk-SK" sz="2400" dirty="0" err="1"/>
              <a:t>jiné</a:t>
            </a:r>
            <a:r>
              <a:rPr lang="sk-SK" sz="2400" dirty="0"/>
              <a:t> </a:t>
            </a:r>
            <a:r>
              <a:rPr lang="de-CH" sz="2400" dirty="0"/>
              <a:t>(</a:t>
            </a:r>
            <a:r>
              <a:rPr lang="sk-SK" sz="2400" dirty="0"/>
              <a:t>pro </a:t>
            </a:r>
            <a:r>
              <a:rPr lang="sk-SK" sz="2400" dirty="0" err="1"/>
              <a:t>něj</a:t>
            </a:r>
            <a:r>
              <a:rPr lang="sk-SK" sz="2400" dirty="0"/>
              <a:t> charakteristické</a:t>
            </a:r>
            <a:r>
              <a:rPr lang="de-CH" sz="2400" dirty="0"/>
              <a:t>)</a:t>
            </a:r>
            <a:r>
              <a:rPr lang="sk-SK" sz="2400" dirty="0"/>
              <a:t> vlnové </a:t>
            </a:r>
            <a:r>
              <a:rPr lang="sk-SK" sz="2400" dirty="0" err="1"/>
              <a:t>délky</a:t>
            </a:r>
            <a:r>
              <a:rPr lang="sk-SK" sz="2400" dirty="0"/>
              <a:t>.</a:t>
            </a:r>
            <a:endParaRPr lang="de-CH" sz="2400" dirty="0"/>
          </a:p>
          <a:p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E6F2F6-C525-B115-8FE9-04BB5BAF2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" y="972403"/>
            <a:ext cx="7357873" cy="52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0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0646-FEB2-626E-5563-3EB0C81F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D9696C1-CD6E-1559-D852-8A3798DCF5D0}"/>
              </a:ext>
            </a:extLst>
          </p:cNvPr>
          <p:cNvSpPr txBox="1"/>
          <p:nvPr/>
        </p:nvSpPr>
        <p:spPr>
          <a:xfrm>
            <a:off x="5865395" y="381034"/>
            <a:ext cx="567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8EE6C9-65D1-0ACF-661C-B9601938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3" y="281883"/>
            <a:ext cx="4820346" cy="585949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28E56C1-D5C4-5FDB-5F50-28973413487A}"/>
              </a:ext>
            </a:extLst>
          </p:cNvPr>
          <p:cNvSpPr/>
          <p:nvPr/>
        </p:nvSpPr>
        <p:spPr>
          <a:xfrm>
            <a:off x="335280" y="6147469"/>
            <a:ext cx="5054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/>
              <a:t>Edgar Degas, </a:t>
            </a:r>
            <a:r>
              <a:rPr lang="sk-SK" i="1" dirty="0"/>
              <a:t>Portrét ženy</a:t>
            </a:r>
            <a:r>
              <a:rPr lang="de-CH" i="1" dirty="0"/>
              <a:t>,</a:t>
            </a:r>
            <a:r>
              <a:rPr lang="de-CH" dirty="0"/>
              <a:t> </a:t>
            </a:r>
            <a:r>
              <a:rPr lang="sk-SK" dirty="0"/>
              <a:t>asi</a:t>
            </a:r>
            <a:r>
              <a:rPr lang="de-CH" dirty="0"/>
              <a:t> 1876-80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08DCF94-2341-838A-5B63-F6CFC36597EB}"/>
              </a:ext>
            </a:extLst>
          </p:cNvPr>
          <p:cNvSpPr>
            <a:spLocks noChangeArrowheads="1"/>
          </p:cNvSpPr>
          <p:nvPr/>
        </p:nvSpPr>
        <p:spPr bwMode="auto">
          <a:xfrm rot="3919577">
            <a:off x="3024790" y="2069141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72AA0F-43CF-1417-9074-80951BB92039}"/>
              </a:ext>
            </a:extLst>
          </p:cNvPr>
          <p:cNvSpPr txBox="1"/>
          <p:nvPr/>
        </p:nvSpPr>
        <p:spPr>
          <a:xfrm>
            <a:off x="6096000" y="6141373"/>
            <a:ext cx="58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cs typeface="Calibri" panose="020F0502020204030204" pitchFamily="34" charset="0"/>
              </a:rPr>
              <a:t>Thurrowgood</a:t>
            </a:r>
            <a:r>
              <a:rPr lang="de-CH" sz="1200" dirty="0">
                <a:cs typeface="Calibri" panose="020F0502020204030204" pitchFamily="34" charset="0"/>
              </a:rPr>
              <a:t>, D., Paterson, D., de Jonge, M. </a:t>
            </a:r>
            <a:r>
              <a:rPr lang="de-CH" sz="1200" i="1" dirty="0">
                <a:cs typeface="Calibri" panose="020F0502020204030204" pitchFamily="34" charset="0"/>
              </a:rPr>
              <a:t>et al.</a:t>
            </a:r>
            <a:r>
              <a:rPr lang="de-CH" sz="1200" dirty="0">
                <a:cs typeface="Calibri" panose="020F0502020204030204" pitchFamily="34" charset="0"/>
              </a:rPr>
              <a:t> A Hidden Portrait </a:t>
            </a:r>
            <a:r>
              <a:rPr lang="de-CH" sz="1200" dirty="0" err="1">
                <a:cs typeface="Calibri" panose="020F0502020204030204" pitchFamily="34" charset="0"/>
              </a:rPr>
              <a:t>by</a:t>
            </a:r>
            <a:r>
              <a:rPr lang="de-CH" sz="1200" dirty="0">
                <a:cs typeface="Calibri" panose="020F0502020204030204" pitchFamily="34" charset="0"/>
              </a:rPr>
              <a:t> Edgar</a:t>
            </a:r>
            <a:r>
              <a:rPr lang="cs-CZ" sz="1200" dirty="0">
                <a:cs typeface="Calibri" panose="020F0502020204030204" pitchFamily="34" charset="0"/>
              </a:rPr>
              <a:t> </a:t>
            </a:r>
            <a:r>
              <a:rPr lang="de-CH" sz="1200" dirty="0">
                <a:cs typeface="Calibri" panose="020F0502020204030204" pitchFamily="34" charset="0"/>
              </a:rPr>
              <a:t>Degas.</a:t>
            </a:r>
            <a:endParaRPr lang="cs-CZ" sz="1200" dirty="0">
              <a:cs typeface="Calibri" panose="020F0502020204030204" pitchFamily="34" charset="0"/>
            </a:endParaRPr>
          </a:p>
          <a:p>
            <a:r>
              <a:rPr lang="de-CH" sz="1200" i="1" dirty="0" err="1">
                <a:cs typeface="Calibri" panose="020F0502020204030204" pitchFamily="34" charset="0"/>
              </a:rPr>
              <a:t>Sci</a:t>
            </a:r>
            <a:r>
              <a:rPr lang="de-CH" sz="1200" i="1" dirty="0">
                <a:cs typeface="Calibri" panose="020F0502020204030204" pitchFamily="34" charset="0"/>
              </a:rPr>
              <a:t> Rep</a:t>
            </a:r>
            <a:r>
              <a:rPr lang="de-CH" sz="1200" dirty="0">
                <a:cs typeface="Calibri" panose="020F0502020204030204" pitchFamily="34" charset="0"/>
              </a:rPr>
              <a:t> </a:t>
            </a:r>
            <a:r>
              <a:rPr lang="de-CH" sz="1200" b="1" dirty="0">
                <a:cs typeface="Calibri" panose="020F0502020204030204" pitchFamily="34" charset="0"/>
              </a:rPr>
              <a:t>6</a:t>
            </a:r>
            <a:r>
              <a:rPr lang="de-CH" sz="1200" dirty="0">
                <a:cs typeface="Calibri" panose="020F0502020204030204" pitchFamily="34" charset="0"/>
              </a:rPr>
              <a:t>, 29594 (2016). https://doi.org/10.1038/srep29594</a:t>
            </a:r>
            <a:endParaRPr lang="de-DE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F627-7A8F-D489-5467-220A61EB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EF4DE09-FA85-CA74-1CA6-A3866797E536}"/>
              </a:ext>
            </a:extLst>
          </p:cNvPr>
          <p:cNvSpPr txBox="1"/>
          <p:nvPr/>
        </p:nvSpPr>
        <p:spPr>
          <a:xfrm>
            <a:off x="800100" y="537448"/>
            <a:ext cx="662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Klasické metódy</a:t>
            </a:r>
            <a:endParaRPr lang="de-DE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332FBE2-41E4-9AA0-C039-37FBA72B7992}"/>
              </a:ext>
            </a:extLst>
          </p:cNvPr>
          <p:cNvSpPr/>
          <p:nvPr/>
        </p:nvSpPr>
        <p:spPr>
          <a:xfrm>
            <a:off x="920424" y="5876209"/>
            <a:ext cx="3976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dirty="0"/>
              <a:t>Klasický r</a:t>
            </a:r>
            <a:r>
              <a:rPr lang="cs-CZ" dirty="0"/>
              <a:t>e</a:t>
            </a:r>
            <a:r>
              <a:rPr lang="de-CH" dirty="0" err="1"/>
              <a:t>ntgen</a:t>
            </a:r>
            <a:r>
              <a:rPr lang="cs-CZ" dirty="0" err="1"/>
              <a:t>ový</a:t>
            </a:r>
            <a:r>
              <a:rPr lang="cs-CZ" dirty="0"/>
              <a:t> snímek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2843DA-C3BD-B1AC-E040-FD3C9FE7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8" y="1272617"/>
            <a:ext cx="7537614" cy="460359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F12EEBD-EA82-8AE8-30BD-AD643B749BEA}"/>
              </a:ext>
            </a:extLst>
          </p:cNvPr>
          <p:cNvSpPr/>
          <p:nvPr/>
        </p:nvSpPr>
        <p:spPr>
          <a:xfrm>
            <a:off x="4896853" y="5876209"/>
            <a:ext cx="3555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dirty="0"/>
              <a:t>Klasický infračervený </a:t>
            </a:r>
            <a:r>
              <a:rPr lang="sk-SK" dirty="0" err="1"/>
              <a:t>snímek</a:t>
            </a:r>
            <a:endParaRPr lang="de-CH" dirty="0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7490CC8C-EAEA-231F-500B-D4242FAAB6B9}"/>
              </a:ext>
            </a:extLst>
          </p:cNvPr>
          <p:cNvSpPr>
            <a:spLocks noChangeArrowheads="1"/>
          </p:cNvSpPr>
          <p:nvPr/>
        </p:nvSpPr>
        <p:spPr bwMode="auto">
          <a:xfrm rot="3919577">
            <a:off x="3387215" y="2671335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D17C9BBB-C31A-98AF-864F-F8F14565E50F}"/>
              </a:ext>
            </a:extLst>
          </p:cNvPr>
          <p:cNvSpPr>
            <a:spLocks noChangeArrowheads="1"/>
          </p:cNvSpPr>
          <p:nvPr/>
        </p:nvSpPr>
        <p:spPr bwMode="auto">
          <a:xfrm rot="1818876">
            <a:off x="6553524" y="2553024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476728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2D2B-4839-E50C-7501-1B789E373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A48044-F97C-79D2-526A-62E5C48C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7534445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995B36-D28B-3437-6539-60F112AA68CE}"/>
              </a:ext>
            </a:extLst>
          </p:cNvPr>
          <p:cNvSpPr txBox="1"/>
          <p:nvPr/>
        </p:nvSpPr>
        <p:spPr>
          <a:xfrm>
            <a:off x="7706226" y="262219"/>
            <a:ext cx="4421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97B82F-2018-9604-3C08-2B843E7557DF}"/>
              </a:ext>
            </a:extLst>
          </p:cNvPr>
          <p:cNvSpPr txBox="1"/>
          <p:nvPr/>
        </p:nvSpPr>
        <p:spPr>
          <a:xfrm>
            <a:off x="7706225" y="1665828"/>
            <a:ext cx="425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cs typeface="Calibri" panose="020F0502020204030204" pitchFamily="34" charset="0"/>
              </a:rPr>
              <a:t>Zdrojem</a:t>
            </a:r>
            <a:r>
              <a:rPr lang="sk-SK" dirty="0">
                <a:cs typeface="Calibri" panose="020F0502020204030204" pitchFamily="34" charset="0"/>
              </a:rPr>
              <a:t> </a:t>
            </a:r>
            <a:r>
              <a:rPr lang="sk-SK" dirty="0" err="1">
                <a:cs typeface="Calibri" panose="020F0502020204030204" pitchFamily="34" charset="0"/>
              </a:rPr>
              <a:t>intenzivních</a:t>
            </a:r>
            <a:r>
              <a:rPr lang="sk-SK" dirty="0">
                <a:cs typeface="Calibri" panose="020F0502020204030204" pitchFamily="34" charset="0"/>
              </a:rPr>
              <a:t> r</a:t>
            </a:r>
            <a:r>
              <a:rPr lang="cs-CZ" dirty="0">
                <a:cs typeface="Calibri" panose="020F0502020204030204" pitchFamily="34" charset="0"/>
              </a:rPr>
              <a:t>e</a:t>
            </a:r>
            <a:r>
              <a:rPr lang="sk-SK" sz="1800" dirty="0" err="1"/>
              <a:t>ntgenových</a:t>
            </a:r>
            <a:r>
              <a:rPr lang="sk-SK" sz="1800" dirty="0"/>
              <a:t> </a:t>
            </a:r>
            <a:r>
              <a:rPr lang="sk-SK" sz="1800" dirty="0" err="1"/>
              <a:t>paprsků</a:t>
            </a:r>
            <a:r>
              <a:rPr lang="sk-SK" sz="1800" dirty="0"/>
              <a:t> je </a:t>
            </a:r>
            <a:r>
              <a:rPr lang="de-CH" sz="1800" dirty="0"/>
              <a:t>v </a:t>
            </a:r>
            <a:r>
              <a:rPr lang="de-CH" sz="1800" dirty="0" err="1"/>
              <a:t>tom</a:t>
            </a:r>
            <a:r>
              <a:rPr lang="cs-CZ" dirty="0"/>
              <a:t>to</a:t>
            </a:r>
            <a:r>
              <a:rPr lang="de-CH" sz="1800" dirty="0"/>
              <a:t> p</a:t>
            </a:r>
            <a:r>
              <a:rPr lang="cs-CZ" sz="1800" dirty="0"/>
              <a:t>ř</a:t>
            </a:r>
            <a:r>
              <a:rPr lang="sk-SK" sz="1800" dirty="0"/>
              <a:t>í</a:t>
            </a:r>
            <a:r>
              <a:rPr lang="de-CH" sz="1800" dirty="0" err="1"/>
              <a:t>pad</a:t>
            </a:r>
            <a:r>
              <a:rPr lang="cs-CZ" sz="1800" dirty="0"/>
              <a:t>ě</a:t>
            </a:r>
            <a:r>
              <a:rPr lang="sk-SK" sz="1800" dirty="0"/>
              <a:t> </a:t>
            </a:r>
            <a:r>
              <a:rPr lang="sk-SK" sz="1800" dirty="0" err="1"/>
              <a:t>synchrotron</a:t>
            </a:r>
            <a:r>
              <a:rPr lang="sk-SK" sz="1800" dirty="0"/>
              <a:t> </a:t>
            </a:r>
            <a:r>
              <a:rPr lang="de-CH" sz="1800" dirty="0"/>
              <a:t>(</a:t>
            </a:r>
            <a:r>
              <a:rPr lang="sk-SK" sz="1800" dirty="0" err="1"/>
              <a:t>u</a:t>
            </a:r>
            <a:r>
              <a:rPr lang="sk-SK" dirty="0" err="1"/>
              <a:t>r</a:t>
            </a:r>
            <a:r>
              <a:rPr lang="sk-SK" sz="1800" dirty="0" err="1"/>
              <a:t>ychlovač</a:t>
            </a:r>
            <a:r>
              <a:rPr lang="sk-SK" sz="1800" dirty="0"/>
              <a:t> </a:t>
            </a:r>
            <a:r>
              <a:rPr lang="sk-SK" sz="1800" dirty="0" err="1"/>
              <a:t>částic</a:t>
            </a:r>
            <a:r>
              <a:rPr lang="de-CH" sz="1800" dirty="0"/>
              <a:t>)</a:t>
            </a:r>
            <a:r>
              <a:rPr lang="cs-CZ" sz="1800" dirty="0"/>
              <a:t>.</a:t>
            </a:r>
            <a:endParaRPr lang="de-DE" dirty="0"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National Gallery of Victoria, Melbourne, Victoria, Australia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7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A063-7DFC-361D-9F05-5A0DFA94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EF5F68FB-6DBE-E439-507A-7BAAB1CDDBD0}"/>
              </a:ext>
            </a:extLst>
          </p:cNvPr>
          <p:cNvSpPr txBox="1"/>
          <p:nvPr/>
        </p:nvSpPr>
        <p:spPr>
          <a:xfrm>
            <a:off x="7706226" y="262219"/>
            <a:ext cx="4421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B2431E-A925-0DA1-B878-DF50DA79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7534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5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4F36-0678-B622-BFF2-773A984AF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2F077AB8-9584-ADF4-88D8-6B53680ACE84}"/>
              </a:ext>
            </a:extLst>
          </p:cNvPr>
          <p:cNvSpPr/>
          <p:nvPr/>
        </p:nvSpPr>
        <p:spPr>
          <a:xfrm>
            <a:off x="7902341" y="2249905"/>
            <a:ext cx="3840480" cy="35854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01D4DC-657D-0FB8-7F4B-B4F4A86456AE}"/>
              </a:ext>
            </a:extLst>
          </p:cNvPr>
          <p:cNvSpPr txBox="1"/>
          <p:nvPr/>
        </p:nvSpPr>
        <p:spPr>
          <a:xfrm>
            <a:off x="7706226" y="262219"/>
            <a:ext cx="4421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(XRF)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142450-FF57-596F-4C15-F0F10085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" y="315969"/>
            <a:ext cx="7525346" cy="57943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16B6AA-0475-9351-4684-D0CDF83D3A7D}"/>
              </a:ext>
            </a:extLst>
          </p:cNvPr>
          <p:cNvSpPr txBox="1"/>
          <p:nvPr/>
        </p:nvSpPr>
        <p:spPr>
          <a:xfrm>
            <a:off x="7" y="6126719"/>
            <a:ext cx="429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Zobrazení r</a:t>
            </a:r>
            <a:r>
              <a:rPr lang="cs-CZ" dirty="0"/>
              <a:t>e</a:t>
            </a:r>
            <a:r>
              <a:rPr lang="sk-SK" sz="1800" dirty="0" err="1"/>
              <a:t>ntgenové</a:t>
            </a:r>
            <a:r>
              <a:rPr lang="sk-SK" sz="1800" dirty="0"/>
              <a:t> </a:t>
            </a:r>
            <a:r>
              <a:rPr lang="sk-SK" sz="1800" dirty="0" err="1"/>
              <a:t>fluorescence</a:t>
            </a:r>
            <a:r>
              <a:rPr lang="sk-SK" sz="1800" dirty="0"/>
              <a:t> pro </a:t>
            </a:r>
            <a:r>
              <a:rPr lang="sk-SK" sz="1800" dirty="0" err="1"/>
              <a:t>různé</a:t>
            </a:r>
            <a:r>
              <a:rPr lang="sk-SK" sz="1800" dirty="0"/>
              <a:t> prvky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7C2E79-3279-8D1E-5E9A-66418EF86CD0}"/>
              </a:ext>
            </a:extLst>
          </p:cNvPr>
          <p:cNvSpPr txBox="1"/>
          <p:nvPr/>
        </p:nvSpPr>
        <p:spPr>
          <a:xfrm>
            <a:off x="4292867" y="6075657"/>
            <a:ext cx="323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Detail </a:t>
            </a:r>
            <a:r>
              <a:rPr lang="sk-SK" dirty="0"/>
              <a:t>snímku pro </a:t>
            </a:r>
            <a:r>
              <a:rPr lang="sk-SK" dirty="0" err="1"/>
              <a:t>zinek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720EF8-1090-736F-FB53-F47729C27CEC}"/>
              </a:ext>
            </a:extLst>
          </p:cNvPr>
          <p:cNvSpPr txBox="1"/>
          <p:nvPr/>
        </p:nvSpPr>
        <p:spPr>
          <a:xfrm>
            <a:off x="7902341" y="2573920"/>
            <a:ext cx="25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Zn: </a:t>
            </a:r>
            <a:r>
              <a:rPr lang="sk-SK" dirty="0"/>
              <a:t>zinková </a:t>
            </a:r>
            <a:r>
              <a:rPr lang="sk-SK" dirty="0" err="1"/>
              <a:t>běloba</a:t>
            </a:r>
            <a:r>
              <a:rPr lang="en-US" dirty="0"/>
              <a:t> (</a:t>
            </a:r>
            <a:r>
              <a:rPr lang="en-US" dirty="0" err="1"/>
              <a:t>ZnO</a:t>
            </a:r>
            <a:r>
              <a:rPr lang="en-US" dirty="0"/>
              <a:t>)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tváři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6115BCF-C41B-AB6C-7795-DDAB4AF0A570}"/>
              </a:ext>
            </a:extLst>
          </p:cNvPr>
          <p:cNvSpPr txBox="1"/>
          <p:nvPr/>
        </p:nvSpPr>
        <p:spPr>
          <a:xfrm>
            <a:off x="7902341" y="3676988"/>
            <a:ext cx="251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Hg: </a:t>
            </a:r>
            <a:r>
              <a:rPr lang="sk-SK" dirty="0" err="1"/>
              <a:t>cinnabarit</a:t>
            </a:r>
            <a:r>
              <a:rPr lang="en-US" dirty="0"/>
              <a:t> (</a:t>
            </a:r>
            <a:r>
              <a:rPr lang="en-US" dirty="0" err="1"/>
              <a:t>HgS</a:t>
            </a:r>
            <a:r>
              <a:rPr lang="en-US" dirty="0"/>
              <a:t>) </a:t>
            </a:r>
            <a:r>
              <a:rPr lang="sk-SK" dirty="0"/>
              <a:t>na </a:t>
            </a:r>
            <a:r>
              <a:rPr lang="sk-SK" dirty="0" err="1"/>
              <a:t>rtech</a:t>
            </a:r>
            <a:r>
              <a:rPr lang="sk-SK" dirty="0"/>
              <a:t> a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tváři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E46BB0-5EC3-9535-9957-CF9FEC359332}"/>
              </a:ext>
            </a:extLst>
          </p:cNvPr>
          <p:cNvSpPr txBox="1"/>
          <p:nvPr/>
        </p:nvSpPr>
        <p:spPr>
          <a:xfrm>
            <a:off x="7902341" y="4801592"/>
            <a:ext cx="25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Mn </a:t>
            </a:r>
            <a:r>
              <a:rPr lang="sk-SK" dirty="0"/>
              <a:t>a</a:t>
            </a:r>
            <a:r>
              <a:rPr lang="en-US" dirty="0"/>
              <a:t> Fe: </a:t>
            </a:r>
            <a:r>
              <a:rPr lang="cs-CZ" dirty="0"/>
              <a:t>u</a:t>
            </a:r>
            <a:r>
              <a:rPr lang="en-US" dirty="0" err="1"/>
              <a:t>mbra</a:t>
            </a:r>
            <a:endParaRPr lang="en-US" dirty="0"/>
          </a:p>
          <a:p>
            <a:r>
              <a:rPr lang="sk-SK" dirty="0" err="1"/>
              <a:t>hnědé</a:t>
            </a:r>
            <a:r>
              <a:rPr lang="sk-SK" dirty="0"/>
              <a:t> vlasy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4CA1293-1884-A1F3-FFAC-20EC549C4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5" y="2537085"/>
            <a:ext cx="720000" cy="7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A06B20C-5A61-4DE1-B649-24E163AA6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6" y="3633091"/>
            <a:ext cx="720000" cy="72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5026EE-14F6-1717-30BD-757E912B9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5" y="4781475"/>
            <a:ext cx="720000" cy="7200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2B2864B-4C49-F446-BCB6-32379CF94A25}"/>
              </a:ext>
            </a:extLst>
          </p:cNvPr>
          <p:cNvSpPr/>
          <p:nvPr/>
        </p:nvSpPr>
        <p:spPr>
          <a:xfrm>
            <a:off x="4668252" y="2090396"/>
            <a:ext cx="1907005" cy="103179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597BD7-ABD3-3BC4-1390-D26FF6597C6F}"/>
              </a:ext>
            </a:extLst>
          </p:cNvPr>
          <p:cNvSpPr/>
          <p:nvPr/>
        </p:nvSpPr>
        <p:spPr>
          <a:xfrm>
            <a:off x="2388268" y="4459448"/>
            <a:ext cx="770020" cy="1031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429148-828E-13B9-1480-908EA956F0AD}"/>
              </a:ext>
            </a:extLst>
          </p:cNvPr>
          <p:cNvSpPr/>
          <p:nvPr/>
        </p:nvSpPr>
        <p:spPr>
          <a:xfrm>
            <a:off x="2165684" y="423741"/>
            <a:ext cx="2057399" cy="1290760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AutoShape 5">
            <a:extLst>
              <a:ext uri="{FF2B5EF4-FFF2-40B4-BE49-F238E27FC236}">
                <a16:creationId xmlns:a16="http://schemas.microsoft.com/office/drawing/2014/main" id="{5B382EFB-D01E-20D4-F6CC-C1D5D12F1E2A}"/>
              </a:ext>
            </a:extLst>
          </p:cNvPr>
          <p:cNvSpPr>
            <a:spLocks noChangeArrowheads="1"/>
          </p:cNvSpPr>
          <p:nvPr/>
        </p:nvSpPr>
        <p:spPr bwMode="auto">
          <a:xfrm rot="15633327">
            <a:off x="4342469" y="2657793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36792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11" grpId="0"/>
      <p:bldP spid="12" grpId="0"/>
      <p:bldP spid="18" grpId="0" animBg="1"/>
      <p:bldP spid="21" grpId="0" animBg="1"/>
      <p:bldP spid="2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" panose="020F0502020204030204" pitchFamily="34" charset="0"/>
              </a:rPr>
              <a:t>Případ č. 2</a:t>
            </a:r>
            <a:endParaRPr lang="de-CH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2522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528A3-0039-063D-4FB7-0510FF23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D6F2B5F-7D27-C36B-17EF-AEB4CE8C0685}"/>
              </a:ext>
            </a:extLst>
          </p:cNvPr>
          <p:cNvSpPr txBox="1"/>
          <p:nvPr/>
        </p:nvSpPr>
        <p:spPr>
          <a:xfrm>
            <a:off x="6268763" y="262219"/>
            <a:ext cx="4421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R</a:t>
            </a:r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e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ntgen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ová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fluores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c</a:t>
            </a:r>
            <a:r>
              <a:rPr lang="de-DE" sz="3200" dirty="0">
                <a:solidFill>
                  <a:srgbClr val="0070C0"/>
                </a:solidFill>
                <a:cs typeface="Calibri" panose="020F0502020204030204" pitchFamily="34" charset="0"/>
              </a:rPr>
              <a:t>en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ce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(XRF)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04EC87-A8E5-64DB-A0FE-A38E6E5D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" y="0"/>
            <a:ext cx="4950963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A671E6-1912-351F-0187-60D697835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40864" y="2140791"/>
            <a:ext cx="3277401" cy="32774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70308C-C662-11E6-3CCE-414102E3F6D9}"/>
              </a:ext>
            </a:extLst>
          </p:cNvPr>
          <p:cNvSpPr txBox="1"/>
          <p:nvPr/>
        </p:nvSpPr>
        <p:spPr>
          <a:xfrm>
            <a:off x="6848265" y="5417627"/>
            <a:ext cx="329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Klasická</a:t>
            </a:r>
            <a:r>
              <a:rPr lang="de-DE" dirty="0"/>
              <a:t> </a:t>
            </a:r>
            <a:r>
              <a:rPr lang="sk-SK" dirty="0"/>
              <a:t>r</a:t>
            </a:r>
            <a:r>
              <a:rPr lang="cs-CZ" dirty="0"/>
              <a:t>e</a:t>
            </a:r>
            <a:r>
              <a:rPr lang="de-DE" dirty="0" err="1"/>
              <a:t>ntgen</a:t>
            </a:r>
            <a:r>
              <a:rPr lang="sk-SK" dirty="0" err="1"/>
              <a:t>ová</a:t>
            </a:r>
            <a:r>
              <a:rPr lang="sk-SK" dirty="0"/>
              <a:t> snímka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47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sedmého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60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800" dirty="0">
                <a:solidFill>
                  <a:srgbClr val="0070C0"/>
                </a:solidFill>
              </a:rPr>
              <a:t>Moderní </a:t>
            </a:r>
            <a:r>
              <a:rPr lang="sk-SK" sz="4800" dirty="0" err="1">
                <a:solidFill>
                  <a:srgbClr val="0070C0"/>
                </a:solidFill>
              </a:rPr>
              <a:t>přírodovědecké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metody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umožňují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hloubkový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pohled</a:t>
            </a:r>
            <a:r>
              <a:rPr lang="sk-SK" sz="4800" dirty="0">
                <a:solidFill>
                  <a:srgbClr val="0070C0"/>
                </a:solidFill>
              </a:rPr>
              <a:t> na </a:t>
            </a:r>
            <a:r>
              <a:rPr lang="sk-SK" sz="4800" dirty="0" err="1">
                <a:solidFill>
                  <a:srgbClr val="0070C0"/>
                </a:solidFill>
              </a:rPr>
              <a:t>umělecké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dílo</a:t>
            </a:r>
            <a:r>
              <a:rPr lang="de-CH" sz="4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4194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8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6920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95F9-4B97-C816-5FE2-25078E52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5DC4BFB-D2FE-DABF-0793-D98E2611616D}"/>
              </a:ext>
            </a:extLst>
          </p:cNvPr>
          <p:cNvSpPr txBox="1"/>
          <p:nvPr/>
        </p:nvSpPr>
        <p:spPr>
          <a:xfrm>
            <a:off x="7148788" y="502852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97E34C-7606-F11F-6E65-3DB8F380925F}"/>
              </a:ext>
            </a:extLst>
          </p:cNvPr>
          <p:cNvSpPr txBox="1"/>
          <p:nvPr/>
        </p:nvSpPr>
        <p:spPr>
          <a:xfrm>
            <a:off x="1082555" y="5623481"/>
            <a:ext cx="480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Johannes </a:t>
            </a:r>
            <a:r>
              <a:rPr lang="cs-CZ" dirty="0" err="1">
                <a:ea typeface="Calibri Light" panose="020F0302020204030204" pitchFamily="34" charset="0"/>
                <a:cs typeface="Calibri Light" panose="020F0302020204030204" pitchFamily="34" charset="0"/>
              </a:rPr>
              <a:t>Vermeer</a:t>
            </a:r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>
                <a:ea typeface="Calibri Light" panose="020F0302020204030204" pitchFamily="34" charset="0"/>
                <a:cs typeface="Calibri Light" panose="020F0302020204030204" pitchFamily="34" charset="0"/>
              </a:rPr>
              <a:t>(?)</a:t>
            </a:r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, Večeře v Emauzích</a:t>
            </a:r>
            <a:endParaRPr lang="de-CH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nhaltsplatzhalter 8">
            <a:extLst>
              <a:ext uri="{FF2B5EF4-FFF2-40B4-BE49-F238E27FC236}">
                <a16:creationId xmlns:a16="http://schemas.microsoft.com/office/drawing/2014/main" id="{72AAFD51-AF38-4167-F0F6-53D660DFA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" y="1253612"/>
            <a:ext cx="4804659" cy="4363417"/>
          </a:xfrm>
        </p:spPr>
      </p:pic>
    </p:spTree>
    <p:extLst>
      <p:ext uri="{BB962C8B-B14F-4D97-AF65-F5344CB8AC3E}">
        <p14:creationId xmlns:p14="http://schemas.microsoft.com/office/powerpoint/2010/main" val="4797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B09A-A802-3C83-6961-A12861A27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FA4CF57-EF1F-A485-AD03-41E3CF99498D}"/>
              </a:ext>
            </a:extLst>
          </p:cNvPr>
          <p:cNvSpPr txBox="1"/>
          <p:nvPr/>
        </p:nvSpPr>
        <p:spPr>
          <a:xfrm>
            <a:off x="1168367" y="5976359"/>
            <a:ext cx="240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Johannes </a:t>
            </a:r>
            <a:r>
              <a:rPr lang="cs-CZ" sz="1200" dirty="0" err="1"/>
              <a:t>Vermeer</a:t>
            </a:r>
            <a:r>
              <a:rPr lang="cs-CZ" sz="1200" dirty="0"/>
              <a:t>, </a:t>
            </a:r>
            <a:r>
              <a:rPr lang="de-CH" sz="1200" dirty="0"/>
              <a:t>Diana a </a:t>
            </a:r>
            <a:r>
              <a:rPr lang="de-CH" sz="1200" dirty="0" err="1"/>
              <a:t>jej</a:t>
            </a:r>
            <a:r>
              <a:rPr lang="cs-CZ" sz="1200" dirty="0"/>
              <a:t>í společnice, 1655-56</a:t>
            </a:r>
            <a:endParaRPr lang="de-CH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8A5DF7-31D0-19B0-5DBE-09EE1591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67" y="3784927"/>
            <a:ext cx="2405026" cy="22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us bei Maria und Martha (Jan Vermeer)">
            <a:extLst>
              <a:ext uri="{FF2B5EF4-FFF2-40B4-BE49-F238E27FC236}">
                <a16:creationId xmlns:a16="http://schemas.microsoft.com/office/drawing/2014/main" id="{3C63F6E8-E9B4-1DDC-C41C-25C2832E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67" y="311112"/>
            <a:ext cx="2405026" cy="27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08837C-495C-28B7-22F7-FDAFC6492F81}"/>
              </a:ext>
            </a:extLst>
          </p:cNvPr>
          <p:cNvSpPr txBox="1"/>
          <p:nvPr/>
        </p:nvSpPr>
        <p:spPr>
          <a:xfrm>
            <a:off x="1168365" y="3064620"/>
            <a:ext cx="240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Johannes </a:t>
            </a:r>
            <a:r>
              <a:rPr lang="cs-CZ" sz="1200" dirty="0" err="1"/>
              <a:t>Vermeer</a:t>
            </a:r>
            <a:r>
              <a:rPr lang="cs-CZ" sz="1200" dirty="0"/>
              <a:t>, Ježíš u Marie a Marty, 1654-55</a:t>
            </a:r>
            <a:endParaRPr lang="de-CH" sz="1200" dirty="0"/>
          </a:p>
        </p:txBody>
      </p:sp>
      <p:pic>
        <p:nvPicPr>
          <p:cNvPr id="1030" name="Picture 6" descr="Dienstmagd mit Milchkrug (Jan Vermeer)">
            <a:extLst>
              <a:ext uri="{FF2B5EF4-FFF2-40B4-BE49-F238E27FC236}">
                <a16:creationId xmlns:a16="http://schemas.microsoft.com/office/drawing/2014/main" id="{895E9AF8-00E0-083C-B43D-15EFADD8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521" y="311111"/>
            <a:ext cx="2405025" cy="26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4A30C06-3F41-D902-C880-2747F3B985E2}"/>
              </a:ext>
            </a:extLst>
          </p:cNvPr>
          <p:cNvSpPr txBox="1"/>
          <p:nvPr/>
        </p:nvSpPr>
        <p:spPr>
          <a:xfrm>
            <a:off x="8657521" y="2987317"/>
            <a:ext cx="240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Johannes </a:t>
            </a:r>
            <a:r>
              <a:rPr lang="cs-CZ" sz="1200" dirty="0" err="1"/>
              <a:t>Vermeer</a:t>
            </a:r>
            <a:r>
              <a:rPr lang="cs-CZ" sz="1200" dirty="0"/>
              <a:t>, Služebná se džbánem mléka, 1658-60</a:t>
            </a:r>
            <a:endParaRPr lang="de-CH" sz="1200" dirty="0"/>
          </a:p>
        </p:txBody>
      </p:sp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A22213CC-0349-A9AC-A793-E69145F1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46" y="3662245"/>
            <a:ext cx="1720975" cy="22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47F8086-C32A-A3E6-0892-3B7A351DC28A}"/>
              </a:ext>
            </a:extLst>
          </p:cNvPr>
          <p:cNvSpPr txBox="1"/>
          <p:nvPr/>
        </p:nvSpPr>
        <p:spPr>
          <a:xfrm>
            <a:off x="8657521" y="5870949"/>
            <a:ext cx="240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Johannes </a:t>
            </a:r>
            <a:r>
              <a:rPr lang="cs-CZ" sz="1200" dirty="0" err="1"/>
              <a:t>Vermeer</a:t>
            </a:r>
            <a:r>
              <a:rPr lang="cs-CZ" sz="1200" dirty="0"/>
              <a:t>, Žena čtoucí dopis u okna, 1657</a:t>
            </a:r>
            <a:endParaRPr lang="de-CH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8AD293C-9AE4-55EB-C633-FC8D5658CED9}"/>
              </a:ext>
            </a:extLst>
          </p:cNvPr>
          <p:cNvSpPr txBox="1"/>
          <p:nvPr/>
        </p:nvSpPr>
        <p:spPr>
          <a:xfrm>
            <a:off x="4157626" y="4663077"/>
            <a:ext cx="3939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ea typeface="Calibri Light" panose="020F0302020204030204" pitchFamily="34" charset="0"/>
                <a:cs typeface="Calibri Light" panose="020F0302020204030204" pitchFamily="34" charset="0"/>
              </a:rPr>
              <a:t>Johannes </a:t>
            </a:r>
            <a:r>
              <a:rPr lang="cs-CZ" sz="12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Vermeer</a:t>
            </a:r>
            <a:r>
              <a:rPr lang="cs-CZ" sz="1200" dirty="0"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200" dirty="0">
                <a:ea typeface="Calibri Light" panose="020F0302020204030204" pitchFamily="34" charset="0"/>
                <a:cs typeface="Calibri Light" panose="020F0302020204030204" pitchFamily="34" charset="0"/>
              </a:rPr>
              <a:t>(?)</a:t>
            </a:r>
            <a:r>
              <a:rPr lang="cs-CZ" sz="1200" dirty="0">
                <a:ea typeface="Calibri Light" panose="020F0302020204030204" pitchFamily="34" charset="0"/>
                <a:cs typeface="Calibri Light" panose="020F0302020204030204" pitchFamily="34" charset="0"/>
              </a:rPr>
              <a:t>, Večeře v Emauzích</a:t>
            </a:r>
            <a:endParaRPr lang="de-CH" sz="12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70E321F1-8ED4-7673-1B8E-7012483DC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26" y="1097826"/>
            <a:ext cx="3939011" cy="3577267"/>
          </a:xfrm>
        </p:spPr>
      </p:pic>
    </p:spTree>
    <p:extLst>
      <p:ext uri="{BB962C8B-B14F-4D97-AF65-F5344CB8AC3E}">
        <p14:creationId xmlns:p14="http://schemas.microsoft.com/office/powerpoint/2010/main" val="31004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7F4A3-6E9D-6B0A-BF59-CA9D7DD6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9207EA4-436C-215F-F417-A8AACE166C3A}"/>
              </a:ext>
            </a:extLst>
          </p:cNvPr>
          <p:cNvSpPr txBox="1"/>
          <p:nvPr/>
        </p:nvSpPr>
        <p:spPr>
          <a:xfrm>
            <a:off x="7253312" y="5276310"/>
            <a:ext cx="474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«</a:t>
            </a:r>
            <a:r>
              <a:rPr lang="cs-CZ" dirty="0"/>
              <a:t>Večeře v Emauzích</a:t>
            </a:r>
            <a:r>
              <a:rPr lang="de-CH" dirty="0"/>
              <a:t>»</a:t>
            </a:r>
            <a:r>
              <a:rPr lang="cs-CZ" dirty="0"/>
              <a:t> byla poprvé vystavena na monumentální výstavě «400 let nizozemského malířství» v roce 1938 v muzeu </a:t>
            </a:r>
            <a:r>
              <a:rPr lang="de-CH" dirty="0"/>
              <a:t>Boijmans</a:t>
            </a:r>
            <a:r>
              <a:rPr lang="cs-CZ" dirty="0"/>
              <a:t> v Rotterdamu.</a:t>
            </a:r>
            <a:endParaRPr lang="de-CH" dirty="0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20C93AA7-2E48-7C96-7484-ADE973172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02" y="562362"/>
            <a:ext cx="3485131" cy="4711899"/>
          </a:xfrm>
          <a:prstGeom prst="rect">
            <a:avLst/>
          </a:prstGeo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8E28933D-5907-B6A1-83DE-44FB6B173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0" y="562362"/>
            <a:ext cx="4567597" cy="47123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B50A6FE-04FA-5E52-AE3E-44C7A401E3D3}"/>
              </a:ext>
            </a:extLst>
          </p:cNvPr>
          <p:cNvSpPr txBox="1"/>
          <p:nvPr/>
        </p:nvSpPr>
        <p:spPr>
          <a:xfrm>
            <a:off x="769790" y="5284820"/>
            <a:ext cx="456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Ředitel</a:t>
            </a:r>
            <a:r>
              <a:rPr lang="de-CH" dirty="0"/>
              <a:t> D. </a:t>
            </a:r>
            <a:r>
              <a:rPr lang="de-CH" dirty="0" err="1"/>
              <a:t>Hannema</a:t>
            </a:r>
            <a:r>
              <a:rPr lang="de-CH" dirty="0"/>
              <a:t> </a:t>
            </a:r>
            <a:r>
              <a:rPr lang="cs-CZ" dirty="0"/>
              <a:t>a hlavní restaurátor m</a:t>
            </a:r>
            <a:r>
              <a:rPr lang="de-CH" dirty="0"/>
              <a:t>u</a:t>
            </a:r>
            <a:r>
              <a:rPr lang="cs-CZ" dirty="0"/>
              <a:t>z</a:t>
            </a:r>
            <a:r>
              <a:rPr lang="de-CH" dirty="0"/>
              <a:t>e</a:t>
            </a:r>
            <a:r>
              <a:rPr lang="cs-CZ" dirty="0"/>
              <a:t>a</a:t>
            </a:r>
            <a:r>
              <a:rPr lang="de-CH" dirty="0"/>
              <a:t> </a:t>
            </a:r>
            <a:r>
              <a:rPr lang="de-CH" dirty="0" err="1"/>
              <a:t>Boijmans</a:t>
            </a:r>
            <a:r>
              <a:rPr lang="de-CH" dirty="0"/>
              <a:t> </a:t>
            </a:r>
            <a:r>
              <a:rPr lang="cs-CZ" dirty="0"/>
              <a:t>v</a:t>
            </a:r>
            <a:r>
              <a:rPr lang="de-CH" dirty="0"/>
              <a:t> Rotterdam</a:t>
            </a:r>
            <a:r>
              <a:rPr lang="cs-CZ" dirty="0"/>
              <a:t>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7382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CCCC7-ED28-B5CC-0CE9-CC641851E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A6512FBF-1D14-CE8D-807F-757F492FD0BF}"/>
              </a:ext>
            </a:extLst>
          </p:cNvPr>
          <p:cNvSpPr txBox="1"/>
          <p:nvPr/>
        </p:nvSpPr>
        <p:spPr>
          <a:xfrm>
            <a:off x="8399214" y="379098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DFB1B6-AB0F-3C79-8DC8-E13BB9836B32}"/>
              </a:ext>
            </a:extLst>
          </p:cNvPr>
          <p:cNvSpPr txBox="1"/>
          <p:nvPr/>
        </p:nvSpPr>
        <p:spPr>
          <a:xfrm>
            <a:off x="1075943" y="5525029"/>
            <a:ext cx="71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G</a:t>
            </a:r>
            <a:r>
              <a:rPr lang="de-CH" sz="2400" dirty="0"/>
              <a:t>ö</a:t>
            </a:r>
            <a:r>
              <a:rPr lang="cs-CZ" sz="2400" dirty="0" err="1"/>
              <a:t>ringova</a:t>
            </a:r>
            <a:r>
              <a:rPr lang="cs-CZ" sz="2400" dirty="0"/>
              <a:t> </a:t>
            </a:r>
            <a:r>
              <a:rPr lang="de-CH" sz="2400" dirty="0" err="1"/>
              <a:t>zb</a:t>
            </a:r>
            <a:r>
              <a:rPr lang="cs-CZ" sz="2400" dirty="0"/>
              <a:t>í</a:t>
            </a:r>
            <a:r>
              <a:rPr lang="de-CH" sz="2400" dirty="0"/>
              <a:t>rk</a:t>
            </a:r>
            <a:r>
              <a:rPr lang="cs-CZ" sz="2400" dirty="0"/>
              <a:t>a</a:t>
            </a:r>
            <a:r>
              <a:rPr lang="de-CH" sz="2400" dirty="0"/>
              <a:t> um</a:t>
            </a:r>
            <a:r>
              <a:rPr lang="cs-CZ" sz="2400" dirty="0"/>
              <a:t>ě</a:t>
            </a:r>
            <a:r>
              <a:rPr lang="de-CH" sz="2400" dirty="0"/>
              <a:t>n</a:t>
            </a:r>
            <a:r>
              <a:rPr lang="cs-CZ" sz="2400" dirty="0"/>
              <a:t>í v jeho vile </a:t>
            </a:r>
            <a:r>
              <a:rPr lang="cs-CZ" sz="2400" dirty="0" err="1"/>
              <a:t>Carinhall</a:t>
            </a:r>
            <a:endParaRPr lang="de-CH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90B33D-7927-43F0-5934-72F90431F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3" y="559070"/>
            <a:ext cx="7144417" cy="48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3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E45B-2375-77D9-EC4D-D36B2E873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08B0174C-906E-5A2A-3911-6F400654EC5E}"/>
              </a:ext>
            </a:extLst>
          </p:cNvPr>
          <p:cNvSpPr txBox="1"/>
          <p:nvPr/>
        </p:nvSpPr>
        <p:spPr>
          <a:xfrm>
            <a:off x="7807947" y="612854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4B20E8-AEEF-A6CE-AB63-6BB9E173697D}"/>
              </a:ext>
            </a:extLst>
          </p:cNvPr>
          <p:cNvSpPr txBox="1"/>
          <p:nvPr/>
        </p:nvSpPr>
        <p:spPr>
          <a:xfrm>
            <a:off x="1063374" y="5388684"/>
            <a:ext cx="638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Han van </a:t>
            </a:r>
            <a:r>
              <a:rPr lang="cs-CZ" dirty="0" err="1"/>
              <a:t>Meegeren</a:t>
            </a:r>
            <a:r>
              <a:rPr lang="cs-CZ" dirty="0"/>
              <a:t> v soudní síni v roce 1946 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5EDADD-6E07-4B35-C829-46854E3D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4" y="905240"/>
            <a:ext cx="6387758" cy="44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29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7885B-B1A8-CFD8-2B2F-4D4216B5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F9D4BC9F-5042-53C7-2B45-6E11795AF897}"/>
              </a:ext>
            </a:extLst>
          </p:cNvPr>
          <p:cNvSpPr txBox="1"/>
          <p:nvPr/>
        </p:nvSpPr>
        <p:spPr>
          <a:xfrm>
            <a:off x="7148788" y="502852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12A8BA-7018-8CB0-F99A-BA9AEFF0BC30}"/>
              </a:ext>
            </a:extLst>
          </p:cNvPr>
          <p:cNvSpPr txBox="1"/>
          <p:nvPr/>
        </p:nvSpPr>
        <p:spPr>
          <a:xfrm>
            <a:off x="1082555" y="5623481"/>
            <a:ext cx="480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Johannes </a:t>
            </a:r>
            <a:r>
              <a:rPr lang="cs-CZ" dirty="0" err="1">
                <a:ea typeface="Calibri Light" panose="020F0302020204030204" pitchFamily="34" charset="0"/>
                <a:cs typeface="Calibri Light" panose="020F0302020204030204" pitchFamily="34" charset="0"/>
              </a:rPr>
              <a:t>Vermeer</a:t>
            </a:r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>
                <a:ea typeface="Calibri Light" panose="020F0302020204030204" pitchFamily="34" charset="0"/>
                <a:cs typeface="Calibri Light" panose="020F0302020204030204" pitchFamily="34" charset="0"/>
              </a:rPr>
              <a:t>(?)</a:t>
            </a:r>
            <a:r>
              <a:rPr lang="cs-CZ" dirty="0">
                <a:ea typeface="Calibri Light" panose="020F0302020204030204" pitchFamily="34" charset="0"/>
                <a:cs typeface="Calibri Light" panose="020F0302020204030204" pitchFamily="34" charset="0"/>
              </a:rPr>
              <a:t>, Večeře v Emauzích</a:t>
            </a:r>
            <a:endParaRPr lang="de-CH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nhaltsplatzhalter 8">
            <a:extLst>
              <a:ext uri="{FF2B5EF4-FFF2-40B4-BE49-F238E27FC236}">
                <a16:creationId xmlns:a16="http://schemas.microsoft.com/office/drawing/2014/main" id="{D2A6ABA3-E861-720E-0902-C9B49EE6C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" y="1253612"/>
            <a:ext cx="4804659" cy="4363417"/>
          </a:xfrm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342FD62C-FBC4-4544-CE1A-6B2AE29FE119}"/>
              </a:ext>
            </a:extLst>
          </p:cNvPr>
          <p:cNvSpPr>
            <a:spLocks noChangeArrowheads="1"/>
          </p:cNvSpPr>
          <p:nvPr/>
        </p:nvSpPr>
        <p:spPr bwMode="auto">
          <a:xfrm rot="6223226">
            <a:off x="4565767" y="3178403"/>
            <a:ext cx="431800" cy="3014438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943708-4CDE-0CE1-FD8F-A67E793AE02D}"/>
              </a:ext>
            </a:extLst>
          </p:cNvPr>
          <p:cNvSpPr txBox="1"/>
          <p:nvPr/>
        </p:nvSpPr>
        <p:spPr>
          <a:xfrm>
            <a:off x="6236038" y="4876504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Běloba olověná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E71F39-76FE-8AE2-0745-A4FA37518561}"/>
              </a:ext>
            </a:extLst>
          </p:cNvPr>
          <p:cNvSpPr txBox="1"/>
          <p:nvPr/>
        </p:nvSpPr>
        <p:spPr>
          <a:xfrm>
            <a:off x="6304788" y="1253612"/>
            <a:ext cx="5149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Běloba olověná: s</a:t>
            </a:r>
            <a:r>
              <a:rPr lang="de-CH" dirty="0"/>
              <a:t>m</a:t>
            </a:r>
            <a:r>
              <a:rPr lang="cs-CZ" dirty="0"/>
              <a:t>ě</a:t>
            </a:r>
            <a:r>
              <a:rPr lang="de-CH" dirty="0"/>
              <a:t>s </a:t>
            </a:r>
            <a:r>
              <a:rPr lang="cs-CZ" dirty="0" err="1"/>
              <a:t>Pb</a:t>
            </a:r>
            <a:r>
              <a:rPr lang="de-CH" dirty="0"/>
              <a:t>CO</a:t>
            </a:r>
            <a:r>
              <a:rPr lang="de-CH" baseline="-25000" dirty="0"/>
              <a:t>3  </a:t>
            </a:r>
            <a:r>
              <a:rPr lang="de-CH" dirty="0"/>
              <a:t>a</a:t>
            </a:r>
            <a:r>
              <a:rPr lang="de-CH" baseline="-25000" dirty="0"/>
              <a:t>  </a:t>
            </a:r>
            <a:r>
              <a:rPr lang="cs-CZ" dirty="0" err="1"/>
              <a:t>Pb</a:t>
            </a:r>
            <a:r>
              <a:rPr lang="de-CH" dirty="0"/>
              <a:t>CO</a:t>
            </a:r>
            <a:r>
              <a:rPr lang="de-CH" baseline="-25000" dirty="0"/>
              <a:t>3</a:t>
            </a:r>
            <a:r>
              <a:rPr lang="cs-CZ" baseline="-25000" dirty="0"/>
              <a:t> </a:t>
            </a:r>
            <a:r>
              <a:rPr lang="de-CH" dirty="0"/>
              <a:t>∙</a:t>
            </a:r>
            <a:r>
              <a:rPr lang="cs-CZ" dirty="0"/>
              <a:t> </a:t>
            </a:r>
            <a:r>
              <a:rPr lang="de-CH" dirty="0" err="1"/>
              <a:t>Pb</a:t>
            </a:r>
            <a:r>
              <a:rPr lang="de-CH" dirty="0"/>
              <a:t>(OH)</a:t>
            </a:r>
            <a:r>
              <a:rPr lang="de-CH" baseline="-25000" dirty="0"/>
              <a:t>2</a:t>
            </a:r>
          </a:p>
          <a:p>
            <a:endParaRPr lang="cs-CZ" dirty="0"/>
          </a:p>
          <a:p>
            <a:r>
              <a:rPr lang="cs-CZ" dirty="0"/>
              <a:t>Přírodní olovo obsahuje malé množství radioaktivního izotopu </a:t>
            </a:r>
            <a:r>
              <a:rPr lang="cs-CZ" baseline="30000" dirty="0"/>
              <a:t>210</a:t>
            </a:r>
            <a:r>
              <a:rPr lang="cs-CZ" dirty="0"/>
              <a:t>Pb s poločasem rozpadu 22,6 roku.</a:t>
            </a:r>
          </a:p>
          <a:p>
            <a:endParaRPr lang="cs-CZ" dirty="0"/>
          </a:p>
          <a:p>
            <a:r>
              <a:rPr lang="cs-CZ" baseline="30000" dirty="0"/>
              <a:t>210</a:t>
            </a:r>
            <a:r>
              <a:rPr lang="cs-CZ" dirty="0"/>
              <a:t>Pb neustále vzniká v přírodě radioaktivním rozpadem těžších prvků, jako je rádium nebo uran, a taktéž se neustále rozpadá. Jeho koncentrace v přírodním olovu zůstává proto konstantní.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1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A577-17C4-7BA4-2515-241D4F0F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3B1BB52-1758-A93B-957B-BBF06D40FE22}"/>
              </a:ext>
            </a:extLst>
          </p:cNvPr>
          <p:cNvSpPr txBox="1"/>
          <p:nvPr/>
        </p:nvSpPr>
        <p:spPr>
          <a:xfrm>
            <a:off x="7148788" y="502852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DCD09B-91BA-1F93-D636-1529B5BD4968}"/>
              </a:ext>
            </a:extLst>
          </p:cNvPr>
          <p:cNvSpPr txBox="1"/>
          <p:nvPr/>
        </p:nvSpPr>
        <p:spPr>
          <a:xfrm>
            <a:off x="1082555" y="5623481"/>
            <a:ext cx="480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Johannes </a:t>
            </a:r>
            <a:r>
              <a:rPr lang="cs-CZ" dirty="0" err="1"/>
              <a:t>Vermeer</a:t>
            </a:r>
            <a:r>
              <a:rPr lang="cs-CZ" dirty="0"/>
              <a:t> </a:t>
            </a:r>
            <a:r>
              <a:rPr lang="de-CH" dirty="0"/>
              <a:t>(?)</a:t>
            </a:r>
            <a:r>
              <a:rPr lang="cs-CZ" dirty="0"/>
              <a:t>, Večeře v Emauzích</a:t>
            </a:r>
            <a:endParaRPr lang="de-CH" dirty="0"/>
          </a:p>
        </p:txBody>
      </p:sp>
      <p:pic>
        <p:nvPicPr>
          <p:cNvPr id="2" name="Inhaltsplatzhalter 8">
            <a:extLst>
              <a:ext uri="{FF2B5EF4-FFF2-40B4-BE49-F238E27FC236}">
                <a16:creationId xmlns:a16="http://schemas.microsoft.com/office/drawing/2014/main" id="{878A6489-F539-02BB-799C-BF9882D9A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" y="1253612"/>
            <a:ext cx="4804659" cy="4363417"/>
          </a:xfrm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608048A1-4384-86DD-CD27-5DF34ACEB816}"/>
              </a:ext>
            </a:extLst>
          </p:cNvPr>
          <p:cNvSpPr>
            <a:spLocks noChangeArrowheads="1"/>
          </p:cNvSpPr>
          <p:nvPr/>
        </p:nvSpPr>
        <p:spPr bwMode="auto">
          <a:xfrm rot="6223226">
            <a:off x="4565767" y="3178403"/>
            <a:ext cx="431800" cy="3014438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FBC73D-7B75-4681-8875-95CF462263CB}"/>
              </a:ext>
            </a:extLst>
          </p:cNvPr>
          <p:cNvSpPr txBox="1"/>
          <p:nvPr/>
        </p:nvSpPr>
        <p:spPr>
          <a:xfrm>
            <a:off x="6236038" y="4876504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Běloba olověná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CB1A0E6-74BE-D078-6CA7-F61992DC18B7}"/>
              </a:ext>
            </a:extLst>
          </p:cNvPr>
          <p:cNvSpPr txBox="1"/>
          <p:nvPr/>
        </p:nvSpPr>
        <p:spPr>
          <a:xfrm>
            <a:off x="6304788" y="1253612"/>
            <a:ext cx="5493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Běloba olověná: s</a:t>
            </a:r>
            <a:r>
              <a:rPr lang="de-CH" dirty="0"/>
              <a:t>m</a:t>
            </a:r>
            <a:r>
              <a:rPr lang="cs-CZ" dirty="0"/>
              <a:t>ě</a:t>
            </a:r>
            <a:r>
              <a:rPr lang="de-CH" dirty="0"/>
              <a:t>s </a:t>
            </a:r>
            <a:r>
              <a:rPr lang="cs-CZ" dirty="0" err="1"/>
              <a:t>Pb</a:t>
            </a:r>
            <a:r>
              <a:rPr lang="de-CH" dirty="0"/>
              <a:t>CO</a:t>
            </a:r>
            <a:r>
              <a:rPr lang="de-CH" baseline="-25000" dirty="0"/>
              <a:t>3  </a:t>
            </a:r>
            <a:r>
              <a:rPr lang="de-CH" dirty="0"/>
              <a:t>a</a:t>
            </a:r>
            <a:r>
              <a:rPr lang="de-CH" baseline="-25000" dirty="0"/>
              <a:t>  </a:t>
            </a:r>
            <a:r>
              <a:rPr lang="cs-CZ" dirty="0" err="1"/>
              <a:t>Pb</a:t>
            </a:r>
            <a:r>
              <a:rPr lang="de-CH" dirty="0"/>
              <a:t>CO</a:t>
            </a:r>
            <a:r>
              <a:rPr lang="de-CH" baseline="-25000" dirty="0"/>
              <a:t>3</a:t>
            </a:r>
            <a:r>
              <a:rPr lang="de-CH" dirty="0"/>
              <a:t>∙ </a:t>
            </a:r>
            <a:r>
              <a:rPr lang="de-CH" dirty="0" err="1"/>
              <a:t>Pb</a:t>
            </a:r>
            <a:r>
              <a:rPr lang="de-CH" dirty="0"/>
              <a:t>(OH)</a:t>
            </a:r>
            <a:r>
              <a:rPr lang="de-CH" baseline="-25000" dirty="0"/>
              <a:t>2</a:t>
            </a:r>
          </a:p>
          <a:p>
            <a:endParaRPr lang="cs-CZ" dirty="0"/>
          </a:p>
          <a:p>
            <a:r>
              <a:rPr lang="cs-CZ" dirty="0"/>
              <a:t>Při výrobě běloby olověné z olova se přimíšené prvky, jako radium a uran, oddělí, takže nové </a:t>
            </a:r>
            <a:r>
              <a:rPr lang="cs-CZ" baseline="30000" dirty="0"/>
              <a:t>210</a:t>
            </a:r>
            <a:r>
              <a:rPr lang="cs-CZ" dirty="0"/>
              <a:t>Pb už nemůže vznikat.</a:t>
            </a:r>
          </a:p>
          <a:p>
            <a:endParaRPr lang="cs-CZ" dirty="0"/>
          </a:p>
          <a:p>
            <a:r>
              <a:rPr lang="cs-CZ" dirty="0"/>
              <a:t>Tím se spustí «atomové hodiny» –  každých 22,6 let se obsah </a:t>
            </a:r>
            <a:r>
              <a:rPr lang="cs-CZ" baseline="30000" dirty="0"/>
              <a:t>210</a:t>
            </a:r>
            <a:r>
              <a:rPr lang="cs-CZ" dirty="0"/>
              <a:t>Pb sníží na polovinu původní hodnoty.</a:t>
            </a:r>
            <a:endParaRPr lang="de-CH" dirty="0"/>
          </a:p>
          <a:p>
            <a:endParaRPr lang="cs-CZ" dirty="0"/>
          </a:p>
          <a:p>
            <a:r>
              <a:rPr lang="cs-CZ" dirty="0"/>
              <a:t>Věk daného vzorky běloby olověné se může určit podle jeho obsahu </a:t>
            </a:r>
            <a:r>
              <a:rPr lang="cs-CZ" baseline="30000" dirty="0"/>
              <a:t>210</a:t>
            </a:r>
            <a:r>
              <a:rPr lang="cs-CZ" dirty="0"/>
              <a:t>Pb.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6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C8D0F-3F5E-FD19-9027-1AE29D05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RR-untersuchung-cranach-hamburg">
            <a:extLst>
              <a:ext uri="{FF2B5EF4-FFF2-40B4-BE49-F238E27FC236}">
                <a16:creationId xmlns:a16="http://schemas.microsoft.com/office/drawing/2014/main" id="{30FE929A-A8B7-F431-63FD-0848CD958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560" y="1289129"/>
            <a:ext cx="5368720" cy="3990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6CA359B-46C8-90C0-F4CD-20EB08253211}"/>
              </a:ext>
            </a:extLst>
          </p:cNvPr>
          <p:cNvSpPr/>
          <p:nvPr/>
        </p:nvSpPr>
        <p:spPr>
          <a:xfrm>
            <a:off x="1062560" y="5287127"/>
            <a:ext cx="5368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dirty="0" err="1">
                <a:cs typeface="Calibri" panose="020F0502020204030204" pitchFamily="34" charset="0"/>
              </a:rPr>
              <a:t>Zkoumání</a:t>
            </a:r>
            <a:r>
              <a:rPr lang="sk-SK" dirty="0">
                <a:cs typeface="Calibri" panose="020F0502020204030204" pitchFamily="34" charset="0"/>
              </a:rPr>
              <a:t> obrazu </a:t>
            </a:r>
            <a:r>
              <a:rPr lang="sk-SK" dirty="0" err="1">
                <a:cs typeface="Calibri" panose="020F0502020204030204" pitchFamily="34" charset="0"/>
              </a:rPr>
              <a:t>Lucase</a:t>
            </a:r>
            <a:r>
              <a:rPr lang="sk-SK" dirty="0">
                <a:cs typeface="Calibri" panose="020F0502020204030204" pitchFamily="34" charset="0"/>
              </a:rPr>
              <a:t> </a:t>
            </a:r>
            <a:r>
              <a:rPr lang="sk-SK" dirty="0" err="1">
                <a:cs typeface="Calibri" panose="020F0502020204030204" pitchFamily="34" charset="0"/>
              </a:rPr>
              <a:t>Cranacha</a:t>
            </a:r>
            <a:br>
              <a:rPr lang="de-CH" dirty="0">
                <a:cs typeface="Calibri" panose="020F0502020204030204" pitchFamily="34" charset="0"/>
              </a:rPr>
            </a:br>
            <a:r>
              <a:rPr lang="sk-SK" dirty="0">
                <a:cs typeface="Calibri" panose="020F0502020204030204" pitchFamily="34" charset="0"/>
              </a:rPr>
              <a:t>v </a:t>
            </a:r>
            <a:r>
              <a:rPr lang="sk-SK" dirty="0" err="1">
                <a:cs typeface="Calibri" panose="020F0502020204030204" pitchFamily="34" charset="0"/>
              </a:rPr>
              <a:t>Kunsthalle</a:t>
            </a:r>
            <a:r>
              <a:rPr lang="sk-SK" dirty="0">
                <a:cs typeface="Calibri" panose="020F0502020204030204" pitchFamily="34" charset="0"/>
              </a:rPr>
              <a:t> Hamburg</a:t>
            </a:r>
            <a:endParaRPr lang="de-CH" dirty="0"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3C50CE-41B2-0613-0ECC-20C5423DC77A}"/>
              </a:ext>
            </a:extLst>
          </p:cNvPr>
          <p:cNvSpPr txBox="1"/>
          <p:nvPr/>
        </p:nvSpPr>
        <p:spPr>
          <a:xfrm>
            <a:off x="6743700" y="1109524"/>
            <a:ext cx="477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Infra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červená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Reflektografi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Shape 145">
            <a:extLst>
              <a:ext uri="{FF2B5EF4-FFF2-40B4-BE49-F238E27FC236}">
                <a16:creationId xmlns:a16="http://schemas.microsoft.com/office/drawing/2014/main" id="{70EBFE3B-17D0-0C10-A32E-2D85FCB28F10}"/>
              </a:ext>
            </a:extLst>
          </p:cNvPr>
          <p:cNvSpPr/>
          <p:nvPr/>
        </p:nvSpPr>
        <p:spPr>
          <a:xfrm rot="7006654">
            <a:off x="4632575" y="573221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45">
            <a:extLst>
              <a:ext uri="{FF2B5EF4-FFF2-40B4-BE49-F238E27FC236}">
                <a16:creationId xmlns:a16="http://schemas.microsoft.com/office/drawing/2014/main" id="{E90C9607-78C2-0505-78AB-C8D13477B729}"/>
              </a:ext>
            </a:extLst>
          </p:cNvPr>
          <p:cNvSpPr/>
          <p:nvPr/>
        </p:nvSpPr>
        <p:spPr>
          <a:xfrm rot="3976640">
            <a:off x="1468727" y="1419117"/>
            <a:ext cx="1458973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096666F5-B1AC-7E3E-EB2B-0A946F2CDFD3}"/>
              </a:ext>
            </a:extLst>
          </p:cNvPr>
          <p:cNvSpPr/>
          <p:nvPr/>
        </p:nvSpPr>
        <p:spPr>
          <a:xfrm rot="9621506">
            <a:off x="5450175" y="3376940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1314C2-97E7-4285-6B91-A64366EF81A1}"/>
              </a:ext>
            </a:extLst>
          </p:cNvPr>
          <p:cNvSpPr txBox="1"/>
          <p:nvPr/>
        </p:nvSpPr>
        <p:spPr>
          <a:xfrm>
            <a:off x="6942221" y="3244334"/>
            <a:ext cx="132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cs typeface="Calibri" panose="020F0502020204030204" pitchFamily="34" charset="0"/>
              </a:rPr>
              <a:t>Zobrazení</a:t>
            </a:r>
            <a:endParaRPr lang="de-CH" dirty="0"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6A0A09-D4C0-9B24-C95C-C86252EC05FE}"/>
              </a:ext>
            </a:extLst>
          </p:cNvPr>
          <p:cNvSpPr txBox="1"/>
          <p:nvPr/>
        </p:nvSpPr>
        <p:spPr>
          <a:xfrm>
            <a:off x="1253769" y="588005"/>
            <a:ext cx="123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cs typeface="Calibri" panose="020F0502020204030204" pitchFamily="34" charset="0"/>
              </a:rPr>
              <a:t>IR-</a:t>
            </a:r>
            <a:r>
              <a:rPr lang="cs-CZ" dirty="0">
                <a:cs typeface="Calibri" panose="020F0502020204030204" pitchFamily="34" charset="0"/>
              </a:rPr>
              <a:t>k</a:t>
            </a:r>
            <a:r>
              <a:rPr lang="de-CH" dirty="0" err="1">
                <a:cs typeface="Calibri" panose="020F0502020204030204" pitchFamily="34" charset="0"/>
              </a:rPr>
              <a:t>amera</a:t>
            </a:r>
            <a:endParaRPr lang="de-CH" dirty="0"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40E394-F6C4-C6DF-647F-556543DA7A6C}"/>
              </a:ext>
            </a:extLst>
          </p:cNvPr>
          <p:cNvSpPr txBox="1"/>
          <p:nvPr/>
        </p:nvSpPr>
        <p:spPr>
          <a:xfrm>
            <a:off x="5662905" y="551613"/>
            <a:ext cx="23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cs typeface="Calibri" panose="020F0502020204030204" pitchFamily="34" charset="0"/>
              </a:rPr>
              <a:t>IR-</a:t>
            </a:r>
            <a:r>
              <a:rPr lang="sk-SK" dirty="0">
                <a:cs typeface="Calibri" panose="020F0502020204030204" pitchFamily="34" charset="0"/>
              </a:rPr>
              <a:t>zdroj</a:t>
            </a:r>
            <a:r>
              <a:rPr lang="de-CH" dirty="0">
                <a:cs typeface="Calibri" panose="020F0502020204030204" pitchFamily="34" charset="0"/>
              </a:rPr>
              <a:t> (</a:t>
            </a:r>
            <a:r>
              <a:rPr lang="sk-SK" dirty="0" err="1">
                <a:cs typeface="Calibri" panose="020F0502020204030204" pitchFamily="34" charset="0"/>
              </a:rPr>
              <a:t>žárovka</a:t>
            </a:r>
            <a:r>
              <a:rPr lang="de-CH" dirty="0"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8299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0DE8-BEE9-47E5-2F9C-1528DE92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8D218183-BCB3-BB90-5D41-51763377013B}"/>
              </a:ext>
            </a:extLst>
          </p:cNvPr>
          <p:cNvSpPr txBox="1"/>
          <p:nvPr/>
        </p:nvSpPr>
        <p:spPr>
          <a:xfrm>
            <a:off x="7148788" y="502852"/>
            <a:ext cx="340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  <a:cs typeface="Calibri" panose="020F0502020204030204" pitchFamily="34" charset="0"/>
              </a:rPr>
              <a:t>Izotopová analýza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6BAE5C-5BC0-44B3-53DB-D8547CEF4422}"/>
              </a:ext>
            </a:extLst>
          </p:cNvPr>
          <p:cNvSpPr txBox="1"/>
          <p:nvPr/>
        </p:nvSpPr>
        <p:spPr>
          <a:xfrm>
            <a:off x="1082555" y="5623481"/>
            <a:ext cx="480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Johannes </a:t>
            </a:r>
            <a:r>
              <a:rPr lang="cs-CZ" dirty="0" err="1"/>
              <a:t>Vermeer</a:t>
            </a:r>
            <a:r>
              <a:rPr lang="cs-CZ" dirty="0"/>
              <a:t> </a:t>
            </a:r>
            <a:r>
              <a:rPr lang="de-CH" dirty="0"/>
              <a:t>(?)</a:t>
            </a:r>
            <a:r>
              <a:rPr lang="cs-CZ" dirty="0"/>
              <a:t>, Večeře v Emauzích</a:t>
            </a:r>
            <a:endParaRPr lang="de-CH" dirty="0"/>
          </a:p>
        </p:txBody>
      </p:sp>
      <p:pic>
        <p:nvPicPr>
          <p:cNvPr id="2" name="Inhaltsplatzhalter 8">
            <a:extLst>
              <a:ext uri="{FF2B5EF4-FFF2-40B4-BE49-F238E27FC236}">
                <a16:creationId xmlns:a16="http://schemas.microsoft.com/office/drawing/2014/main" id="{25033D77-AA32-D6C0-3B82-E0FC97A8C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" y="1253612"/>
            <a:ext cx="4804659" cy="4363417"/>
          </a:xfrm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D3F86F2C-D265-A05A-1273-4AB33D0B9584}"/>
              </a:ext>
            </a:extLst>
          </p:cNvPr>
          <p:cNvSpPr>
            <a:spLocks noChangeArrowheads="1"/>
          </p:cNvSpPr>
          <p:nvPr/>
        </p:nvSpPr>
        <p:spPr bwMode="auto">
          <a:xfrm rot="6223226">
            <a:off x="4565767" y="3178403"/>
            <a:ext cx="431800" cy="3014438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201D3E-1D03-E3F4-3BEF-1AA884DC0D81}"/>
              </a:ext>
            </a:extLst>
          </p:cNvPr>
          <p:cNvSpPr txBox="1"/>
          <p:nvPr/>
        </p:nvSpPr>
        <p:spPr>
          <a:xfrm>
            <a:off x="6236038" y="4876504"/>
            <a:ext cx="17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Běloba olověná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DDD7CD-3321-6CE8-ECFA-738538414230}"/>
              </a:ext>
            </a:extLst>
          </p:cNvPr>
          <p:cNvSpPr txBox="1"/>
          <p:nvPr/>
        </p:nvSpPr>
        <p:spPr>
          <a:xfrm>
            <a:off x="6083955" y="1253612"/>
            <a:ext cx="5672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Životní data Johannese </a:t>
            </a:r>
            <a:r>
              <a:rPr lang="cs-CZ" dirty="0" err="1"/>
              <a:t>Vermeera</a:t>
            </a:r>
            <a:endParaRPr lang="cs-CZ" dirty="0"/>
          </a:p>
          <a:p>
            <a:r>
              <a:rPr lang="cs-CZ" dirty="0"/>
              <a:t>1632–1675</a:t>
            </a:r>
          </a:p>
          <a:p>
            <a:endParaRPr lang="cs-CZ" dirty="0"/>
          </a:p>
          <a:p>
            <a:r>
              <a:rPr lang="cs-CZ" dirty="0"/>
              <a:t>Od času jeho aktivní periody až do konce války uplynulo přibližně 280 roků</a:t>
            </a:r>
          </a:p>
          <a:p>
            <a:r>
              <a:rPr lang="cs-CZ" dirty="0"/>
              <a:t>≈ 13 poločasů rozpadu izotopu </a:t>
            </a:r>
            <a:r>
              <a:rPr lang="cs-CZ" baseline="30000" dirty="0"/>
              <a:t>210</a:t>
            </a:r>
            <a:r>
              <a:rPr lang="cs-CZ" dirty="0"/>
              <a:t>Pb.</a:t>
            </a:r>
          </a:p>
          <a:p>
            <a:endParaRPr lang="cs-CZ" dirty="0"/>
          </a:p>
          <a:p>
            <a:r>
              <a:rPr lang="cs-CZ" dirty="0"/>
              <a:t>Vzorek běloby olověné vyrobené v čase života </a:t>
            </a:r>
            <a:r>
              <a:rPr lang="cs-CZ" dirty="0" err="1"/>
              <a:t>Vermeera</a:t>
            </a:r>
            <a:r>
              <a:rPr lang="cs-CZ" dirty="0"/>
              <a:t> by už neměl obsahovat žádný izotop </a:t>
            </a:r>
            <a:r>
              <a:rPr lang="cs-CZ" baseline="30000" dirty="0"/>
              <a:t>210</a:t>
            </a:r>
            <a:r>
              <a:rPr lang="cs-CZ" dirty="0"/>
              <a:t>Pb.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83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C26D5-5A59-B84B-5B68-E87E62D46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62EBD-94B8-86D7-AB5B-E553718C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</a:t>
            </a:r>
            <a:r>
              <a:rPr lang="de-CH" sz="5400" dirty="0" err="1">
                <a:cs typeface="Calibri" panose="020F0502020204030204" pitchFamily="34" charset="0"/>
              </a:rPr>
              <a:t>os</a:t>
            </a:r>
            <a:r>
              <a:rPr lang="cs-CZ" sz="5400" dirty="0">
                <a:cs typeface="Calibri" panose="020F0502020204030204" pitchFamily="34" charset="0"/>
              </a:rPr>
              <a:t>mého případu</a:t>
            </a:r>
            <a:endParaRPr lang="de-CH" sz="5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51BC05-EFB0-AEE6-3D09-168BDD67E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60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«</a:t>
            </a:r>
            <a:r>
              <a:rPr lang="sk-SK" sz="4800" dirty="0" err="1">
                <a:solidFill>
                  <a:srgbClr val="0070C0"/>
                </a:solidFill>
              </a:rPr>
              <a:t>Večeře</a:t>
            </a:r>
            <a:r>
              <a:rPr lang="sk-SK" sz="4800" dirty="0">
                <a:solidFill>
                  <a:srgbClr val="0070C0"/>
                </a:solidFill>
              </a:rPr>
              <a:t> v </a:t>
            </a:r>
            <a:r>
              <a:rPr lang="sk-SK" sz="4800" dirty="0" err="1">
                <a:solidFill>
                  <a:srgbClr val="0070C0"/>
                </a:solidFill>
              </a:rPr>
              <a:t>Emauzích</a:t>
            </a:r>
            <a:r>
              <a:rPr lang="de-CH" sz="4800" dirty="0">
                <a:solidFill>
                  <a:srgbClr val="0070C0"/>
                </a:solidFill>
              </a:rPr>
              <a:t>»</a:t>
            </a:r>
            <a:r>
              <a:rPr lang="sk-SK" sz="4800" dirty="0">
                <a:solidFill>
                  <a:srgbClr val="0070C0"/>
                </a:solidFill>
              </a:rPr>
              <a:t> je </a:t>
            </a:r>
            <a:r>
              <a:rPr lang="sk-SK" sz="4800" dirty="0" err="1">
                <a:solidFill>
                  <a:srgbClr val="0070C0"/>
                </a:solidFill>
              </a:rPr>
              <a:t>dílo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padělatele</a:t>
            </a:r>
            <a:r>
              <a:rPr lang="sk-SK" sz="4800" dirty="0">
                <a:solidFill>
                  <a:srgbClr val="0070C0"/>
                </a:solidFill>
              </a:rPr>
              <a:t> Hana van </a:t>
            </a:r>
            <a:r>
              <a:rPr lang="sk-SK" sz="4800" dirty="0" err="1">
                <a:solidFill>
                  <a:srgbClr val="0070C0"/>
                </a:solidFill>
              </a:rPr>
              <a:t>Meegerena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ze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třicátých</a:t>
            </a:r>
            <a:r>
              <a:rPr lang="sk-SK" sz="4800" dirty="0">
                <a:solidFill>
                  <a:srgbClr val="0070C0"/>
                </a:solidFill>
              </a:rPr>
              <a:t> let </a:t>
            </a:r>
            <a:r>
              <a:rPr lang="sk-SK" sz="4800" dirty="0" err="1">
                <a:solidFill>
                  <a:srgbClr val="0070C0"/>
                </a:solidFill>
              </a:rPr>
              <a:t>dvacátého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století</a:t>
            </a:r>
            <a:r>
              <a:rPr lang="de-CH" sz="4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88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87EF-461D-3611-8720-6D9C8D7D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77B83-8D60-DAAF-34AF-A2D56ABA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Případ</a:t>
            </a:r>
            <a:r>
              <a:rPr lang="sk-SK" dirty="0">
                <a:solidFill>
                  <a:srgbClr val="FF0000"/>
                </a:solidFill>
              </a:rPr>
              <a:t> č. 9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6A9218-F948-D7BD-4BA0-36E037FE8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4382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B1E8-2E67-7E45-A17B-B91D0FB5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CF9DF4E-DC91-7139-5E97-849EDE997043}"/>
              </a:ext>
            </a:extLst>
          </p:cNvPr>
          <p:cNvSpPr txBox="1"/>
          <p:nvPr/>
        </p:nvSpPr>
        <p:spPr>
          <a:xfrm>
            <a:off x="7849215" y="714777"/>
            <a:ext cx="3800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Digitální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analýza </a:t>
            </a:r>
            <a:r>
              <a:rPr lang="sk-SK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obrazů</a:t>
            </a:r>
            <a:endParaRPr lang="de-DE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3200" dirty="0" err="1">
                <a:cs typeface="Calibri" panose="020F0502020204030204" pitchFamily="34" charset="0"/>
              </a:rPr>
              <a:t>Styl</a:t>
            </a:r>
            <a:r>
              <a:rPr lang="sk-SK" sz="3200" dirty="0">
                <a:cs typeface="Calibri" panose="020F0502020204030204" pitchFamily="34" charset="0"/>
              </a:rPr>
              <a:t> a </a:t>
            </a:r>
            <a:r>
              <a:rPr lang="sk-SK" sz="3200" dirty="0" err="1">
                <a:cs typeface="Calibri" panose="020F0502020204030204" pitchFamily="34" charset="0"/>
              </a:rPr>
              <a:t>malířská</a:t>
            </a:r>
            <a:r>
              <a:rPr lang="sk-SK" sz="3200" dirty="0">
                <a:cs typeface="Calibri" panose="020F0502020204030204" pitchFamily="34" charset="0"/>
              </a:rPr>
              <a:t> technika </a:t>
            </a:r>
            <a:r>
              <a:rPr lang="sk-SK" sz="3200" dirty="0" err="1">
                <a:cs typeface="Calibri" panose="020F0502020204030204" pitchFamily="34" charset="0"/>
              </a:rPr>
              <a:t>se</a:t>
            </a:r>
            <a:r>
              <a:rPr lang="sk-SK" sz="3200" dirty="0">
                <a:cs typeface="Calibri" panose="020F0502020204030204" pitchFamily="34" charset="0"/>
              </a:rPr>
              <a:t> </a:t>
            </a:r>
            <a:r>
              <a:rPr lang="sk-SK" sz="3200" dirty="0" err="1">
                <a:cs typeface="Calibri" panose="020F0502020204030204" pitchFamily="34" charset="0"/>
              </a:rPr>
              <a:t>analyzují</a:t>
            </a:r>
            <a:r>
              <a:rPr lang="sk-SK" sz="3200" dirty="0">
                <a:cs typeface="Calibri" panose="020F0502020204030204" pitchFamily="34" charset="0"/>
              </a:rPr>
              <a:t> </a:t>
            </a:r>
            <a:r>
              <a:rPr lang="sk-SK" sz="3200" dirty="0" err="1">
                <a:cs typeface="Calibri" panose="020F0502020204030204" pitchFamily="34" charset="0"/>
              </a:rPr>
              <a:t>digitálními</a:t>
            </a:r>
            <a:r>
              <a:rPr lang="sk-SK" sz="3200" dirty="0">
                <a:cs typeface="Calibri" panose="020F0502020204030204" pitchFamily="34" charset="0"/>
              </a:rPr>
              <a:t> </a:t>
            </a:r>
            <a:r>
              <a:rPr lang="sk-SK" sz="3200" dirty="0" err="1">
                <a:cs typeface="Calibri" panose="020F0502020204030204" pitchFamily="34" charset="0"/>
              </a:rPr>
              <a:t>metodami</a:t>
            </a:r>
            <a:r>
              <a:rPr lang="sk-SK" sz="3200" dirty="0">
                <a:cs typeface="Calibri" panose="020F0502020204030204" pitchFamily="34" charset="0"/>
              </a:rPr>
              <a:t> podporovanými </a:t>
            </a:r>
            <a:r>
              <a:rPr lang="sk-SK" sz="3200" dirty="0" err="1">
                <a:cs typeface="Calibri" panose="020F0502020204030204" pitchFamily="34" charset="0"/>
              </a:rPr>
              <a:t>umělou</a:t>
            </a:r>
            <a:r>
              <a:rPr lang="sk-SK" sz="3200" dirty="0">
                <a:cs typeface="Calibri" panose="020F0502020204030204" pitchFamily="34" charset="0"/>
              </a:rPr>
              <a:t> </a:t>
            </a:r>
            <a:r>
              <a:rPr lang="sk-SK" sz="3200" dirty="0" err="1">
                <a:cs typeface="Calibri" panose="020F0502020204030204" pitchFamily="34" charset="0"/>
              </a:rPr>
              <a:t>inteligencí</a:t>
            </a:r>
            <a:r>
              <a:rPr lang="sk-SK" sz="3200" dirty="0">
                <a:cs typeface="Calibri" panose="020F0502020204030204" pitchFamily="34" charset="0"/>
              </a:rPr>
              <a:t>.</a:t>
            </a:r>
            <a:endParaRPr lang="de-CH" sz="3200" dirty="0">
              <a:cs typeface="Calibri" panose="020F0502020204030204" pitchFamily="34" charset="0"/>
            </a:endParaRPr>
          </a:p>
        </p:txBody>
      </p:sp>
      <p:pic>
        <p:nvPicPr>
          <p:cNvPr id="4" name="Grafik 3" descr="Ein Bild, das Menschliches Gesicht, Bild, Kleidung, Porträt enthält.&#10;&#10;Automatisch generierte Beschreibung">
            <a:extLst>
              <a:ext uri="{FF2B5EF4-FFF2-40B4-BE49-F238E27FC236}">
                <a16:creationId xmlns:a16="http://schemas.microsoft.com/office/drawing/2014/main" id="{3D70F94E-0388-49D8-D67D-4394BA8D3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2" y="768961"/>
            <a:ext cx="6986075" cy="4524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531A7D9-C89B-7D64-27A8-71FC589AB91D}"/>
              </a:ext>
            </a:extLst>
          </p:cNvPr>
          <p:cNvSpPr txBox="1"/>
          <p:nvPr/>
        </p:nvSpPr>
        <p:spPr>
          <a:xfrm>
            <a:off x="798576" y="5145024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Rembrandt, </a:t>
            </a:r>
            <a:r>
              <a:rPr lang="sk-SK" sz="1400" dirty="0"/>
              <a:t>Portrét </a:t>
            </a:r>
            <a:r>
              <a:rPr lang="sk-SK" sz="1400" dirty="0" err="1"/>
              <a:t>sedícího</a:t>
            </a:r>
            <a:r>
              <a:rPr lang="sk-SK" sz="1400" dirty="0"/>
              <a:t> </a:t>
            </a:r>
            <a:r>
              <a:rPr lang="sk-SK" sz="1400" dirty="0" err="1"/>
              <a:t>muže</a:t>
            </a:r>
            <a:r>
              <a:rPr lang="sk-SK" sz="1400" dirty="0"/>
              <a:t>,</a:t>
            </a:r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32DC312-4440-7715-C256-1E2823F900A3}"/>
              </a:ext>
            </a:extLst>
          </p:cNvPr>
          <p:cNvSpPr txBox="1"/>
          <p:nvPr/>
        </p:nvSpPr>
        <p:spPr>
          <a:xfrm>
            <a:off x="4334256" y="5145024"/>
            <a:ext cx="320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Rembrandt, </a:t>
            </a:r>
            <a:r>
              <a:rPr lang="sk-SK" sz="1400" dirty="0"/>
              <a:t>Portrét </a:t>
            </a:r>
            <a:r>
              <a:rPr lang="sk-SK" sz="1400" dirty="0" err="1"/>
              <a:t>sedící</a:t>
            </a:r>
            <a:r>
              <a:rPr lang="sk-SK" sz="1400" dirty="0"/>
              <a:t> ženy</a:t>
            </a:r>
            <a:endParaRPr lang="cs-CZ" sz="1400" dirty="0"/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E17B805-B157-DE22-D3A5-E0EDADC6FBBF}"/>
              </a:ext>
            </a:extLst>
          </p:cNvPr>
          <p:cNvSpPr txBox="1"/>
          <p:nvPr/>
        </p:nvSpPr>
        <p:spPr>
          <a:xfrm>
            <a:off x="1977819" y="6292426"/>
            <a:ext cx="988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Reuter, Wolfgang: Original 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/>
              <a:t>Pupil</a:t>
            </a:r>
            <a:r>
              <a:rPr lang="de-CH" sz="1200" dirty="0"/>
              <a:t>? Possible </a:t>
            </a:r>
            <a:r>
              <a:rPr lang="de-CH" sz="1200" dirty="0" err="1"/>
              <a:t>applications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Artificial</a:t>
            </a:r>
            <a:r>
              <a:rPr lang="de-CH" sz="1200" dirty="0"/>
              <a:t> </a:t>
            </a:r>
            <a:r>
              <a:rPr lang="de-CH" sz="1200" dirty="0" err="1"/>
              <a:t>Intelligence</a:t>
            </a:r>
            <a:r>
              <a:rPr lang="de-CH" sz="1200" dirty="0"/>
              <a:t> in </a:t>
            </a:r>
            <a:r>
              <a:rPr lang="de-CH" sz="1200" dirty="0" err="1"/>
              <a:t>attribution</a:t>
            </a:r>
            <a:r>
              <a:rPr lang="de-CH" sz="1200" dirty="0"/>
              <a:t> </a:t>
            </a:r>
            <a:r>
              <a:rPr lang="de-CH" sz="1200" dirty="0" err="1"/>
              <a:t>issues</a:t>
            </a:r>
            <a:r>
              <a:rPr lang="de-CH" sz="1200" dirty="0"/>
              <a:t> </a:t>
            </a:r>
            <a:r>
              <a:rPr lang="de-CH" sz="1200" dirty="0" err="1"/>
              <a:t>using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example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Rembrandt Research Project. In: Kunstgeschichte. Open Peer </a:t>
            </a:r>
            <a:r>
              <a:rPr lang="de-CH" sz="1200" dirty="0" err="1"/>
              <a:t>Reviewed</a:t>
            </a:r>
            <a:r>
              <a:rPr lang="de-CH" sz="1200" dirty="0"/>
              <a:t> Journal, 2023 (urn:nbn:de:bvb:355-kuge-601-9)</a:t>
            </a:r>
          </a:p>
        </p:txBody>
      </p:sp>
    </p:spTree>
    <p:extLst>
      <p:ext uri="{BB962C8B-B14F-4D97-AF65-F5344CB8AC3E}">
        <p14:creationId xmlns:p14="http://schemas.microsoft.com/office/powerpoint/2010/main" val="3952590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B1E8-2E67-7E45-A17B-B91D0FB5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CF9DF4E-DC91-7139-5E97-849EDE997043}"/>
              </a:ext>
            </a:extLst>
          </p:cNvPr>
          <p:cNvSpPr txBox="1"/>
          <p:nvPr/>
        </p:nvSpPr>
        <p:spPr>
          <a:xfrm>
            <a:off x="8160788" y="1155041"/>
            <a:ext cx="345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Digitální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analýza 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obrazů</a:t>
            </a:r>
            <a:endParaRPr lang="de-DE" sz="32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6BBFF1-2361-B1F0-7CB4-AE13A1DCFD0E}"/>
              </a:ext>
            </a:extLst>
          </p:cNvPr>
          <p:cNvSpPr txBox="1"/>
          <p:nvPr/>
        </p:nvSpPr>
        <p:spPr>
          <a:xfrm>
            <a:off x="755904" y="1194816"/>
            <a:ext cx="73395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err="1">
                <a:latin typeface="+mj-lt"/>
                <a:cs typeface="Calibri" panose="020F0502020204030204" pitchFamily="34" charset="0"/>
              </a:rPr>
              <a:t>Malíři</a:t>
            </a:r>
            <a:r>
              <a:rPr lang="sk-SK" sz="3200" dirty="0">
                <a:latin typeface="+mj-lt"/>
                <a:cs typeface="Calibri" panose="020F0502020204030204" pitchFamily="34" charset="0"/>
              </a:rPr>
              <a:t> v</a:t>
            </a:r>
            <a:r>
              <a:rPr lang="de-CH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sk-SK" sz="3200" dirty="0">
                <a:latin typeface="+mj-lt"/>
                <a:cs typeface="Calibri" panose="020F0502020204030204" pitchFamily="34" charset="0"/>
              </a:rPr>
              <a:t>ateliéru </a:t>
            </a:r>
            <a:r>
              <a:rPr lang="sk-SK" sz="3200" dirty="0" err="1">
                <a:latin typeface="+mj-lt"/>
                <a:cs typeface="Calibri" panose="020F0502020204030204" pitchFamily="34" charset="0"/>
              </a:rPr>
              <a:t>Rembrandta</a:t>
            </a:r>
            <a:endParaRPr lang="de-CH" sz="3200" dirty="0">
              <a:latin typeface="+mj-lt"/>
              <a:cs typeface="Calibri" panose="020F0502020204030204" pitchFamily="34" charset="0"/>
            </a:endParaRPr>
          </a:p>
          <a:p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cs typeface="Calibri" panose="020F0502020204030204" pitchFamily="34" charset="0"/>
              </a:rPr>
              <a:t>Willem </a:t>
            </a:r>
            <a:r>
              <a:rPr lang="de-DE" sz="2800" dirty="0" err="1">
                <a:cs typeface="Calibri" panose="020F0502020204030204" pitchFamily="34" charset="0"/>
              </a:rPr>
              <a:t>Drost</a:t>
            </a:r>
            <a:r>
              <a:rPr lang="de-DE" sz="2800" dirty="0">
                <a:cs typeface="Calibri" panose="020F0502020204030204" pitchFamily="34" charset="0"/>
              </a:rPr>
              <a:t>, Samuel van </a:t>
            </a:r>
            <a:r>
              <a:rPr lang="de-DE" sz="2800" dirty="0" err="1">
                <a:cs typeface="Calibri" panose="020F0502020204030204" pitchFamily="34" charset="0"/>
              </a:rPr>
              <a:t>Hoogstraten</a:t>
            </a:r>
            <a:r>
              <a:rPr lang="de-DE" sz="2800" dirty="0">
                <a:cs typeface="Calibri" panose="020F0502020204030204" pitchFamily="34" charset="0"/>
              </a:rPr>
              <a:t>, Nicolaes Maes, Karel van der </a:t>
            </a:r>
            <a:r>
              <a:rPr lang="de-DE" sz="2800" dirty="0" err="1">
                <a:cs typeface="Calibri" panose="020F0502020204030204" pitchFamily="34" charset="0"/>
              </a:rPr>
              <a:t>Pluym</a:t>
            </a:r>
            <a:r>
              <a:rPr lang="de-DE" sz="2800" dirty="0">
                <a:cs typeface="Calibri" panose="020F0502020204030204" pitchFamily="34" charset="0"/>
              </a:rPr>
              <a:t>, Johann Ulrich Mayr, Heyman </a:t>
            </a:r>
            <a:r>
              <a:rPr lang="de-DE" sz="2800" dirty="0" err="1">
                <a:cs typeface="Calibri" panose="020F0502020204030204" pitchFamily="34" charset="0"/>
              </a:rPr>
              <a:t>Dullaert</a:t>
            </a:r>
            <a:r>
              <a:rPr lang="de-DE" sz="2800" dirty="0">
                <a:cs typeface="Calibri" panose="020F0502020204030204" pitchFamily="34" charset="0"/>
              </a:rPr>
              <a:t>, </a:t>
            </a:r>
            <a:r>
              <a:rPr lang="de-DE" sz="2800" dirty="0" err="1">
                <a:cs typeface="Calibri" panose="020F0502020204030204" pitchFamily="34" charset="0"/>
              </a:rPr>
              <a:t>Govert</a:t>
            </a:r>
            <a:r>
              <a:rPr lang="de-DE" sz="2800" dirty="0">
                <a:cs typeface="Calibri" panose="020F0502020204030204" pitchFamily="34" charset="0"/>
              </a:rPr>
              <a:t> </a:t>
            </a:r>
            <a:r>
              <a:rPr lang="de-DE" sz="2800" dirty="0" err="1">
                <a:cs typeface="Calibri" panose="020F0502020204030204" pitchFamily="34" charset="0"/>
              </a:rPr>
              <a:t>Flinck</a:t>
            </a:r>
            <a:r>
              <a:rPr lang="de-DE" sz="2800" dirty="0">
                <a:cs typeface="Calibri" panose="020F0502020204030204" pitchFamily="34" charset="0"/>
              </a:rPr>
              <a:t>, </a:t>
            </a:r>
            <a:r>
              <a:rPr lang="de-DE" sz="2800" dirty="0" err="1">
                <a:cs typeface="Calibri" panose="020F0502020204030204" pitchFamily="34" charset="0"/>
              </a:rPr>
              <a:t>Gerbrand</a:t>
            </a:r>
            <a:r>
              <a:rPr lang="de-DE" sz="2800" dirty="0">
                <a:cs typeface="Calibri" panose="020F0502020204030204" pitchFamily="34" charset="0"/>
              </a:rPr>
              <a:t> van den </a:t>
            </a:r>
            <a:r>
              <a:rPr lang="de-DE" sz="2800" dirty="0" err="1">
                <a:cs typeface="Calibri" panose="020F0502020204030204" pitchFamily="34" charset="0"/>
              </a:rPr>
              <a:t>Eckhout</a:t>
            </a:r>
            <a:r>
              <a:rPr lang="de-DE" sz="2800" dirty="0">
                <a:cs typeface="Calibri" panose="020F0502020204030204" pitchFamily="34" charset="0"/>
              </a:rPr>
              <a:t>, Gerard Dou, Ferdinand Bol, Carel Fabritius, </a:t>
            </a:r>
            <a:r>
              <a:rPr lang="de-DE" sz="2800" dirty="0" err="1">
                <a:cs typeface="Calibri" panose="020F0502020204030204" pitchFamily="34" charset="0"/>
              </a:rPr>
              <a:t>Barent</a:t>
            </a:r>
            <a:r>
              <a:rPr lang="de-DE" sz="2800" dirty="0">
                <a:cs typeface="Calibri" panose="020F0502020204030204" pitchFamily="34" charset="0"/>
              </a:rPr>
              <a:t> Fabritius, Arent de Gelder, Abraham van </a:t>
            </a:r>
            <a:r>
              <a:rPr lang="de-DE" sz="2800" dirty="0" err="1">
                <a:cs typeface="Calibri" panose="020F0502020204030204" pitchFamily="34" charset="0"/>
              </a:rPr>
              <a:t>Dijck</a:t>
            </a:r>
            <a:endParaRPr lang="de-CH" sz="2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81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B1E8-2E67-7E45-A17B-B91D0FB5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iagramm, Text, Reihe, Screenshot enthält.&#10;&#10;Automatisch generierte Beschreibung">
            <a:extLst>
              <a:ext uri="{FF2B5EF4-FFF2-40B4-BE49-F238E27FC236}">
                <a16:creationId xmlns:a16="http://schemas.microsoft.com/office/drawing/2014/main" id="{589431E6-D803-B0A6-0F30-FAB4B5652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5" y="238835"/>
            <a:ext cx="10974607" cy="537721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B69A2B-E2B0-A9DF-ED95-DD4128DD182F}"/>
              </a:ext>
            </a:extLst>
          </p:cNvPr>
          <p:cNvSpPr txBox="1"/>
          <p:nvPr/>
        </p:nvSpPr>
        <p:spPr>
          <a:xfrm>
            <a:off x="1225660" y="5936776"/>
            <a:ext cx="487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Rembrandt, </a:t>
            </a:r>
            <a:r>
              <a:rPr lang="sk-SK" sz="1400" dirty="0"/>
              <a:t>Portrét </a:t>
            </a:r>
            <a:r>
              <a:rPr lang="sk-SK" sz="1400" dirty="0" err="1"/>
              <a:t>sedícího</a:t>
            </a:r>
            <a:r>
              <a:rPr lang="sk-SK" sz="1400" dirty="0"/>
              <a:t> </a:t>
            </a:r>
            <a:r>
              <a:rPr lang="sk-SK" sz="1400" dirty="0" err="1"/>
              <a:t>muže</a:t>
            </a:r>
            <a:r>
              <a:rPr lang="sk-SK" sz="1400" dirty="0"/>
              <a:t>,</a:t>
            </a:r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9E11CD-4705-351B-1E5F-ED3EFD54A1B9}"/>
              </a:ext>
            </a:extLst>
          </p:cNvPr>
          <p:cNvSpPr txBox="1"/>
          <p:nvPr/>
        </p:nvSpPr>
        <p:spPr>
          <a:xfrm>
            <a:off x="6601968" y="5936776"/>
            <a:ext cx="471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 </a:t>
            </a:r>
            <a:r>
              <a:rPr lang="de-CH" sz="1400" dirty="0"/>
              <a:t>(?), </a:t>
            </a:r>
            <a:r>
              <a:rPr lang="sk-SK" sz="1400" dirty="0"/>
              <a:t>Portrét </a:t>
            </a:r>
            <a:r>
              <a:rPr lang="sk-SK" sz="1400" dirty="0" err="1"/>
              <a:t>sedící</a:t>
            </a:r>
            <a:r>
              <a:rPr lang="sk-SK" sz="1400" dirty="0"/>
              <a:t> ženy</a:t>
            </a:r>
            <a:endParaRPr lang="cs-CZ" sz="1400" dirty="0"/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pic>
        <p:nvPicPr>
          <p:cNvPr id="10" name="Grafik 9" descr="Ein Bild, das Menschliches Gesicht, Bild, Porträt, Person enthält.&#10;&#10;Automatisch generierte Beschreibung">
            <a:extLst>
              <a:ext uri="{FF2B5EF4-FFF2-40B4-BE49-F238E27FC236}">
                <a16:creationId xmlns:a16="http://schemas.microsoft.com/office/drawing/2014/main" id="{28D06633-ED85-3AFB-9782-1F5B8EC9E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12" y="1131146"/>
            <a:ext cx="1259080" cy="1662853"/>
          </a:xfrm>
          <a:prstGeom prst="rect">
            <a:avLst/>
          </a:prstGeom>
        </p:spPr>
      </p:pic>
      <p:pic>
        <p:nvPicPr>
          <p:cNvPr id="12" name="Grafik 11" descr="Ein Bild, das Menschliches Gesicht, Porträt, Bild, Kleidung enthält.&#10;&#10;Automatisch generierte Beschreibung">
            <a:extLst>
              <a:ext uri="{FF2B5EF4-FFF2-40B4-BE49-F238E27FC236}">
                <a16:creationId xmlns:a16="http://schemas.microsoft.com/office/drawing/2014/main" id="{B046AE8E-C884-98E0-C049-051A08812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21" y="1131146"/>
            <a:ext cx="1327697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44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B1E8-2E67-7E45-A17B-B91D0FB5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CF9DF4E-DC91-7139-5E97-849EDE997043}"/>
              </a:ext>
            </a:extLst>
          </p:cNvPr>
          <p:cNvSpPr txBox="1"/>
          <p:nvPr/>
        </p:nvSpPr>
        <p:spPr>
          <a:xfrm>
            <a:off x="8160788" y="768961"/>
            <a:ext cx="345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Digitální</a:t>
            </a:r>
            <a:r>
              <a:rPr lang="sk-SK" sz="3200" dirty="0">
                <a:solidFill>
                  <a:srgbClr val="0070C0"/>
                </a:solidFill>
                <a:cs typeface="Calibri" panose="020F0502020204030204" pitchFamily="34" charset="0"/>
              </a:rPr>
              <a:t> analýza </a:t>
            </a:r>
            <a:r>
              <a:rPr lang="sk-SK" sz="3200" dirty="0" err="1">
                <a:solidFill>
                  <a:srgbClr val="0070C0"/>
                </a:solidFill>
                <a:cs typeface="Calibri" panose="020F0502020204030204" pitchFamily="34" charset="0"/>
              </a:rPr>
              <a:t>obrazů</a:t>
            </a:r>
            <a:endParaRPr lang="de-DE" sz="32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4" name="Grafik 3" descr="Ein Bild, das Menschliches Gesicht, Bild, Kleidung, Porträt enthält.&#10;&#10;Automatisch generierte Beschreibung">
            <a:extLst>
              <a:ext uri="{FF2B5EF4-FFF2-40B4-BE49-F238E27FC236}">
                <a16:creationId xmlns:a16="http://schemas.microsoft.com/office/drawing/2014/main" id="{3D70F94E-0388-49D8-D67D-4394BA8D3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2" y="768961"/>
            <a:ext cx="6986075" cy="45243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531A7D9-C89B-7D64-27A8-71FC589AB91D}"/>
              </a:ext>
            </a:extLst>
          </p:cNvPr>
          <p:cNvSpPr txBox="1"/>
          <p:nvPr/>
        </p:nvSpPr>
        <p:spPr>
          <a:xfrm>
            <a:off x="798576" y="5145024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Rembrandt, </a:t>
            </a:r>
            <a:r>
              <a:rPr lang="sk-SK" sz="1400" dirty="0"/>
              <a:t>Portrét </a:t>
            </a:r>
            <a:r>
              <a:rPr lang="sk-SK" sz="1400" dirty="0" err="1"/>
              <a:t>sedícího</a:t>
            </a:r>
            <a:r>
              <a:rPr lang="sk-SK" sz="1400" dirty="0"/>
              <a:t> </a:t>
            </a:r>
            <a:r>
              <a:rPr lang="sk-SK" sz="1400" dirty="0" err="1"/>
              <a:t>muže</a:t>
            </a:r>
            <a:r>
              <a:rPr lang="sk-SK" sz="1400" dirty="0"/>
              <a:t>,</a:t>
            </a:r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32DC312-4440-7715-C256-1E2823F900A3}"/>
              </a:ext>
            </a:extLst>
          </p:cNvPr>
          <p:cNvSpPr txBox="1"/>
          <p:nvPr/>
        </p:nvSpPr>
        <p:spPr>
          <a:xfrm>
            <a:off x="4334256" y="5145024"/>
            <a:ext cx="320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Rembrandt</a:t>
            </a:r>
            <a:r>
              <a:rPr lang="cs-CZ" sz="1400" dirty="0"/>
              <a:t>ova</a:t>
            </a:r>
            <a:r>
              <a:rPr lang="de-DE" sz="1400" dirty="0"/>
              <a:t> </a:t>
            </a:r>
            <a:r>
              <a:rPr lang="cs-CZ" sz="1400" dirty="0"/>
              <a:t>dílna</a:t>
            </a:r>
            <a:r>
              <a:rPr lang="de-DE" sz="1400" dirty="0"/>
              <a:t>,</a:t>
            </a:r>
            <a:endParaRPr lang="cs-CZ" sz="1400" dirty="0"/>
          </a:p>
          <a:p>
            <a:pPr algn="ctr"/>
            <a:r>
              <a:rPr lang="sk-SK" sz="1400" dirty="0"/>
              <a:t>Portrét </a:t>
            </a:r>
            <a:r>
              <a:rPr lang="sk-SK" sz="1400" dirty="0" err="1"/>
              <a:t>sedící</a:t>
            </a:r>
            <a:r>
              <a:rPr lang="sk-SK" sz="1400" dirty="0"/>
              <a:t> ženy</a:t>
            </a:r>
            <a:endParaRPr lang="cs-CZ" sz="1400" dirty="0"/>
          </a:p>
          <a:p>
            <a:pPr algn="ctr"/>
            <a:r>
              <a:rPr lang="sk-SK" sz="1400" dirty="0"/>
              <a:t>olej na </a:t>
            </a:r>
            <a:r>
              <a:rPr lang="sk-SK" sz="1400" dirty="0" err="1"/>
              <a:t>dřevě</a:t>
            </a:r>
            <a:r>
              <a:rPr lang="de-DE" sz="1400" dirty="0"/>
              <a:t>, 1632</a:t>
            </a:r>
            <a:endParaRPr lang="de-CH" sz="1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0ADE44D-6C86-26B8-883E-15D61F6AD121}"/>
              </a:ext>
            </a:extLst>
          </p:cNvPr>
          <p:cNvSpPr/>
          <p:nvPr/>
        </p:nvSpPr>
        <p:spPr>
          <a:xfrm>
            <a:off x="4334256" y="859536"/>
            <a:ext cx="3206496" cy="4285488"/>
          </a:xfrm>
          <a:prstGeom prst="rect">
            <a:avLst/>
          </a:prstGeom>
          <a:solidFill>
            <a:schemeClr val="lt2">
              <a:alpha val="71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cs typeface="Calibri" panose="020F0502020204030204" pitchFamily="34" charset="0"/>
              </a:rPr>
              <a:t>Řešení </a:t>
            </a:r>
            <a:r>
              <a:rPr lang="de-CH" sz="5400" dirty="0" err="1">
                <a:cs typeface="Calibri" panose="020F0502020204030204" pitchFamily="34" charset="0"/>
              </a:rPr>
              <a:t>dev</a:t>
            </a:r>
            <a:r>
              <a:rPr lang="cs-CZ" sz="5400" dirty="0">
                <a:cs typeface="Calibri" panose="020F0502020204030204" pitchFamily="34" charset="0"/>
              </a:rPr>
              <a:t>á</a:t>
            </a:r>
            <a:r>
              <a:rPr lang="de-CH" sz="5400" dirty="0">
                <a:cs typeface="Calibri" panose="020F0502020204030204" pitchFamily="34" charset="0"/>
              </a:rPr>
              <a:t>t</a:t>
            </a:r>
            <a:r>
              <a:rPr lang="cs-CZ" sz="5400" dirty="0">
                <a:cs typeface="Calibri" panose="020F0502020204030204" pitchFamily="34" charset="0"/>
              </a:rPr>
              <a:t>é</a:t>
            </a:r>
            <a:r>
              <a:rPr lang="de-CH" sz="5400" dirty="0">
                <a:cs typeface="Calibri" panose="020F0502020204030204" pitchFamily="34" charset="0"/>
              </a:rPr>
              <a:t>ho</a:t>
            </a:r>
            <a:r>
              <a:rPr lang="cs-CZ" sz="5400" dirty="0">
                <a:cs typeface="Calibri" panose="020F0502020204030204" pitchFamily="34" charset="0"/>
              </a:rPr>
              <a:t> případu</a:t>
            </a:r>
            <a:endParaRPr lang="de-CH" sz="5400" dirty="0"/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947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800" dirty="0" err="1">
                <a:solidFill>
                  <a:srgbClr val="0070C0"/>
                </a:solidFill>
              </a:rPr>
              <a:t>Digitální</a:t>
            </a:r>
            <a:r>
              <a:rPr lang="sk-SK" sz="4800" dirty="0">
                <a:solidFill>
                  <a:srgbClr val="0070C0"/>
                </a:solidFill>
              </a:rPr>
              <a:t> analýza a </a:t>
            </a:r>
            <a:r>
              <a:rPr lang="sk-SK" sz="4800" dirty="0" err="1">
                <a:solidFill>
                  <a:srgbClr val="0070C0"/>
                </a:solidFill>
              </a:rPr>
              <a:t>umělá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inteligence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jsou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pomůckami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při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autentizaci</a:t>
            </a:r>
            <a:r>
              <a:rPr lang="sk-SK" sz="4800" dirty="0">
                <a:solidFill>
                  <a:srgbClr val="0070C0"/>
                </a:solidFill>
              </a:rPr>
              <a:t> </a:t>
            </a:r>
            <a:r>
              <a:rPr lang="sk-SK" sz="4800" dirty="0" err="1">
                <a:solidFill>
                  <a:srgbClr val="0070C0"/>
                </a:solidFill>
              </a:rPr>
              <a:t>obrazů</a:t>
            </a:r>
            <a:r>
              <a:rPr lang="sk-SK" sz="4800" dirty="0">
                <a:solidFill>
                  <a:srgbClr val="0070C0"/>
                </a:solidFill>
              </a:rPr>
              <a:t>.</a:t>
            </a:r>
            <a:endParaRPr lang="de-CH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B8E82-510E-3E38-3B60-A1F980E7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4139C49-B549-D992-9E17-6D292914557E}"/>
              </a:ext>
            </a:extLst>
          </p:cNvPr>
          <p:cNvSpPr/>
          <p:nvPr/>
        </p:nvSpPr>
        <p:spPr>
          <a:xfrm>
            <a:off x="1227243" y="5783987"/>
            <a:ext cx="6558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>
                <a:cs typeface="Calibri" panose="020F0502020204030204" pitchFamily="34" charset="0"/>
              </a:rPr>
              <a:t>M. di Giovanni, Marie s Jezul</a:t>
            </a:r>
            <a:r>
              <a:rPr lang="cs-CZ" dirty="0">
                <a:cs typeface="Calibri" panose="020F0502020204030204" pitchFamily="34" charset="0"/>
              </a:rPr>
              <a:t>á</a:t>
            </a:r>
            <a:r>
              <a:rPr lang="de-DE" dirty="0" err="1">
                <a:cs typeface="Calibri" panose="020F0502020204030204" pitchFamily="34" charset="0"/>
              </a:rPr>
              <a:t>tkem</a:t>
            </a:r>
            <a:r>
              <a:rPr lang="de-DE" dirty="0">
                <a:cs typeface="Calibri" panose="020F0502020204030204" pitchFamily="34" charset="0"/>
              </a:rPr>
              <a:t> a </a:t>
            </a:r>
            <a:r>
              <a:rPr lang="cs-CZ" dirty="0">
                <a:cs typeface="Calibri" panose="020F0502020204030204" pitchFamily="34" charset="0"/>
              </a:rPr>
              <a:t>svět</a:t>
            </a:r>
            <a:r>
              <a:rPr lang="de-CH" dirty="0">
                <a:cs typeface="Calibri" panose="020F0502020204030204" pitchFamily="34" charset="0"/>
              </a:rPr>
              <a:t>ci</a:t>
            </a:r>
            <a:r>
              <a:rPr lang="cs-CZ" dirty="0">
                <a:cs typeface="Calibri" panose="020F0502020204030204" pitchFamily="34" charset="0"/>
              </a:rPr>
              <a:t> </a:t>
            </a:r>
            <a:r>
              <a:rPr lang="de-CH" dirty="0">
                <a:cs typeface="Calibri" panose="020F0502020204030204" pitchFamily="34" charset="0"/>
              </a:rPr>
              <a:t>(</a:t>
            </a:r>
            <a:r>
              <a:rPr lang="cs-CZ" dirty="0">
                <a:cs typeface="Calibri" panose="020F0502020204030204" pitchFamily="34" charset="0"/>
              </a:rPr>
              <a:t>Detail</a:t>
            </a:r>
            <a:r>
              <a:rPr lang="de-CH" dirty="0"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E4BA16-8675-CC62-EB28-7BB803F47B83}"/>
              </a:ext>
            </a:extLst>
          </p:cNvPr>
          <p:cNvSpPr txBox="1"/>
          <p:nvPr/>
        </p:nvSpPr>
        <p:spPr>
          <a:xfrm>
            <a:off x="6456905" y="276400"/>
            <a:ext cx="477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Infra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červená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Reflektografi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F4E524-F321-A9BE-7BF2-AA396E0262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243" y="1946154"/>
            <a:ext cx="2900363" cy="3833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36D1420-4ADE-D142-DF66-D3E100DD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4949" y="1946153"/>
            <a:ext cx="2900362" cy="3833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58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064260" y="5736580"/>
            <a:ext cx="5451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>
                <a:cs typeface="Calibri" panose="020F0502020204030204" pitchFamily="34" charset="0"/>
              </a:rPr>
              <a:t>Pablo Picasso, </a:t>
            </a:r>
            <a:r>
              <a:rPr lang="sk-SK" i="1" dirty="0">
                <a:cs typeface="Calibri" panose="020F0502020204030204" pitchFamily="34" charset="0"/>
              </a:rPr>
              <a:t>Modrý pokoj</a:t>
            </a:r>
            <a:r>
              <a:rPr lang="de-CH" dirty="0">
                <a:cs typeface="Calibri" panose="020F0502020204030204" pitchFamily="34" charset="0"/>
              </a:rPr>
              <a:t>, 1901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1289128"/>
            <a:ext cx="5451277" cy="44593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3B538E-8872-4B75-55CB-A3E8A884F46D}"/>
              </a:ext>
            </a:extLst>
          </p:cNvPr>
          <p:cNvSpPr txBox="1"/>
          <p:nvPr/>
        </p:nvSpPr>
        <p:spPr>
          <a:xfrm>
            <a:off x="6815891" y="1109520"/>
            <a:ext cx="477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Infra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červená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Reflektografi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E8EB2D-2BC4-C409-4386-98EB807A8F2F}"/>
              </a:ext>
            </a:extLst>
          </p:cNvPr>
          <p:cNvSpPr txBox="1"/>
          <p:nvPr/>
        </p:nvSpPr>
        <p:spPr>
          <a:xfrm>
            <a:off x="6882955" y="5764916"/>
            <a:ext cx="497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dirty="0">
                <a:cs typeface="Calibri" panose="020F0502020204030204" pitchFamily="34" charset="0"/>
              </a:rPr>
              <a:t>Favero, P.A., Mass, J., Delaney, J.K. et al. </a:t>
            </a:r>
            <a:r>
              <a:rPr lang="de-CH" sz="1200" dirty="0" err="1">
                <a:cs typeface="Calibri" panose="020F0502020204030204" pitchFamily="34" charset="0"/>
              </a:rPr>
              <a:t>Reflectance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imaging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spectroscopy</a:t>
            </a:r>
            <a:r>
              <a:rPr lang="de-CH" sz="1200" dirty="0">
                <a:cs typeface="Calibri" panose="020F0502020204030204" pitchFamily="34" charset="0"/>
              </a:rPr>
              <a:t> and </a:t>
            </a:r>
            <a:r>
              <a:rPr lang="de-CH" sz="1200" dirty="0" err="1">
                <a:cs typeface="Calibri" panose="020F0502020204030204" pitchFamily="34" charset="0"/>
              </a:rPr>
              <a:t>synchrotron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radiation</a:t>
            </a:r>
            <a:r>
              <a:rPr lang="de-CH" sz="1200" dirty="0">
                <a:cs typeface="Calibri" panose="020F0502020204030204" pitchFamily="34" charset="0"/>
              </a:rPr>
              <a:t> X-</a:t>
            </a:r>
            <a:r>
              <a:rPr lang="de-CH" sz="1200" dirty="0" err="1">
                <a:cs typeface="Calibri" panose="020F0502020204030204" pitchFamily="34" charset="0"/>
              </a:rPr>
              <a:t>ray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fluorescence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mapping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used</a:t>
            </a:r>
            <a:r>
              <a:rPr lang="de-CH" sz="1200" dirty="0">
                <a:cs typeface="Calibri" panose="020F0502020204030204" pitchFamily="34" charset="0"/>
              </a:rPr>
              <a:t> in a </a:t>
            </a:r>
            <a:r>
              <a:rPr lang="de-CH" sz="1200" dirty="0" err="1">
                <a:cs typeface="Calibri" panose="020F0502020204030204" pitchFamily="34" charset="0"/>
              </a:rPr>
              <a:t>technical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study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of</a:t>
            </a:r>
            <a:r>
              <a:rPr lang="de-CH" sz="1200" dirty="0">
                <a:cs typeface="Calibri" panose="020F0502020204030204" pitchFamily="34" charset="0"/>
              </a:rPr>
              <a:t> The Blue Room </a:t>
            </a:r>
            <a:r>
              <a:rPr lang="de-CH" sz="1200" dirty="0" err="1">
                <a:cs typeface="Calibri" panose="020F0502020204030204" pitchFamily="34" charset="0"/>
              </a:rPr>
              <a:t>by</a:t>
            </a:r>
            <a:r>
              <a:rPr lang="de-CH" sz="1200" dirty="0">
                <a:cs typeface="Calibri" panose="020F0502020204030204" pitchFamily="34" charset="0"/>
              </a:rPr>
              <a:t> Pablo Picasso. </a:t>
            </a:r>
            <a:r>
              <a:rPr lang="de-CH" sz="1200" dirty="0" err="1">
                <a:cs typeface="Calibri" panose="020F0502020204030204" pitchFamily="34" charset="0"/>
              </a:rPr>
              <a:t>Herit</a:t>
            </a:r>
            <a:r>
              <a:rPr lang="de-CH" sz="1200" dirty="0">
                <a:cs typeface="Calibri" panose="020F0502020204030204" pitchFamily="34" charset="0"/>
              </a:rPr>
              <a:t> </a:t>
            </a:r>
            <a:r>
              <a:rPr lang="de-CH" sz="1200" dirty="0" err="1">
                <a:cs typeface="Calibri" panose="020F0502020204030204" pitchFamily="34" charset="0"/>
              </a:rPr>
              <a:t>Sci</a:t>
            </a:r>
            <a:r>
              <a:rPr lang="de-CH" sz="1200" dirty="0">
                <a:cs typeface="Calibri" panose="020F0502020204030204" pitchFamily="34" charset="0"/>
              </a:rPr>
              <a:t> 5, 13 (2017). https://doi.org/10.1186/s40494-017-0126-5</a:t>
            </a:r>
          </a:p>
        </p:txBody>
      </p:sp>
    </p:spTree>
    <p:extLst>
      <p:ext uri="{BB962C8B-B14F-4D97-AF65-F5344CB8AC3E}">
        <p14:creationId xmlns:p14="http://schemas.microsoft.com/office/powerpoint/2010/main" val="179833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1" y="559868"/>
            <a:ext cx="4797849" cy="479784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436756" y="5204675"/>
            <a:ext cx="4063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cs typeface="Calibri" panose="020F0502020204030204" pitchFamily="34" charset="0"/>
              </a:rPr>
              <a:t>Pablo Picasso, </a:t>
            </a:r>
            <a:r>
              <a:rPr lang="sk-SK" i="1" dirty="0">
                <a:cs typeface="Calibri" panose="020F0502020204030204" pitchFamily="34" charset="0"/>
              </a:rPr>
              <a:t>Modrý pokoj</a:t>
            </a:r>
            <a:r>
              <a:rPr lang="de-CH" dirty="0">
                <a:cs typeface="Calibri" panose="020F0502020204030204" pitchFamily="34" charset="0"/>
              </a:rPr>
              <a:t>, 1901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705798-4BC6-B9E2-BC52-740ED199C497}"/>
              </a:ext>
            </a:extLst>
          </p:cNvPr>
          <p:cNvSpPr txBox="1"/>
          <p:nvPr/>
        </p:nvSpPr>
        <p:spPr>
          <a:xfrm>
            <a:off x="6390772" y="850841"/>
            <a:ext cx="477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Infra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červená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de-DE" sz="3200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Reflektografi</a:t>
            </a:r>
            <a:r>
              <a:rPr lang="sk-SK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de-DE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8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3471</Words>
  <Application>Microsoft Office PowerPoint</Application>
  <PresentationFormat>Širokoúhlá obrazovka</PresentationFormat>
  <Paragraphs>401</Paragraphs>
  <Slides>67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Calibri Light</vt:lpstr>
      <vt:lpstr>Office</vt:lpstr>
      <vt:lpstr>Prezentace aplikace PowerPoint</vt:lpstr>
      <vt:lpstr>Případ č. 1</vt:lpstr>
      <vt:lpstr>Pravé nebo falešné?</vt:lpstr>
      <vt:lpstr>Řešení prvního případu</vt:lpstr>
      <vt:lpstr>Případ č.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druhého případu</vt:lpstr>
      <vt:lpstr>Prípad č. 3</vt:lpstr>
      <vt:lpstr>Prezentace aplikace PowerPoint</vt:lpstr>
      <vt:lpstr>Prezentace aplikace PowerPoint</vt:lpstr>
      <vt:lpstr>Prezentace aplikace PowerPoint</vt:lpstr>
      <vt:lpstr>Rentgenová analýza</vt:lpstr>
      <vt:lpstr>Prezentace aplikace PowerPoint</vt:lpstr>
      <vt:lpstr>Prezentace aplikace PowerPoint</vt:lpstr>
      <vt:lpstr>Prezentace aplikace PowerPoint</vt:lpstr>
      <vt:lpstr>Řešení třetího případu</vt:lpstr>
      <vt:lpstr>Případ č. 4</vt:lpstr>
      <vt:lpstr>Prezentace aplikace PowerPoint</vt:lpstr>
      <vt:lpstr>Prezentace aplikace PowerPoint</vt:lpstr>
      <vt:lpstr>Prezentace aplikace PowerPoint</vt:lpstr>
      <vt:lpstr>Prezentace aplikace PowerPoint</vt:lpstr>
      <vt:lpstr>Řešení čtvrtýho případu</vt:lpstr>
      <vt:lpstr>Případ č. 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páteho případu</vt:lpstr>
      <vt:lpstr>Případ č. 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šestého případu</vt:lpstr>
      <vt:lpstr>Případ č. 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sedmého případu</vt:lpstr>
      <vt:lpstr>Případ č. 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osmého případu</vt:lpstr>
      <vt:lpstr>Případ č. 9</vt:lpstr>
      <vt:lpstr>Prezentace aplikace PowerPoint</vt:lpstr>
      <vt:lpstr>Prezentace aplikace PowerPoint</vt:lpstr>
      <vt:lpstr>Prezentace aplikace PowerPoint</vt:lpstr>
      <vt:lpstr>Prezentace aplikace PowerPoint</vt:lpstr>
      <vt:lpstr>Řešení devátého případu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Juraj Lipscher</dc:creator>
  <cp:lastModifiedBy>Patrik Pospíšil</cp:lastModifiedBy>
  <cp:revision>313</cp:revision>
  <dcterms:created xsi:type="dcterms:W3CDTF">2024-02-08T10:52:21Z</dcterms:created>
  <dcterms:modified xsi:type="dcterms:W3CDTF">2026-05-14T14:14:44Z</dcterms:modified>
</cp:coreProperties>
</file>