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6"/>
  </p:notesMasterIdLst>
  <p:sldIdLst>
    <p:sldId id="256" r:id="rId2"/>
    <p:sldId id="365" r:id="rId3"/>
    <p:sldId id="366" r:id="rId4"/>
    <p:sldId id="367" r:id="rId5"/>
    <p:sldId id="295" r:id="rId6"/>
    <p:sldId id="368" r:id="rId7"/>
    <p:sldId id="296" r:id="rId8"/>
    <p:sldId id="371" r:id="rId9"/>
    <p:sldId id="261" r:id="rId10"/>
    <p:sldId id="263" r:id="rId11"/>
    <p:sldId id="264" r:id="rId12"/>
    <p:sldId id="373" r:id="rId13"/>
    <p:sldId id="374" r:id="rId14"/>
    <p:sldId id="270" r:id="rId15"/>
    <p:sldId id="273" r:id="rId16"/>
    <p:sldId id="375" r:id="rId17"/>
    <p:sldId id="278" r:id="rId18"/>
    <p:sldId id="376" r:id="rId19"/>
    <p:sldId id="312" r:id="rId20"/>
    <p:sldId id="378" r:id="rId21"/>
    <p:sldId id="379" r:id="rId22"/>
    <p:sldId id="290" r:id="rId23"/>
    <p:sldId id="294" r:id="rId24"/>
    <p:sldId id="381" r:id="rId25"/>
    <p:sldId id="383" r:id="rId26"/>
    <p:sldId id="384" r:id="rId27"/>
    <p:sldId id="385" r:id="rId28"/>
    <p:sldId id="386" r:id="rId29"/>
    <p:sldId id="387" r:id="rId30"/>
    <p:sldId id="274" r:id="rId31"/>
    <p:sldId id="275" r:id="rId32"/>
    <p:sldId id="276" r:id="rId33"/>
    <p:sldId id="277" r:id="rId34"/>
    <p:sldId id="280" r:id="rId35"/>
    <p:sldId id="388" r:id="rId36"/>
    <p:sldId id="389" r:id="rId37"/>
    <p:sldId id="390" r:id="rId38"/>
    <p:sldId id="392" r:id="rId39"/>
    <p:sldId id="391" r:id="rId40"/>
    <p:sldId id="393" r:id="rId41"/>
    <p:sldId id="395" r:id="rId42"/>
    <p:sldId id="397" r:id="rId43"/>
    <p:sldId id="396" r:id="rId44"/>
    <p:sldId id="398" r:id="rId45"/>
    <p:sldId id="399" r:id="rId46"/>
    <p:sldId id="403" r:id="rId47"/>
    <p:sldId id="404" r:id="rId48"/>
    <p:sldId id="400" r:id="rId49"/>
    <p:sldId id="401" r:id="rId50"/>
    <p:sldId id="402" r:id="rId51"/>
    <p:sldId id="301" r:id="rId52"/>
    <p:sldId id="405" r:id="rId53"/>
    <p:sldId id="406" r:id="rId54"/>
    <p:sldId id="407" r:id="rId55"/>
    <p:sldId id="408" r:id="rId56"/>
    <p:sldId id="411" r:id="rId57"/>
    <p:sldId id="413" r:id="rId58"/>
    <p:sldId id="409" r:id="rId59"/>
    <p:sldId id="410" r:id="rId60"/>
    <p:sldId id="285" r:id="rId61"/>
    <p:sldId id="414" r:id="rId62"/>
    <p:sldId id="415" r:id="rId63"/>
    <p:sldId id="418" r:id="rId64"/>
    <p:sldId id="417" r:id="rId65"/>
    <p:sldId id="419" r:id="rId66"/>
    <p:sldId id="421" r:id="rId67"/>
    <p:sldId id="422" r:id="rId68"/>
    <p:sldId id="423" r:id="rId69"/>
    <p:sldId id="425" r:id="rId70"/>
    <p:sldId id="424" r:id="rId71"/>
    <p:sldId id="426" r:id="rId72"/>
    <p:sldId id="428" r:id="rId73"/>
    <p:sldId id="427" r:id="rId74"/>
    <p:sldId id="430" r:id="rId75"/>
  </p:sldIdLst>
  <p:sldSz cx="12169775" cy="6985000"/>
  <p:notesSz cx="6858000" cy="9144000"/>
  <p:defaultTextStyle>
    <a:defPPr>
      <a:defRPr lang="cs-CZ"/>
    </a:defPPr>
    <a:lvl1pPr marL="0" algn="l" defTabSz="1090422" rtl="0" eaLnBrk="1" latinLnBrk="0" hangingPunct="1">
      <a:defRPr sz="2100" kern="1200">
        <a:solidFill>
          <a:schemeClr val="tx1"/>
        </a:solidFill>
        <a:latin typeface="+mn-lt"/>
        <a:ea typeface="+mn-ea"/>
        <a:cs typeface="+mn-cs"/>
      </a:defRPr>
    </a:lvl1pPr>
    <a:lvl2pPr marL="545211" algn="l" defTabSz="1090422" rtl="0" eaLnBrk="1" latinLnBrk="0" hangingPunct="1">
      <a:defRPr sz="2100" kern="1200">
        <a:solidFill>
          <a:schemeClr val="tx1"/>
        </a:solidFill>
        <a:latin typeface="+mn-lt"/>
        <a:ea typeface="+mn-ea"/>
        <a:cs typeface="+mn-cs"/>
      </a:defRPr>
    </a:lvl2pPr>
    <a:lvl3pPr marL="1090422" algn="l" defTabSz="1090422" rtl="0" eaLnBrk="1" latinLnBrk="0" hangingPunct="1">
      <a:defRPr sz="2100" kern="1200">
        <a:solidFill>
          <a:schemeClr val="tx1"/>
        </a:solidFill>
        <a:latin typeface="+mn-lt"/>
        <a:ea typeface="+mn-ea"/>
        <a:cs typeface="+mn-cs"/>
      </a:defRPr>
    </a:lvl3pPr>
    <a:lvl4pPr marL="1635633" algn="l" defTabSz="1090422" rtl="0" eaLnBrk="1" latinLnBrk="0" hangingPunct="1">
      <a:defRPr sz="2100" kern="1200">
        <a:solidFill>
          <a:schemeClr val="tx1"/>
        </a:solidFill>
        <a:latin typeface="+mn-lt"/>
        <a:ea typeface="+mn-ea"/>
        <a:cs typeface="+mn-cs"/>
      </a:defRPr>
    </a:lvl4pPr>
    <a:lvl5pPr marL="2180844" algn="l" defTabSz="1090422" rtl="0" eaLnBrk="1" latinLnBrk="0" hangingPunct="1">
      <a:defRPr sz="2100" kern="1200">
        <a:solidFill>
          <a:schemeClr val="tx1"/>
        </a:solidFill>
        <a:latin typeface="+mn-lt"/>
        <a:ea typeface="+mn-ea"/>
        <a:cs typeface="+mn-cs"/>
      </a:defRPr>
    </a:lvl5pPr>
    <a:lvl6pPr marL="2726055" algn="l" defTabSz="1090422" rtl="0" eaLnBrk="1" latinLnBrk="0" hangingPunct="1">
      <a:defRPr sz="2100" kern="1200">
        <a:solidFill>
          <a:schemeClr val="tx1"/>
        </a:solidFill>
        <a:latin typeface="+mn-lt"/>
        <a:ea typeface="+mn-ea"/>
        <a:cs typeface="+mn-cs"/>
      </a:defRPr>
    </a:lvl6pPr>
    <a:lvl7pPr marL="3271266" algn="l" defTabSz="1090422" rtl="0" eaLnBrk="1" latinLnBrk="0" hangingPunct="1">
      <a:defRPr sz="2100" kern="1200">
        <a:solidFill>
          <a:schemeClr val="tx1"/>
        </a:solidFill>
        <a:latin typeface="+mn-lt"/>
        <a:ea typeface="+mn-ea"/>
        <a:cs typeface="+mn-cs"/>
      </a:defRPr>
    </a:lvl7pPr>
    <a:lvl8pPr marL="3816477" algn="l" defTabSz="1090422" rtl="0" eaLnBrk="1" latinLnBrk="0" hangingPunct="1">
      <a:defRPr sz="2100" kern="1200">
        <a:solidFill>
          <a:schemeClr val="tx1"/>
        </a:solidFill>
        <a:latin typeface="+mn-lt"/>
        <a:ea typeface="+mn-ea"/>
        <a:cs typeface="+mn-cs"/>
      </a:defRPr>
    </a:lvl8pPr>
    <a:lvl9pPr marL="4361688" algn="l" defTabSz="109042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0">
          <p15:clr>
            <a:srgbClr val="A4A3A4"/>
          </p15:clr>
        </p15:guide>
        <p15:guide id="2" pos="383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16D1B"/>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318" y="72"/>
      </p:cViewPr>
      <p:guideLst>
        <p:guide orient="horz" pos="2200"/>
        <p:guide pos="38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4E7DC3-A6A7-49BB-BE70-5294DB1DE06C}" type="datetimeFigureOut">
              <a:rPr lang="cs-CZ" smtClean="0"/>
              <a:t>17.4.2024</a:t>
            </a:fld>
            <a:endParaRPr lang="cs-CZ"/>
          </a:p>
        </p:txBody>
      </p:sp>
      <p:sp>
        <p:nvSpPr>
          <p:cNvPr id="4" name="Zástupný symbol pro obrázek snímku 3"/>
          <p:cNvSpPr>
            <a:spLocks noGrp="1" noRot="1" noChangeAspect="1"/>
          </p:cNvSpPr>
          <p:nvPr>
            <p:ph type="sldImg" idx="2"/>
          </p:nvPr>
        </p:nvSpPr>
        <p:spPr>
          <a:xfrm>
            <a:off x="442913" y="685800"/>
            <a:ext cx="5972175"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44A614-C9E8-4F4A-B100-F41CD16D52AF}" type="slidenum">
              <a:rPr lang="cs-CZ" smtClean="0"/>
              <a:t>‹#›</a:t>
            </a:fld>
            <a:endParaRPr lang="cs-CZ"/>
          </a:p>
        </p:txBody>
      </p:sp>
    </p:spTree>
    <p:extLst>
      <p:ext uri="{BB962C8B-B14F-4D97-AF65-F5344CB8AC3E}">
        <p14:creationId xmlns:p14="http://schemas.microsoft.com/office/powerpoint/2010/main" val="3468794631"/>
      </p:ext>
    </p:extLst>
  </p:cSld>
  <p:clrMap bg1="lt1" tx1="dk1" bg2="lt2" tx2="dk2" accent1="accent1" accent2="accent2" accent3="accent3" accent4="accent4" accent5="accent5" accent6="accent6" hlink="hlink" folHlink="folHlink"/>
  <p:notesStyle>
    <a:lvl1pPr marL="0" algn="l" defTabSz="1090422" rtl="0" eaLnBrk="1" latinLnBrk="0" hangingPunct="1">
      <a:defRPr sz="1400" kern="1200">
        <a:solidFill>
          <a:schemeClr val="tx1"/>
        </a:solidFill>
        <a:latin typeface="+mn-lt"/>
        <a:ea typeface="+mn-ea"/>
        <a:cs typeface="+mn-cs"/>
      </a:defRPr>
    </a:lvl1pPr>
    <a:lvl2pPr marL="545211" algn="l" defTabSz="1090422" rtl="0" eaLnBrk="1" latinLnBrk="0" hangingPunct="1">
      <a:defRPr sz="1400" kern="1200">
        <a:solidFill>
          <a:schemeClr val="tx1"/>
        </a:solidFill>
        <a:latin typeface="+mn-lt"/>
        <a:ea typeface="+mn-ea"/>
        <a:cs typeface="+mn-cs"/>
      </a:defRPr>
    </a:lvl2pPr>
    <a:lvl3pPr marL="1090422" algn="l" defTabSz="1090422" rtl="0" eaLnBrk="1" latinLnBrk="0" hangingPunct="1">
      <a:defRPr sz="1400" kern="1200">
        <a:solidFill>
          <a:schemeClr val="tx1"/>
        </a:solidFill>
        <a:latin typeface="+mn-lt"/>
        <a:ea typeface="+mn-ea"/>
        <a:cs typeface="+mn-cs"/>
      </a:defRPr>
    </a:lvl3pPr>
    <a:lvl4pPr marL="1635633" algn="l" defTabSz="1090422" rtl="0" eaLnBrk="1" latinLnBrk="0" hangingPunct="1">
      <a:defRPr sz="1400" kern="1200">
        <a:solidFill>
          <a:schemeClr val="tx1"/>
        </a:solidFill>
        <a:latin typeface="+mn-lt"/>
        <a:ea typeface="+mn-ea"/>
        <a:cs typeface="+mn-cs"/>
      </a:defRPr>
    </a:lvl4pPr>
    <a:lvl5pPr marL="2180844" algn="l" defTabSz="1090422" rtl="0" eaLnBrk="1" latinLnBrk="0" hangingPunct="1">
      <a:defRPr sz="1400" kern="1200">
        <a:solidFill>
          <a:schemeClr val="tx1"/>
        </a:solidFill>
        <a:latin typeface="+mn-lt"/>
        <a:ea typeface="+mn-ea"/>
        <a:cs typeface="+mn-cs"/>
      </a:defRPr>
    </a:lvl5pPr>
    <a:lvl6pPr marL="2726055" algn="l" defTabSz="1090422" rtl="0" eaLnBrk="1" latinLnBrk="0" hangingPunct="1">
      <a:defRPr sz="1400" kern="1200">
        <a:solidFill>
          <a:schemeClr val="tx1"/>
        </a:solidFill>
        <a:latin typeface="+mn-lt"/>
        <a:ea typeface="+mn-ea"/>
        <a:cs typeface="+mn-cs"/>
      </a:defRPr>
    </a:lvl6pPr>
    <a:lvl7pPr marL="3271266" algn="l" defTabSz="1090422" rtl="0" eaLnBrk="1" latinLnBrk="0" hangingPunct="1">
      <a:defRPr sz="1400" kern="1200">
        <a:solidFill>
          <a:schemeClr val="tx1"/>
        </a:solidFill>
        <a:latin typeface="+mn-lt"/>
        <a:ea typeface="+mn-ea"/>
        <a:cs typeface="+mn-cs"/>
      </a:defRPr>
    </a:lvl7pPr>
    <a:lvl8pPr marL="3816477" algn="l" defTabSz="1090422" rtl="0" eaLnBrk="1" latinLnBrk="0" hangingPunct="1">
      <a:defRPr sz="1400" kern="1200">
        <a:solidFill>
          <a:schemeClr val="tx1"/>
        </a:solidFill>
        <a:latin typeface="+mn-lt"/>
        <a:ea typeface="+mn-ea"/>
        <a:cs typeface="+mn-cs"/>
      </a:defRPr>
    </a:lvl8pPr>
    <a:lvl9pPr marL="4361688" algn="l" defTabSz="109042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1844A614-C9E8-4F4A-B100-F41CD16D52AF}" type="slidenum">
              <a:rPr lang="cs-CZ" smtClean="0"/>
              <a:t>2</a:t>
            </a:fld>
            <a:endParaRPr lang="cs-CZ"/>
          </a:p>
        </p:txBody>
      </p:sp>
    </p:spTree>
    <p:extLst>
      <p:ext uri="{BB962C8B-B14F-4D97-AF65-F5344CB8AC3E}">
        <p14:creationId xmlns:p14="http://schemas.microsoft.com/office/powerpoint/2010/main" val="3770449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1844A614-C9E8-4F4A-B100-F41CD16D52AF}" type="slidenum">
              <a:rPr lang="cs-CZ" smtClean="0"/>
              <a:t>23</a:t>
            </a:fld>
            <a:endParaRPr lang="cs-CZ"/>
          </a:p>
        </p:txBody>
      </p:sp>
    </p:spTree>
    <p:extLst>
      <p:ext uri="{BB962C8B-B14F-4D97-AF65-F5344CB8AC3E}">
        <p14:creationId xmlns:p14="http://schemas.microsoft.com/office/powerpoint/2010/main" val="921678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1844A614-C9E8-4F4A-B100-F41CD16D52AF}" type="slidenum">
              <a:rPr lang="cs-CZ" smtClean="0"/>
              <a:t>49</a:t>
            </a:fld>
            <a:endParaRPr lang="cs-CZ"/>
          </a:p>
        </p:txBody>
      </p:sp>
    </p:spTree>
    <p:extLst>
      <p:ext uri="{BB962C8B-B14F-4D97-AF65-F5344CB8AC3E}">
        <p14:creationId xmlns:p14="http://schemas.microsoft.com/office/powerpoint/2010/main" val="2209428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2735" y="2169878"/>
            <a:ext cx="10344308" cy="1497248"/>
          </a:xfrm>
        </p:spPr>
        <p:txBody>
          <a:bodyPr/>
          <a:lstStyle/>
          <a:p>
            <a:r>
              <a:rPr lang="cs-CZ"/>
              <a:t>Kliknutím lze upravit styl.</a:t>
            </a:r>
          </a:p>
        </p:txBody>
      </p:sp>
      <p:sp>
        <p:nvSpPr>
          <p:cNvPr id="3" name="Podnadpis 2"/>
          <p:cNvSpPr>
            <a:spLocks noGrp="1"/>
          </p:cNvSpPr>
          <p:nvPr>
            <p:ph type="subTitle" idx="1"/>
          </p:nvPr>
        </p:nvSpPr>
        <p:spPr>
          <a:xfrm>
            <a:off x="1825467" y="3958166"/>
            <a:ext cx="8518843" cy="1785056"/>
          </a:xfrm>
        </p:spPr>
        <p:txBody>
          <a:bodyPr/>
          <a:lstStyle>
            <a:lvl1pPr marL="0" indent="0" algn="ctr">
              <a:buNone/>
              <a:defRPr>
                <a:solidFill>
                  <a:schemeClr val="tx1">
                    <a:tint val="75000"/>
                  </a:schemeClr>
                </a:solidFill>
              </a:defRPr>
            </a:lvl1pPr>
            <a:lvl2pPr marL="545211" indent="0" algn="ctr">
              <a:buNone/>
              <a:defRPr>
                <a:solidFill>
                  <a:schemeClr val="tx1">
                    <a:tint val="75000"/>
                  </a:schemeClr>
                </a:solidFill>
              </a:defRPr>
            </a:lvl2pPr>
            <a:lvl3pPr marL="1090422" indent="0" algn="ctr">
              <a:buNone/>
              <a:defRPr>
                <a:solidFill>
                  <a:schemeClr val="tx1">
                    <a:tint val="75000"/>
                  </a:schemeClr>
                </a:solidFill>
              </a:defRPr>
            </a:lvl3pPr>
            <a:lvl4pPr marL="1635633" indent="0" algn="ctr">
              <a:buNone/>
              <a:defRPr>
                <a:solidFill>
                  <a:schemeClr val="tx1">
                    <a:tint val="75000"/>
                  </a:schemeClr>
                </a:solidFill>
              </a:defRPr>
            </a:lvl4pPr>
            <a:lvl5pPr marL="2180844" indent="0" algn="ctr">
              <a:buNone/>
              <a:defRPr>
                <a:solidFill>
                  <a:schemeClr val="tx1">
                    <a:tint val="75000"/>
                  </a:schemeClr>
                </a:solidFill>
              </a:defRPr>
            </a:lvl5pPr>
            <a:lvl6pPr marL="2726055" indent="0" algn="ctr">
              <a:buNone/>
              <a:defRPr>
                <a:solidFill>
                  <a:schemeClr val="tx1">
                    <a:tint val="75000"/>
                  </a:schemeClr>
                </a:solidFill>
              </a:defRPr>
            </a:lvl6pPr>
            <a:lvl7pPr marL="3271266" indent="0" algn="ctr">
              <a:buNone/>
              <a:defRPr>
                <a:solidFill>
                  <a:schemeClr val="tx1">
                    <a:tint val="75000"/>
                  </a:schemeClr>
                </a:solidFill>
              </a:defRPr>
            </a:lvl7pPr>
            <a:lvl8pPr marL="3816477" indent="0" algn="ctr">
              <a:buNone/>
              <a:defRPr>
                <a:solidFill>
                  <a:schemeClr val="tx1">
                    <a:tint val="75000"/>
                  </a:schemeClr>
                </a:solidFill>
              </a:defRPr>
            </a:lvl8pPr>
            <a:lvl9pPr marL="4361688"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34CBEE40-9AC4-48EE-803B-BE5095DDBDC3}" type="datetime1">
              <a:rPr lang="cs-CZ" smtClean="0"/>
              <a:t>17.4.2024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03548C-D8CE-44B9-80D6-3D9141BDC6B7}" type="slidenum">
              <a:rPr lang="cs-CZ" smtClean="0"/>
              <a:t>‹#›</a:t>
            </a:fld>
            <a:endParaRPr lang="cs-CZ"/>
          </a:p>
        </p:txBody>
      </p:sp>
    </p:spTree>
    <p:extLst>
      <p:ext uri="{BB962C8B-B14F-4D97-AF65-F5344CB8AC3E}">
        <p14:creationId xmlns:p14="http://schemas.microsoft.com/office/powerpoint/2010/main" val="1338992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7A61BDAA-09C0-4945-A6AE-C9D835D6A60D}" type="datetime1">
              <a:rPr lang="cs-CZ" smtClean="0"/>
              <a:t>17.4.2024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03548C-D8CE-44B9-80D6-3D9141BDC6B7}" type="slidenum">
              <a:rPr lang="cs-CZ" smtClean="0"/>
              <a:t>‹#›</a:t>
            </a:fld>
            <a:endParaRPr lang="cs-CZ"/>
          </a:p>
        </p:txBody>
      </p:sp>
    </p:spTree>
    <p:extLst>
      <p:ext uri="{BB962C8B-B14F-4D97-AF65-F5344CB8AC3E}">
        <p14:creationId xmlns:p14="http://schemas.microsoft.com/office/powerpoint/2010/main" val="2867647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23087" y="279725"/>
            <a:ext cx="2738199" cy="5959887"/>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8490" y="279725"/>
            <a:ext cx="8011768" cy="5959887"/>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752B200-2CBD-4898-8324-8FE3ADA52043}" type="datetime1">
              <a:rPr lang="cs-CZ" smtClean="0"/>
              <a:t>17.4.2024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03548C-D8CE-44B9-80D6-3D9141BDC6B7}" type="slidenum">
              <a:rPr lang="cs-CZ" smtClean="0"/>
              <a:t>‹#›</a:t>
            </a:fld>
            <a:endParaRPr lang="cs-CZ"/>
          </a:p>
        </p:txBody>
      </p:sp>
    </p:spTree>
    <p:extLst>
      <p:ext uri="{BB962C8B-B14F-4D97-AF65-F5344CB8AC3E}">
        <p14:creationId xmlns:p14="http://schemas.microsoft.com/office/powerpoint/2010/main" val="1353671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08489" y="282959"/>
            <a:ext cx="10952798" cy="1160933"/>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8489" y="1629835"/>
            <a:ext cx="10952798" cy="222970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08489" y="4014759"/>
            <a:ext cx="10952798" cy="222970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126"/>
          <p:cNvSpPr>
            <a:spLocks noGrp="1" noChangeArrowheads="1"/>
          </p:cNvSpPr>
          <p:nvPr>
            <p:ph type="dt" sz="half" idx="10"/>
          </p:nvPr>
        </p:nvSpPr>
        <p:spPr>
          <a:ln/>
        </p:spPr>
        <p:txBody>
          <a:bodyPr/>
          <a:lstStyle>
            <a:lvl1pPr>
              <a:defRPr/>
            </a:lvl1pPr>
          </a:lstStyle>
          <a:p>
            <a:pPr>
              <a:defRPr/>
            </a:pPr>
            <a:r>
              <a:rPr lang="cs-CZ"/>
              <a:t>2010</a:t>
            </a:r>
          </a:p>
        </p:txBody>
      </p:sp>
      <p:sp>
        <p:nvSpPr>
          <p:cNvPr id="6" name="Rectangle 127"/>
          <p:cNvSpPr>
            <a:spLocks noGrp="1" noChangeArrowheads="1"/>
          </p:cNvSpPr>
          <p:nvPr>
            <p:ph type="ftr" sz="quarter" idx="11"/>
          </p:nvPr>
        </p:nvSpPr>
        <p:spPr>
          <a:ln/>
        </p:spPr>
        <p:txBody>
          <a:bodyPr/>
          <a:lstStyle>
            <a:lvl1pPr>
              <a:defRPr/>
            </a:lvl1pPr>
          </a:lstStyle>
          <a:p>
            <a:pPr>
              <a:defRPr/>
            </a:pPr>
            <a:r>
              <a:rPr lang="cs-CZ"/>
              <a:t>prof. Otruba</a:t>
            </a:r>
          </a:p>
        </p:txBody>
      </p:sp>
      <p:sp>
        <p:nvSpPr>
          <p:cNvPr id="7" name="Rectangle 128"/>
          <p:cNvSpPr>
            <a:spLocks noGrp="1" noChangeArrowheads="1"/>
          </p:cNvSpPr>
          <p:nvPr>
            <p:ph type="sldNum" sz="quarter" idx="12"/>
          </p:nvPr>
        </p:nvSpPr>
        <p:spPr>
          <a:ln/>
        </p:spPr>
        <p:txBody>
          <a:bodyPr/>
          <a:lstStyle>
            <a:lvl1pPr>
              <a:defRPr/>
            </a:lvl1pPr>
          </a:lstStyle>
          <a:p>
            <a:pPr>
              <a:defRPr/>
            </a:pPr>
            <a:fld id="{08426328-110C-4878-B745-89D8654F0667}" type="slidenum">
              <a:rPr lang="cs-CZ"/>
              <a:pPr>
                <a:defRPr/>
              </a:pPr>
              <a:t>‹#›</a:t>
            </a:fld>
            <a:endParaRPr lang="cs-CZ"/>
          </a:p>
        </p:txBody>
      </p:sp>
    </p:spTree>
    <p:extLst>
      <p:ext uri="{BB962C8B-B14F-4D97-AF65-F5344CB8AC3E}">
        <p14:creationId xmlns:p14="http://schemas.microsoft.com/office/powerpoint/2010/main" val="570386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8489" y="282959"/>
            <a:ext cx="10952798" cy="1160933"/>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8489" y="1629835"/>
            <a:ext cx="5374984" cy="4614627"/>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86302" y="1629835"/>
            <a:ext cx="5374984" cy="4614627"/>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126"/>
          <p:cNvSpPr>
            <a:spLocks noGrp="1" noChangeArrowheads="1"/>
          </p:cNvSpPr>
          <p:nvPr>
            <p:ph type="dt" sz="half" idx="10"/>
          </p:nvPr>
        </p:nvSpPr>
        <p:spPr>
          <a:ln/>
        </p:spPr>
        <p:txBody>
          <a:bodyPr/>
          <a:lstStyle>
            <a:lvl1pPr>
              <a:defRPr/>
            </a:lvl1pPr>
          </a:lstStyle>
          <a:p>
            <a:pPr>
              <a:defRPr/>
            </a:pPr>
            <a:r>
              <a:rPr lang="cs-CZ"/>
              <a:t>2010</a:t>
            </a:r>
          </a:p>
        </p:txBody>
      </p:sp>
      <p:sp>
        <p:nvSpPr>
          <p:cNvPr id="6" name="Rectangle 127"/>
          <p:cNvSpPr>
            <a:spLocks noGrp="1" noChangeArrowheads="1"/>
          </p:cNvSpPr>
          <p:nvPr>
            <p:ph type="ftr" sz="quarter" idx="11"/>
          </p:nvPr>
        </p:nvSpPr>
        <p:spPr>
          <a:ln/>
        </p:spPr>
        <p:txBody>
          <a:bodyPr/>
          <a:lstStyle>
            <a:lvl1pPr>
              <a:defRPr/>
            </a:lvl1pPr>
          </a:lstStyle>
          <a:p>
            <a:pPr>
              <a:defRPr/>
            </a:pPr>
            <a:r>
              <a:rPr lang="cs-CZ"/>
              <a:t>prof. Otruba</a:t>
            </a:r>
          </a:p>
        </p:txBody>
      </p:sp>
      <p:sp>
        <p:nvSpPr>
          <p:cNvPr id="7" name="Rectangle 128"/>
          <p:cNvSpPr>
            <a:spLocks noGrp="1" noChangeArrowheads="1"/>
          </p:cNvSpPr>
          <p:nvPr>
            <p:ph type="sldNum" sz="quarter" idx="12"/>
          </p:nvPr>
        </p:nvSpPr>
        <p:spPr>
          <a:ln/>
        </p:spPr>
        <p:txBody>
          <a:bodyPr/>
          <a:lstStyle>
            <a:lvl1pPr>
              <a:defRPr/>
            </a:lvl1pPr>
          </a:lstStyle>
          <a:p>
            <a:pPr>
              <a:defRPr/>
            </a:pPr>
            <a:fld id="{CC2297CF-B71E-47AA-8759-A01CB44B909C}" type="slidenum">
              <a:rPr lang="cs-CZ"/>
              <a:pPr>
                <a:defRPr/>
              </a:pPr>
              <a:t>‹#›</a:t>
            </a:fld>
            <a:endParaRPr lang="cs-CZ"/>
          </a:p>
        </p:txBody>
      </p:sp>
    </p:spTree>
    <p:extLst>
      <p:ext uri="{BB962C8B-B14F-4D97-AF65-F5344CB8AC3E}">
        <p14:creationId xmlns:p14="http://schemas.microsoft.com/office/powerpoint/2010/main" val="5018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8BA7E0B-54E5-4207-B5F9-9026800B0FA7}" type="datetime1">
              <a:rPr lang="cs-CZ" smtClean="0"/>
              <a:t>17.4.2024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03548C-D8CE-44B9-80D6-3D9141BDC6B7}" type="slidenum">
              <a:rPr lang="cs-CZ" smtClean="0"/>
              <a:t>‹#›</a:t>
            </a:fld>
            <a:endParaRPr lang="cs-CZ"/>
          </a:p>
        </p:txBody>
      </p:sp>
    </p:spTree>
    <p:extLst>
      <p:ext uri="{BB962C8B-B14F-4D97-AF65-F5344CB8AC3E}">
        <p14:creationId xmlns:p14="http://schemas.microsoft.com/office/powerpoint/2010/main" val="259220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1329" y="4488511"/>
            <a:ext cx="10344308" cy="1387299"/>
          </a:xfrm>
        </p:spPr>
        <p:txBody>
          <a:bodyPr anchor="t"/>
          <a:lstStyle>
            <a:lvl1pPr algn="l">
              <a:defRPr sz="4800" b="1" cap="all"/>
            </a:lvl1pPr>
          </a:lstStyle>
          <a:p>
            <a:r>
              <a:rPr lang="cs-CZ"/>
              <a:t>Kliknutím lze upravit styl.</a:t>
            </a:r>
          </a:p>
        </p:txBody>
      </p:sp>
      <p:sp>
        <p:nvSpPr>
          <p:cNvPr id="3" name="Zástupný symbol pro text 2"/>
          <p:cNvSpPr>
            <a:spLocks noGrp="1"/>
          </p:cNvSpPr>
          <p:nvPr>
            <p:ph type="body" idx="1"/>
          </p:nvPr>
        </p:nvSpPr>
        <p:spPr>
          <a:xfrm>
            <a:off x="961329" y="2960542"/>
            <a:ext cx="10344308" cy="1527968"/>
          </a:xfrm>
        </p:spPr>
        <p:txBody>
          <a:bodyPr anchor="b"/>
          <a:lstStyle>
            <a:lvl1pPr marL="0" indent="0">
              <a:buNone/>
              <a:defRPr sz="2400">
                <a:solidFill>
                  <a:schemeClr val="tx1">
                    <a:tint val="75000"/>
                  </a:schemeClr>
                </a:solidFill>
              </a:defRPr>
            </a:lvl1pPr>
            <a:lvl2pPr marL="545211" indent="0">
              <a:buNone/>
              <a:defRPr sz="2100">
                <a:solidFill>
                  <a:schemeClr val="tx1">
                    <a:tint val="75000"/>
                  </a:schemeClr>
                </a:solidFill>
              </a:defRPr>
            </a:lvl2pPr>
            <a:lvl3pPr marL="1090422" indent="0">
              <a:buNone/>
              <a:defRPr sz="1900">
                <a:solidFill>
                  <a:schemeClr val="tx1">
                    <a:tint val="75000"/>
                  </a:schemeClr>
                </a:solidFill>
              </a:defRPr>
            </a:lvl3pPr>
            <a:lvl4pPr marL="1635633" indent="0">
              <a:buNone/>
              <a:defRPr sz="1700">
                <a:solidFill>
                  <a:schemeClr val="tx1">
                    <a:tint val="75000"/>
                  </a:schemeClr>
                </a:solidFill>
              </a:defRPr>
            </a:lvl4pPr>
            <a:lvl5pPr marL="2180844" indent="0">
              <a:buNone/>
              <a:defRPr sz="1700">
                <a:solidFill>
                  <a:schemeClr val="tx1">
                    <a:tint val="75000"/>
                  </a:schemeClr>
                </a:solidFill>
              </a:defRPr>
            </a:lvl5pPr>
            <a:lvl6pPr marL="2726055" indent="0">
              <a:buNone/>
              <a:defRPr sz="1700">
                <a:solidFill>
                  <a:schemeClr val="tx1">
                    <a:tint val="75000"/>
                  </a:schemeClr>
                </a:solidFill>
              </a:defRPr>
            </a:lvl6pPr>
            <a:lvl7pPr marL="3271266" indent="0">
              <a:buNone/>
              <a:defRPr sz="1700">
                <a:solidFill>
                  <a:schemeClr val="tx1">
                    <a:tint val="75000"/>
                  </a:schemeClr>
                </a:solidFill>
              </a:defRPr>
            </a:lvl7pPr>
            <a:lvl8pPr marL="3816477" indent="0">
              <a:buNone/>
              <a:defRPr sz="1700">
                <a:solidFill>
                  <a:schemeClr val="tx1">
                    <a:tint val="75000"/>
                  </a:schemeClr>
                </a:solidFill>
              </a:defRPr>
            </a:lvl8pPr>
            <a:lvl9pPr marL="4361688" indent="0">
              <a:buNone/>
              <a:defRPr sz="17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E7AA6EAD-65C2-4FFD-B8BB-C819D858A569}" type="datetime1">
              <a:rPr lang="cs-CZ" smtClean="0"/>
              <a:t>17.4.2024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03548C-D8CE-44B9-80D6-3D9141BDC6B7}" type="slidenum">
              <a:rPr lang="cs-CZ" smtClean="0"/>
              <a:t>‹#›</a:t>
            </a:fld>
            <a:endParaRPr lang="cs-CZ"/>
          </a:p>
        </p:txBody>
      </p:sp>
    </p:spTree>
    <p:extLst>
      <p:ext uri="{BB962C8B-B14F-4D97-AF65-F5344CB8AC3E}">
        <p14:creationId xmlns:p14="http://schemas.microsoft.com/office/powerpoint/2010/main" val="1592845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8490" y="1629834"/>
            <a:ext cx="5374984" cy="4609777"/>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86302" y="1629834"/>
            <a:ext cx="5374984" cy="4609777"/>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94AF17F6-6F56-4D63-BB3B-7C4C0BAD8EB4}" type="datetime1">
              <a:rPr lang="cs-CZ" smtClean="0"/>
              <a:t>17.4.2024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B03548C-D8CE-44B9-80D6-3D9141BDC6B7}" type="slidenum">
              <a:rPr lang="cs-CZ" smtClean="0"/>
              <a:t>‹#›</a:t>
            </a:fld>
            <a:endParaRPr lang="cs-CZ"/>
          </a:p>
        </p:txBody>
      </p:sp>
    </p:spTree>
    <p:extLst>
      <p:ext uri="{BB962C8B-B14F-4D97-AF65-F5344CB8AC3E}">
        <p14:creationId xmlns:p14="http://schemas.microsoft.com/office/powerpoint/2010/main" val="949326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8489" y="1563542"/>
            <a:ext cx="5377098" cy="651609"/>
          </a:xfrm>
        </p:spPr>
        <p:txBody>
          <a:bodyPr anchor="b"/>
          <a:lstStyle>
            <a:lvl1pPr marL="0" indent="0">
              <a:buNone/>
              <a:defRPr sz="2900" b="1"/>
            </a:lvl1pPr>
            <a:lvl2pPr marL="545211" indent="0">
              <a:buNone/>
              <a:defRPr sz="2400" b="1"/>
            </a:lvl2pPr>
            <a:lvl3pPr marL="1090422" indent="0">
              <a:buNone/>
              <a:defRPr sz="2100" b="1"/>
            </a:lvl3pPr>
            <a:lvl4pPr marL="1635633" indent="0">
              <a:buNone/>
              <a:defRPr sz="1900" b="1"/>
            </a:lvl4pPr>
            <a:lvl5pPr marL="2180844" indent="0">
              <a:buNone/>
              <a:defRPr sz="1900" b="1"/>
            </a:lvl5pPr>
            <a:lvl6pPr marL="2726055" indent="0">
              <a:buNone/>
              <a:defRPr sz="1900" b="1"/>
            </a:lvl6pPr>
            <a:lvl7pPr marL="3271266" indent="0">
              <a:buNone/>
              <a:defRPr sz="1900" b="1"/>
            </a:lvl7pPr>
            <a:lvl8pPr marL="3816477" indent="0">
              <a:buNone/>
              <a:defRPr sz="1900" b="1"/>
            </a:lvl8pPr>
            <a:lvl9pPr marL="4361688" indent="0">
              <a:buNone/>
              <a:defRPr sz="1900" b="1"/>
            </a:lvl9pPr>
          </a:lstStyle>
          <a:p>
            <a:pPr lvl="0"/>
            <a:r>
              <a:rPr lang="cs-CZ"/>
              <a:t>Kliknutím lze upravit styly předlohy textu.</a:t>
            </a:r>
          </a:p>
        </p:txBody>
      </p:sp>
      <p:sp>
        <p:nvSpPr>
          <p:cNvPr id="4" name="Zástupný symbol pro obsah 3"/>
          <p:cNvSpPr>
            <a:spLocks noGrp="1"/>
          </p:cNvSpPr>
          <p:nvPr>
            <p:ph sz="half" idx="2"/>
          </p:nvPr>
        </p:nvSpPr>
        <p:spPr>
          <a:xfrm>
            <a:off x="608489" y="2215150"/>
            <a:ext cx="5377098" cy="4024460"/>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82079" y="1563542"/>
            <a:ext cx="5379209" cy="651609"/>
          </a:xfrm>
        </p:spPr>
        <p:txBody>
          <a:bodyPr anchor="b"/>
          <a:lstStyle>
            <a:lvl1pPr marL="0" indent="0">
              <a:buNone/>
              <a:defRPr sz="2900" b="1"/>
            </a:lvl1pPr>
            <a:lvl2pPr marL="545211" indent="0">
              <a:buNone/>
              <a:defRPr sz="2400" b="1"/>
            </a:lvl2pPr>
            <a:lvl3pPr marL="1090422" indent="0">
              <a:buNone/>
              <a:defRPr sz="2100" b="1"/>
            </a:lvl3pPr>
            <a:lvl4pPr marL="1635633" indent="0">
              <a:buNone/>
              <a:defRPr sz="1900" b="1"/>
            </a:lvl4pPr>
            <a:lvl5pPr marL="2180844" indent="0">
              <a:buNone/>
              <a:defRPr sz="1900" b="1"/>
            </a:lvl5pPr>
            <a:lvl6pPr marL="2726055" indent="0">
              <a:buNone/>
              <a:defRPr sz="1900" b="1"/>
            </a:lvl6pPr>
            <a:lvl7pPr marL="3271266" indent="0">
              <a:buNone/>
              <a:defRPr sz="1900" b="1"/>
            </a:lvl7pPr>
            <a:lvl8pPr marL="3816477" indent="0">
              <a:buNone/>
              <a:defRPr sz="1900" b="1"/>
            </a:lvl8pPr>
            <a:lvl9pPr marL="4361688" indent="0">
              <a:buNone/>
              <a:defRPr sz="1900" b="1"/>
            </a:lvl9pPr>
          </a:lstStyle>
          <a:p>
            <a:pPr lvl="0"/>
            <a:r>
              <a:rPr lang="cs-CZ"/>
              <a:t>Kliknutím lze upravit styly předlohy textu.</a:t>
            </a:r>
          </a:p>
        </p:txBody>
      </p:sp>
      <p:sp>
        <p:nvSpPr>
          <p:cNvPr id="6" name="Zástupný symbol pro obsah 5"/>
          <p:cNvSpPr>
            <a:spLocks noGrp="1"/>
          </p:cNvSpPr>
          <p:nvPr>
            <p:ph sz="quarter" idx="4"/>
          </p:nvPr>
        </p:nvSpPr>
        <p:spPr>
          <a:xfrm>
            <a:off x="6182079" y="2215150"/>
            <a:ext cx="5379209" cy="4024460"/>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E658CA1-D3A4-4DFB-9C99-8D4021038533}" type="datetime1">
              <a:rPr lang="cs-CZ" smtClean="0"/>
              <a:t>17.4.2024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B03548C-D8CE-44B9-80D6-3D9141BDC6B7}" type="slidenum">
              <a:rPr lang="cs-CZ" smtClean="0"/>
              <a:t>‹#›</a:t>
            </a:fld>
            <a:endParaRPr lang="cs-CZ"/>
          </a:p>
        </p:txBody>
      </p:sp>
    </p:spTree>
    <p:extLst>
      <p:ext uri="{BB962C8B-B14F-4D97-AF65-F5344CB8AC3E}">
        <p14:creationId xmlns:p14="http://schemas.microsoft.com/office/powerpoint/2010/main" val="1602872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6E8FCCEF-1F37-4B78-A428-C1D8D98C864D}" type="datetime1">
              <a:rPr lang="cs-CZ" smtClean="0"/>
              <a:t>17.4.2024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B03548C-D8CE-44B9-80D6-3D9141BDC6B7}" type="slidenum">
              <a:rPr lang="cs-CZ" smtClean="0"/>
              <a:t>‹#›</a:t>
            </a:fld>
            <a:endParaRPr lang="cs-CZ"/>
          </a:p>
        </p:txBody>
      </p:sp>
    </p:spTree>
    <p:extLst>
      <p:ext uri="{BB962C8B-B14F-4D97-AF65-F5344CB8AC3E}">
        <p14:creationId xmlns:p14="http://schemas.microsoft.com/office/powerpoint/2010/main" val="3714481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1B23F70-9B56-43B3-B12D-9CD745B71B19}" type="datetime1">
              <a:rPr lang="cs-CZ" smtClean="0"/>
              <a:t>17.4.2024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B03548C-D8CE-44B9-80D6-3D9141BDC6B7}" type="slidenum">
              <a:rPr lang="cs-CZ" smtClean="0"/>
              <a:t>‹#›</a:t>
            </a:fld>
            <a:endParaRPr lang="cs-CZ"/>
          </a:p>
        </p:txBody>
      </p:sp>
    </p:spTree>
    <p:extLst>
      <p:ext uri="{BB962C8B-B14F-4D97-AF65-F5344CB8AC3E}">
        <p14:creationId xmlns:p14="http://schemas.microsoft.com/office/powerpoint/2010/main" val="3287146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8489" y="278108"/>
            <a:ext cx="4003772" cy="1183569"/>
          </a:xfrm>
        </p:spPr>
        <p:txBody>
          <a:bodyPr anchor="b"/>
          <a:lstStyle>
            <a:lvl1pPr algn="l">
              <a:defRPr sz="2400" b="1"/>
            </a:lvl1pPr>
          </a:lstStyle>
          <a:p>
            <a:r>
              <a:rPr lang="cs-CZ"/>
              <a:t>Kliknutím lze upravit styl.</a:t>
            </a:r>
          </a:p>
        </p:txBody>
      </p:sp>
      <p:sp>
        <p:nvSpPr>
          <p:cNvPr id="3" name="Zástupný symbol pro obsah 2"/>
          <p:cNvSpPr>
            <a:spLocks noGrp="1"/>
          </p:cNvSpPr>
          <p:nvPr>
            <p:ph idx="1"/>
          </p:nvPr>
        </p:nvSpPr>
        <p:spPr>
          <a:xfrm>
            <a:off x="4758045" y="278107"/>
            <a:ext cx="6803242" cy="5961504"/>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8489" y="1461676"/>
            <a:ext cx="4003772" cy="4777935"/>
          </a:xfrm>
        </p:spPr>
        <p:txBody>
          <a:bodyPr/>
          <a:lstStyle>
            <a:lvl1pPr marL="0" indent="0">
              <a:buNone/>
              <a:defRPr sz="1700"/>
            </a:lvl1pPr>
            <a:lvl2pPr marL="545211" indent="0">
              <a:buNone/>
              <a:defRPr sz="1400"/>
            </a:lvl2pPr>
            <a:lvl3pPr marL="1090422" indent="0">
              <a:buNone/>
              <a:defRPr sz="1200"/>
            </a:lvl3pPr>
            <a:lvl4pPr marL="1635633" indent="0">
              <a:buNone/>
              <a:defRPr sz="1100"/>
            </a:lvl4pPr>
            <a:lvl5pPr marL="2180844" indent="0">
              <a:buNone/>
              <a:defRPr sz="1100"/>
            </a:lvl5pPr>
            <a:lvl6pPr marL="2726055" indent="0">
              <a:buNone/>
              <a:defRPr sz="1100"/>
            </a:lvl6pPr>
            <a:lvl7pPr marL="3271266" indent="0">
              <a:buNone/>
              <a:defRPr sz="1100"/>
            </a:lvl7pPr>
            <a:lvl8pPr marL="3816477" indent="0">
              <a:buNone/>
              <a:defRPr sz="1100"/>
            </a:lvl8pPr>
            <a:lvl9pPr marL="4361688" indent="0">
              <a:buNone/>
              <a:defRPr sz="11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8560CEE-7E35-4D86-BE04-6EFA4701C69B}" type="datetime1">
              <a:rPr lang="cs-CZ" smtClean="0"/>
              <a:t>17.4.2024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B03548C-D8CE-44B9-80D6-3D9141BDC6B7}" type="slidenum">
              <a:rPr lang="cs-CZ" smtClean="0"/>
              <a:t>‹#›</a:t>
            </a:fld>
            <a:endParaRPr lang="cs-CZ"/>
          </a:p>
        </p:txBody>
      </p:sp>
    </p:spTree>
    <p:extLst>
      <p:ext uri="{BB962C8B-B14F-4D97-AF65-F5344CB8AC3E}">
        <p14:creationId xmlns:p14="http://schemas.microsoft.com/office/powerpoint/2010/main" val="4242673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5362" y="4889501"/>
            <a:ext cx="7301865" cy="577233"/>
          </a:xfrm>
        </p:spPr>
        <p:txBody>
          <a:bodyPr anchor="b"/>
          <a:lstStyle>
            <a:lvl1pPr algn="l">
              <a:defRPr sz="2400" b="1"/>
            </a:lvl1pPr>
          </a:lstStyle>
          <a:p>
            <a:r>
              <a:rPr lang="cs-CZ"/>
              <a:t>Kliknutím lze upravit styl.</a:t>
            </a:r>
          </a:p>
        </p:txBody>
      </p:sp>
      <p:sp>
        <p:nvSpPr>
          <p:cNvPr id="3" name="Zástupný symbol pro obrázek 2"/>
          <p:cNvSpPr>
            <a:spLocks noGrp="1"/>
          </p:cNvSpPr>
          <p:nvPr>
            <p:ph type="pic" idx="1"/>
          </p:nvPr>
        </p:nvSpPr>
        <p:spPr>
          <a:xfrm>
            <a:off x="2385362" y="624123"/>
            <a:ext cx="7301865" cy="4191000"/>
          </a:xfrm>
        </p:spPr>
        <p:txBody>
          <a:bodyPr/>
          <a:lstStyle>
            <a:lvl1pPr marL="0" indent="0">
              <a:buNone/>
              <a:defRPr sz="3800"/>
            </a:lvl1pPr>
            <a:lvl2pPr marL="545211" indent="0">
              <a:buNone/>
              <a:defRPr sz="3300"/>
            </a:lvl2pPr>
            <a:lvl3pPr marL="1090422" indent="0">
              <a:buNone/>
              <a:defRPr sz="2900"/>
            </a:lvl3pPr>
            <a:lvl4pPr marL="1635633" indent="0">
              <a:buNone/>
              <a:defRPr sz="2400"/>
            </a:lvl4pPr>
            <a:lvl5pPr marL="2180844" indent="0">
              <a:buNone/>
              <a:defRPr sz="2400"/>
            </a:lvl5pPr>
            <a:lvl6pPr marL="2726055" indent="0">
              <a:buNone/>
              <a:defRPr sz="2400"/>
            </a:lvl6pPr>
            <a:lvl7pPr marL="3271266" indent="0">
              <a:buNone/>
              <a:defRPr sz="2400"/>
            </a:lvl7pPr>
            <a:lvl8pPr marL="3816477" indent="0">
              <a:buNone/>
              <a:defRPr sz="2400"/>
            </a:lvl8pPr>
            <a:lvl9pPr marL="4361688" indent="0">
              <a:buNone/>
              <a:defRPr sz="2400"/>
            </a:lvl9pPr>
          </a:lstStyle>
          <a:p>
            <a:endParaRPr lang="cs-CZ"/>
          </a:p>
        </p:txBody>
      </p:sp>
      <p:sp>
        <p:nvSpPr>
          <p:cNvPr id="4" name="Zástupný symbol pro text 3"/>
          <p:cNvSpPr>
            <a:spLocks noGrp="1"/>
          </p:cNvSpPr>
          <p:nvPr>
            <p:ph type="body" sz="half" idx="2"/>
          </p:nvPr>
        </p:nvSpPr>
        <p:spPr>
          <a:xfrm>
            <a:off x="2385362" y="5466734"/>
            <a:ext cx="7301865" cy="819767"/>
          </a:xfrm>
        </p:spPr>
        <p:txBody>
          <a:bodyPr/>
          <a:lstStyle>
            <a:lvl1pPr marL="0" indent="0">
              <a:buNone/>
              <a:defRPr sz="1700"/>
            </a:lvl1pPr>
            <a:lvl2pPr marL="545211" indent="0">
              <a:buNone/>
              <a:defRPr sz="1400"/>
            </a:lvl2pPr>
            <a:lvl3pPr marL="1090422" indent="0">
              <a:buNone/>
              <a:defRPr sz="1200"/>
            </a:lvl3pPr>
            <a:lvl4pPr marL="1635633" indent="0">
              <a:buNone/>
              <a:defRPr sz="1100"/>
            </a:lvl4pPr>
            <a:lvl5pPr marL="2180844" indent="0">
              <a:buNone/>
              <a:defRPr sz="1100"/>
            </a:lvl5pPr>
            <a:lvl6pPr marL="2726055" indent="0">
              <a:buNone/>
              <a:defRPr sz="1100"/>
            </a:lvl6pPr>
            <a:lvl7pPr marL="3271266" indent="0">
              <a:buNone/>
              <a:defRPr sz="1100"/>
            </a:lvl7pPr>
            <a:lvl8pPr marL="3816477" indent="0">
              <a:buNone/>
              <a:defRPr sz="1100"/>
            </a:lvl8pPr>
            <a:lvl9pPr marL="4361688" indent="0">
              <a:buNone/>
              <a:defRPr sz="11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36109B7-19D7-469C-A771-1112B60FCBBF}" type="datetime1">
              <a:rPr lang="cs-CZ" smtClean="0"/>
              <a:t>17.4.2024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B03548C-D8CE-44B9-80D6-3D9141BDC6B7}" type="slidenum">
              <a:rPr lang="cs-CZ" smtClean="0"/>
              <a:t>‹#›</a:t>
            </a:fld>
            <a:endParaRPr lang="cs-CZ"/>
          </a:p>
        </p:txBody>
      </p:sp>
    </p:spTree>
    <p:extLst>
      <p:ext uri="{BB962C8B-B14F-4D97-AF65-F5344CB8AC3E}">
        <p14:creationId xmlns:p14="http://schemas.microsoft.com/office/powerpoint/2010/main" val="11837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8489" y="279725"/>
            <a:ext cx="10952797" cy="1164167"/>
          </a:xfrm>
          <a:prstGeom prst="rect">
            <a:avLst/>
          </a:prstGeom>
        </p:spPr>
        <p:txBody>
          <a:bodyPr vert="horz" lIns="109042" tIns="54521" rIns="109042" bIns="54521" rtlCol="0" anchor="ctr">
            <a:normAutofit/>
          </a:bodyPr>
          <a:lstStyle/>
          <a:p>
            <a:r>
              <a:rPr lang="cs-CZ"/>
              <a:t>Kliknutím lze upravit styl.</a:t>
            </a:r>
          </a:p>
        </p:txBody>
      </p:sp>
      <p:sp>
        <p:nvSpPr>
          <p:cNvPr id="3" name="Zástupný symbol pro text 2"/>
          <p:cNvSpPr>
            <a:spLocks noGrp="1"/>
          </p:cNvSpPr>
          <p:nvPr>
            <p:ph type="body" idx="1"/>
          </p:nvPr>
        </p:nvSpPr>
        <p:spPr>
          <a:xfrm>
            <a:off x="608489" y="1629834"/>
            <a:ext cx="10952797" cy="4609777"/>
          </a:xfrm>
          <a:prstGeom prst="rect">
            <a:avLst/>
          </a:prstGeom>
        </p:spPr>
        <p:txBody>
          <a:bodyPr vert="horz" lIns="109042" tIns="54521" rIns="109042" bIns="54521"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8489" y="6474061"/>
            <a:ext cx="2839615" cy="371887"/>
          </a:xfrm>
          <a:prstGeom prst="rect">
            <a:avLst/>
          </a:prstGeom>
        </p:spPr>
        <p:txBody>
          <a:bodyPr vert="horz" lIns="109042" tIns="54521" rIns="109042" bIns="54521" rtlCol="0" anchor="ctr"/>
          <a:lstStyle>
            <a:lvl1pPr algn="l">
              <a:defRPr sz="1400">
                <a:solidFill>
                  <a:schemeClr val="tx1">
                    <a:tint val="75000"/>
                  </a:schemeClr>
                </a:solidFill>
              </a:defRPr>
            </a:lvl1pPr>
          </a:lstStyle>
          <a:p>
            <a:fld id="{E98EB3F5-39CA-4ED5-B126-B13F8A233ABC}" type="datetime1">
              <a:rPr lang="cs-CZ" smtClean="0"/>
              <a:t>17.4.2024</a:t>
            </a:fld>
            <a:endParaRPr lang="cs-CZ"/>
          </a:p>
        </p:txBody>
      </p:sp>
      <p:sp>
        <p:nvSpPr>
          <p:cNvPr id="5" name="Zástupný symbol pro zápatí 4"/>
          <p:cNvSpPr>
            <a:spLocks noGrp="1"/>
          </p:cNvSpPr>
          <p:nvPr>
            <p:ph type="ftr" sz="quarter" idx="3"/>
          </p:nvPr>
        </p:nvSpPr>
        <p:spPr>
          <a:xfrm>
            <a:off x="4158007" y="6474061"/>
            <a:ext cx="3853762" cy="371887"/>
          </a:xfrm>
          <a:prstGeom prst="rect">
            <a:avLst/>
          </a:prstGeom>
        </p:spPr>
        <p:txBody>
          <a:bodyPr vert="horz" lIns="109042" tIns="54521" rIns="109042" bIns="54521" rtlCol="0" anchor="ctr"/>
          <a:lstStyle>
            <a:lvl1pPr algn="ctr">
              <a:defRPr sz="14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721671" y="6474061"/>
            <a:ext cx="2839615" cy="371887"/>
          </a:xfrm>
          <a:prstGeom prst="rect">
            <a:avLst/>
          </a:prstGeom>
        </p:spPr>
        <p:txBody>
          <a:bodyPr vert="horz" lIns="109042" tIns="54521" rIns="109042" bIns="54521" rtlCol="0" anchor="ctr"/>
          <a:lstStyle>
            <a:lvl1pPr algn="r">
              <a:defRPr sz="1400">
                <a:solidFill>
                  <a:schemeClr val="tx1">
                    <a:tint val="75000"/>
                  </a:schemeClr>
                </a:solidFill>
              </a:defRPr>
            </a:lvl1pPr>
          </a:lstStyle>
          <a:p>
            <a:fld id="{0B03548C-D8CE-44B9-80D6-3D9141BDC6B7}" type="slidenum">
              <a:rPr lang="cs-CZ" smtClean="0"/>
              <a:t>‹#›</a:t>
            </a:fld>
            <a:endParaRPr lang="cs-CZ"/>
          </a:p>
        </p:txBody>
      </p:sp>
    </p:spTree>
    <p:extLst>
      <p:ext uri="{BB962C8B-B14F-4D97-AF65-F5344CB8AC3E}">
        <p14:creationId xmlns:p14="http://schemas.microsoft.com/office/powerpoint/2010/main" val="3831393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1090422" rtl="0" eaLnBrk="1" latinLnBrk="0" hangingPunct="1">
        <a:spcBef>
          <a:spcPct val="0"/>
        </a:spcBef>
        <a:buNone/>
        <a:defRPr sz="5200" kern="1200">
          <a:solidFill>
            <a:schemeClr val="tx1"/>
          </a:solidFill>
          <a:latin typeface="+mj-lt"/>
          <a:ea typeface="+mj-ea"/>
          <a:cs typeface="+mj-cs"/>
        </a:defRPr>
      </a:lvl1pPr>
    </p:titleStyle>
    <p:bodyStyle>
      <a:lvl1pPr marL="408908" indent="-408908" algn="l" defTabSz="1090422"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5968" indent="-340757" algn="l" defTabSz="1090422"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3028" indent="-272606" algn="l" defTabSz="109042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8239"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53450"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8661"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43872"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9083"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34294"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cs-CZ"/>
      </a:defPPr>
      <a:lvl1pPr marL="0" algn="l" defTabSz="1090422" rtl="0" eaLnBrk="1" latinLnBrk="0" hangingPunct="1">
        <a:defRPr sz="2100" kern="1200">
          <a:solidFill>
            <a:schemeClr val="tx1"/>
          </a:solidFill>
          <a:latin typeface="+mn-lt"/>
          <a:ea typeface="+mn-ea"/>
          <a:cs typeface="+mn-cs"/>
        </a:defRPr>
      </a:lvl1pPr>
      <a:lvl2pPr marL="545211" algn="l" defTabSz="1090422" rtl="0" eaLnBrk="1" latinLnBrk="0" hangingPunct="1">
        <a:defRPr sz="2100" kern="1200">
          <a:solidFill>
            <a:schemeClr val="tx1"/>
          </a:solidFill>
          <a:latin typeface="+mn-lt"/>
          <a:ea typeface="+mn-ea"/>
          <a:cs typeface="+mn-cs"/>
        </a:defRPr>
      </a:lvl2pPr>
      <a:lvl3pPr marL="1090422" algn="l" defTabSz="1090422" rtl="0" eaLnBrk="1" latinLnBrk="0" hangingPunct="1">
        <a:defRPr sz="2100" kern="1200">
          <a:solidFill>
            <a:schemeClr val="tx1"/>
          </a:solidFill>
          <a:latin typeface="+mn-lt"/>
          <a:ea typeface="+mn-ea"/>
          <a:cs typeface="+mn-cs"/>
        </a:defRPr>
      </a:lvl3pPr>
      <a:lvl4pPr marL="1635633" algn="l" defTabSz="1090422" rtl="0" eaLnBrk="1" latinLnBrk="0" hangingPunct="1">
        <a:defRPr sz="2100" kern="1200">
          <a:solidFill>
            <a:schemeClr val="tx1"/>
          </a:solidFill>
          <a:latin typeface="+mn-lt"/>
          <a:ea typeface="+mn-ea"/>
          <a:cs typeface="+mn-cs"/>
        </a:defRPr>
      </a:lvl4pPr>
      <a:lvl5pPr marL="2180844" algn="l" defTabSz="1090422" rtl="0" eaLnBrk="1" latinLnBrk="0" hangingPunct="1">
        <a:defRPr sz="2100" kern="1200">
          <a:solidFill>
            <a:schemeClr val="tx1"/>
          </a:solidFill>
          <a:latin typeface="+mn-lt"/>
          <a:ea typeface="+mn-ea"/>
          <a:cs typeface="+mn-cs"/>
        </a:defRPr>
      </a:lvl5pPr>
      <a:lvl6pPr marL="2726055" algn="l" defTabSz="1090422" rtl="0" eaLnBrk="1" latinLnBrk="0" hangingPunct="1">
        <a:defRPr sz="2100" kern="1200">
          <a:solidFill>
            <a:schemeClr val="tx1"/>
          </a:solidFill>
          <a:latin typeface="+mn-lt"/>
          <a:ea typeface="+mn-ea"/>
          <a:cs typeface="+mn-cs"/>
        </a:defRPr>
      </a:lvl6pPr>
      <a:lvl7pPr marL="3271266" algn="l" defTabSz="1090422" rtl="0" eaLnBrk="1" latinLnBrk="0" hangingPunct="1">
        <a:defRPr sz="2100" kern="1200">
          <a:solidFill>
            <a:schemeClr val="tx1"/>
          </a:solidFill>
          <a:latin typeface="+mn-lt"/>
          <a:ea typeface="+mn-ea"/>
          <a:cs typeface="+mn-cs"/>
        </a:defRPr>
      </a:lvl7pPr>
      <a:lvl8pPr marL="3816477" algn="l" defTabSz="1090422" rtl="0" eaLnBrk="1" latinLnBrk="0" hangingPunct="1">
        <a:defRPr sz="2100" kern="1200">
          <a:solidFill>
            <a:schemeClr val="tx1"/>
          </a:solidFill>
          <a:latin typeface="+mn-lt"/>
          <a:ea typeface="+mn-ea"/>
          <a:cs typeface="+mn-cs"/>
        </a:defRPr>
      </a:lvl8pPr>
      <a:lvl9pPr marL="4361688" algn="l" defTabSz="109042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wmf"/><Relationship Id="rId7" Type="http://schemas.openxmlformats.org/officeDocument/2006/relationships/image" Target="../media/image24.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23.w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41.wmf"/><Relationship Id="rId4" Type="http://schemas.openxmlformats.org/officeDocument/2006/relationships/oleObject" Target="../embeddings/oleObject4.bin"/></Relationships>
</file>

<file path=ppt/slides/_rels/slide35.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hyperlink" Target="https://www.wikiskripta.eu/w/Standardn%C3%AD_model_%C4%8D%C3%A1sticov%C3%A9_fyziky" TargetMode="External"/><Relationship Id="rId5" Type="http://schemas.openxmlformats.org/officeDocument/2006/relationships/image" Target="../media/image7.wmf"/><Relationship Id="rId4" Type="http://schemas.openxmlformats.org/officeDocument/2006/relationships/image" Target="../media/image6.wmf"/></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upload.wikimedia.org/wikipedia/en/a/ae/Chirped_pulse_amplification.png"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700.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tiff"/><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0.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2.png"/><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svg"/></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71.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73.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Bez popisku">
            <a:extLst>
              <a:ext uri="{FF2B5EF4-FFF2-40B4-BE49-F238E27FC236}">
                <a16:creationId xmlns:a16="http://schemas.microsoft.com/office/drawing/2014/main" id="{26DA4190-EF37-7F32-61F2-C097235D6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471" y="396156"/>
            <a:ext cx="7776864" cy="41258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29D0693F-5F17-BCE7-0E6D-E96239A9D245}"/>
              </a:ext>
            </a:extLst>
          </p:cNvPr>
          <p:cNvSpPr txBox="1"/>
          <p:nvPr/>
        </p:nvSpPr>
        <p:spPr>
          <a:xfrm>
            <a:off x="565899" y="5137435"/>
            <a:ext cx="11326008" cy="1446550"/>
          </a:xfrm>
          <a:prstGeom prst="rect">
            <a:avLst/>
          </a:prstGeom>
          <a:noFill/>
        </p:spPr>
        <p:txBody>
          <a:bodyPr wrap="square" rtlCol="0">
            <a:spAutoFit/>
          </a:bodyPr>
          <a:lstStyle/>
          <a:p>
            <a:pPr algn="ctr"/>
            <a:r>
              <a:rPr lang="cs-CZ" sz="4400" b="1" dirty="0">
                <a:solidFill>
                  <a:srgbClr val="66FF66"/>
                </a:solidFill>
              </a:rPr>
              <a:t>LASER – mocná zbraň v rukou analytického chemika</a:t>
            </a:r>
            <a:endParaRPr lang="en-GB" sz="4400" b="1" dirty="0">
              <a:solidFill>
                <a:srgbClr val="66FF66"/>
              </a:solidFill>
            </a:endParaRPr>
          </a:p>
        </p:txBody>
      </p:sp>
      <p:sp>
        <p:nvSpPr>
          <p:cNvPr id="13" name="TextovéPole 12">
            <a:extLst>
              <a:ext uri="{FF2B5EF4-FFF2-40B4-BE49-F238E27FC236}">
                <a16:creationId xmlns:a16="http://schemas.microsoft.com/office/drawing/2014/main" id="{F1F8ECD0-870E-9182-13F7-9E039AF91AF3}"/>
              </a:ext>
            </a:extLst>
          </p:cNvPr>
          <p:cNvSpPr txBox="1"/>
          <p:nvPr/>
        </p:nvSpPr>
        <p:spPr>
          <a:xfrm>
            <a:off x="6876975" y="3421107"/>
            <a:ext cx="2576346" cy="954107"/>
          </a:xfrm>
          <a:prstGeom prst="rect">
            <a:avLst/>
          </a:prstGeom>
          <a:noFill/>
        </p:spPr>
        <p:txBody>
          <a:bodyPr wrap="none" rtlCol="0">
            <a:spAutoFit/>
          </a:bodyPr>
          <a:lstStyle/>
          <a:p>
            <a:pPr algn="ctr"/>
            <a:r>
              <a:rPr lang="cs-CZ" sz="2800" dirty="0">
                <a:latin typeface="Agency FB" panose="020B0503020202020204" pitchFamily="34" charset="0"/>
                <a:ea typeface="ADLaM Display" panose="020F0502020204030204" pitchFamily="2" charset="0"/>
                <a:cs typeface="ADLaM Display" panose="020F0502020204030204" pitchFamily="2" charset="0"/>
              </a:rPr>
              <a:t>doc. Karel Novotný</a:t>
            </a:r>
          </a:p>
          <a:p>
            <a:pPr algn="ctr"/>
            <a:r>
              <a:rPr lang="cs-CZ" sz="2800" dirty="0">
                <a:latin typeface="Agency FB" panose="020B0503020202020204" pitchFamily="34" charset="0"/>
                <a:ea typeface="ADLaM Display" panose="020F0502020204030204" pitchFamily="2" charset="0"/>
                <a:cs typeface="ADLaM Display" panose="020F0502020204030204" pitchFamily="2" charset="0"/>
              </a:rPr>
              <a:t>Ústav chemie </a:t>
            </a:r>
            <a:r>
              <a:rPr lang="cs-CZ" sz="2800" dirty="0" err="1">
                <a:latin typeface="Agency FB" panose="020B0503020202020204" pitchFamily="34" charset="0"/>
                <a:ea typeface="ADLaM Display" panose="020F0502020204030204" pitchFamily="2" charset="0"/>
                <a:cs typeface="ADLaM Display" panose="020F0502020204030204" pitchFamily="2" charset="0"/>
              </a:rPr>
              <a:t>PřF</a:t>
            </a:r>
            <a:r>
              <a:rPr lang="cs-CZ" sz="2800" dirty="0">
                <a:latin typeface="Agency FB" panose="020B0503020202020204" pitchFamily="34" charset="0"/>
                <a:ea typeface="ADLaM Display" panose="020F0502020204030204" pitchFamily="2" charset="0"/>
                <a:cs typeface="ADLaM Display" panose="020F0502020204030204" pitchFamily="2" charset="0"/>
              </a:rPr>
              <a:t> MU</a:t>
            </a:r>
            <a:endParaRPr lang="en-GB" sz="2800" dirty="0">
              <a:latin typeface="Agency FB" panose="020B0503020202020204" pitchFamily="34" charset="0"/>
              <a:ea typeface="ADLaM Display" panose="020F0502020204030204" pitchFamily="2" charset="0"/>
              <a:cs typeface="ADLaM Display" panose="020F0502020204030204" pitchFamily="2" charset="0"/>
            </a:endParaRPr>
          </a:p>
        </p:txBody>
      </p:sp>
      <p:sp>
        <p:nvSpPr>
          <p:cNvPr id="14" name="TextovéPole 13">
            <a:extLst>
              <a:ext uri="{FF2B5EF4-FFF2-40B4-BE49-F238E27FC236}">
                <a16:creationId xmlns:a16="http://schemas.microsoft.com/office/drawing/2014/main" id="{6F9FFD43-818C-B6AC-EAE6-46C1A272426F}"/>
              </a:ext>
            </a:extLst>
          </p:cNvPr>
          <p:cNvSpPr txBox="1"/>
          <p:nvPr/>
        </p:nvSpPr>
        <p:spPr>
          <a:xfrm>
            <a:off x="2732888" y="3823371"/>
            <a:ext cx="1875835" cy="523220"/>
          </a:xfrm>
          <a:prstGeom prst="rect">
            <a:avLst/>
          </a:prstGeom>
          <a:noFill/>
        </p:spPr>
        <p:txBody>
          <a:bodyPr wrap="none" rtlCol="0">
            <a:spAutoFit/>
          </a:bodyPr>
          <a:lstStyle/>
          <a:p>
            <a:pPr algn="ctr"/>
            <a:r>
              <a:rPr lang="cs-CZ" sz="2800" dirty="0">
                <a:latin typeface="Agency FB" panose="020B0503020202020204" pitchFamily="34" charset="0"/>
                <a:ea typeface="ADLaM Display" panose="020F0502020204030204" pitchFamily="2" charset="0"/>
                <a:cs typeface="ADLaM Display" panose="020F0502020204030204" pitchFamily="2" charset="0"/>
              </a:rPr>
              <a:t>17. 4. 2024 </a:t>
            </a:r>
            <a:r>
              <a:rPr lang="cs-CZ" sz="2800" dirty="0" err="1">
                <a:latin typeface="Agency FB" panose="020B0503020202020204" pitchFamily="34" charset="0"/>
                <a:ea typeface="ADLaM Display" panose="020F0502020204030204" pitchFamily="2" charset="0"/>
                <a:cs typeface="ADLaM Display" panose="020F0502020204030204" pitchFamily="2" charset="0"/>
              </a:rPr>
              <a:t>UKB</a:t>
            </a:r>
            <a:endParaRPr lang="en-GB" sz="2800" dirty="0">
              <a:latin typeface="Agency FB" panose="020B0503020202020204" pitchFamily="34" charset="0"/>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239006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a:extLst>
              <a:ext uri="{FF2B5EF4-FFF2-40B4-BE49-F238E27FC236}">
                <a16:creationId xmlns:a16="http://schemas.microsoft.com/office/drawing/2014/main" id="{9C90480D-3D93-C40F-9879-10A4398D810C}"/>
              </a:ext>
            </a:extLst>
          </p:cNvPr>
          <p:cNvSpPr txBox="1">
            <a:spLocks noChangeArrowheads="1"/>
          </p:cNvSpPr>
          <p:nvPr/>
        </p:nvSpPr>
        <p:spPr>
          <a:xfrm>
            <a:off x="180231" y="1484804"/>
            <a:ext cx="6408712" cy="517604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cs-CZ" sz="2795" dirty="0"/>
              <a:t>Pravděpodobnost absorpce fotonu:</a:t>
            </a:r>
          </a:p>
          <a:p>
            <a:pPr>
              <a:buFont typeface="Wingdings" pitchFamily="2" charset="2"/>
              <a:buNone/>
              <a:defRPr/>
            </a:pPr>
            <a:r>
              <a:rPr lang="cs-CZ" sz="2795" dirty="0"/>
              <a:t>	</a:t>
            </a:r>
            <a:r>
              <a:rPr lang="cs-CZ" sz="2795" dirty="0" err="1"/>
              <a:t>w</a:t>
            </a:r>
            <a:r>
              <a:rPr lang="cs-CZ" sz="2795" baseline="-25000" dirty="0" err="1"/>
              <a:t>01</a:t>
            </a:r>
            <a:r>
              <a:rPr lang="cs-CZ" sz="2795" baseline="-25000" dirty="0"/>
              <a:t> </a:t>
            </a:r>
            <a:r>
              <a:rPr lang="cs-CZ" sz="2795" dirty="0"/>
              <a:t>= </a:t>
            </a:r>
            <a:r>
              <a:rPr lang="cs-CZ" sz="2795" dirty="0" err="1"/>
              <a:t>n</a:t>
            </a:r>
            <a:r>
              <a:rPr lang="cs-CZ" sz="2795" baseline="-25000" dirty="0" err="1"/>
              <a:t>0</a:t>
            </a:r>
            <a:r>
              <a:rPr lang="cs-CZ" sz="2795" baseline="-25000" dirty="0"/>
              <a:t>  </a:t>
            </a:r>
            <a:r>
              <a:rPr lang="el-GR" sz="2795" dirty="0"/>
              <a:t>ρ</a:t>
            </a:r>
            <a:r>
              <a:rPr lang="cs-CZ" sz="2795" dirty="0"/>
              <a:t>(</a:t>
            </a:r>
            <a:r>
              <a:rPr lang="el-GR" sz="2795" dirty="0">
                <a:latin typeface="Times New Roman" pitchFamily="18" charset="0"/>
              </a:rPr>
              <a:t>ν</a:t>
            </a:r>
            <a:r>
              <a:rPr lang="cs-CZ" sz="2795" dirty="0"/>
              <a:t>) </a:t>
            </a:r>
            <a:r>
              <a:rPr lang="cs-CZ" sz="2795" dirty="0" err="1"/>
              <a:t>B</a:t>
            </a:r>
            <a:r>
              <a:rPr lang="cs-CZ" sz="2795" baseline="-25000" dirty="0" err="1"/>
              <a:t>01</a:t>
            </a:r>
            <a:endParaRPr lang="cs-CZ" sz="2795" baseline="-25000" dirty="0"/>
          </a:p>
          <a:p>
            <a:pPr>
              <a:buFont typeface="Wingdings" pitchFamily="2" charset="2"/>
              <a:buNone/>
              <a:defRPr/>
            </a:pPr>
            <a:endParaRPr lang="cs-CZ" sz="2795" dirty="0"/>
          </a:p>
          <a:p>
            <a:pPr>
              <a:defRPr/>
            </a:pPr>
            <a:r>
              <a:rPr lang="cs-CZ" sz="2795" dirty="0"/>
              <a:t>Pravděpodobnost</a:t>
            </a:r>
          </a:p>
          <a:p>
            <a:pPr>
              <a:buFont typeface="Wingdings" pitchFamily="2" charset="2"/>
              <a:buNone/>
              <a:defRPr/>
            </a:pPr>
            <a:r>
              <a:rPr lang="cs-CZ" sz="2795" dirty="0"/>
              <a:t>	spontánní emise:</a:t>
            </a:r>
          </a:p>
          <a:p>
            <a:pPr>
              <a:buFont typeface="Wingdings" pitchFamily="2" charset="2"/>
              <a:buNone/>
              <a:defRPr/>
            </a:pPr>
            <a:r>
              <a:rPr lang="cs-CZ" sz="2795" dirty="0"/>
              <a:t>	</a:t>
            </a:r>
            <a:r>
              <a:rPr lang="cs-CZ" sz="2795" dirty="0" err="1"/>
              <a:t>w</a:t>
            </a:r>
            <a:r>
              <a:rPr lang="cs-CZ" sz="2795" baseline="-25000" dirty="0" err="1"/>
              <a:t>10</a:t>
            </a:r>
            <a:r>
              <a:rPr lang="cs-CZ" sz="2795" baseline="-25000" dirty="0"/>
              <a:t> </a:t>
            </a:r>
            <a:r>
              <a:rPr lang="cs-CZ" sz="2795" dirty="0"/>
              <a:t>= </a:t>
            </a:r>
            <a:r>
              <a:rPr lang="cs-CZ" sz="2795" dirty="0" err="1"/>
              <a:t>n</a:t>
            </a:r>
            <a:r>
              <a:rPr lang="cs-CZ" sz="2795" baseline="-25000" dirty="0" err="1"/>
              <a:t>1</a:t>
            </a:r>
            <a:r>
              <a:rPr lang="cs-CZ" sz="2795" baseline="-25000" dirty="0"/>
              <a:t> </a:t>
            </a:r>
            <a:r>
              <a:rPr lang="cs-CZ" sz="2795" dirty="0" err="1"/>
              <a:t>A</a:t>
            </a:r>
            <a:r>
              <a:rPr lang="cs-CZ" sz="2795" baseline="-25000" dirty="0" err="1"/>
              <a:t>10</a:t>
            </a:r>
            <a:endParaRPr lang="cs-CZ" sz="2795" baseline="-25000" dirty="0"/>
          </a:p>
          <a:p>
            <a:pPr>
              <a:buClr>
                <a:srgbClr val="4F81BD"/>
              </a:buClr>
              <a:buFont typeface="Arial" panose="020B0604020202020204" pitchFamily="34" charset="0"/>
              <a:buNone/>
              <a:defRPr/>
            </a:pPr>
            <a:endParaRPr lang="cs-CZ" sz="1397" dirty="0">
              <a:solidFill>
                <a:prstClr val="black"/>
              </a:solidFill>
            </a:endParaRPr>
          </a:p>
          <a:p>
            <a:pPr>
              <a:buClr>
                <a:srgbClr val="4F81BD"/>
              </a:buClr>
              <a:buFont typeface="Arial" panose="020B0604020202020204" pitchFamily="34" charset="0"/>
              <a:buNone/>
              <a:defRPr/>
            </a:pPr>
            <a:endParaRPr lang="cs-CZ" sz="1397" dirty="0">
              <a:solidFill>
                <a:prstClr val="black"/>
              </a:solidFill>
            </a:endParaRPr>
          </a:p>
          <a:p>
            <a:pPr>
              <a:buClr>
                <a:srgbClr val="4F81BD"/>
              </a:buClr>
              <a:buFont typeface="Arial" panose="020B0604020202020204" pitchFamily="34" charset="0"/>
              <a:buNone/>
              <a:defRPr/>
            </a:pPr>
            <a:endParaRPr lang="cs-CZ" sz="1397" dirty="0">
              <a:solidFill>
                <a:prstClr val="black"/>
              </a:solidFill>
            </a:endParaRPr>
          </a:p>
          <a:p>
            <a:pPr>
              <a:buClr>
                <a:srgbClr val="4F81BD"/>
              </a:buClr>
              <a:buFont typeface="Arial" panose="020B0604020202020204" pitchFamily="34" charset="0"/>
              <a:buNone/>
              <a:defRPr/>
            </a:pPr>
            <a:endParaRPr lang="cs-CZ" sz="1397" dirty="0">
              <a:solidFill>
                <a:prstClr val="black"/>
              </a:solidFill>
            </a:endParaRPr>
          </a:p>
          <a:p>
            <a:pPr>
              <a:buClr>
                <a:srgbClr val="4F81BD"/>
              </a:buClr>
              <a:buFont typeface="Arial" panose="020B0604020202020204" pitchFamily="34" charset="0"/>
              <a:buNone/>
              <a:defRPr/>
            </a:pPr>
            <a:r>
              <a:rPr lang="el-GR" sz="1900" dirty="0">
                <a:solidFill>
                  <a:schemeClr val="accent1">
                    <a:lumMod val="75000"/>
                  </a:schemeClr>
                </a:solidFill>
              </a:rPr>
              <a:t>ρ</a:t>
            </a:r>
            <a:r>
              <a:rPr lang="cs-CZ" sz="1900" dirty="0">
                <a:solidFill>
                  <a:schemeClr val="accent1">
                    <a:lumMod val="75000"/>
                  </a:schemeClr>
                </a:solidFill>
              </a:rPr>
              <a:t>(</a:t>
            </a:r>
            <a:r>
              <a:rPr lang="el-GR" sz="1900" dirty="0">
                <a:solidFill>
                  <a:schemeClr val="accent1">
                    <a:lumMod val="75000"/>
                  </a:schemeClr>
                </a:solidFill>
                <a:latin typeface="Times New Roman" pitchFamily="18" charset="0"/>
              </a:rPr>
              <a:t>ν</a:t>
            </a:r>
            <a:r>
              <a:rPr lang="cs-CZ" sz="1900" dirty="0">
                <a:solidFill>
                  <a:schemeClr val="accent1">
                    <a:lumMod val="75000"/>
                  </a:schemeClr>
                </a:solidFill>
              </a:rPr>
              <a:t>) – spektrální hustota záření o frekvenci </a:t>
            </a:r>
            <a:r>
              <a:rPr lang="el-GR" sz="1900" dirty="0">
                <a:solidFill>
                  <a:schemeClr val="accent1">
                    <a:lumMod val="75000"/>
                  </a:schemeClr>
                </a:solidFill>
                <a:latin typeface="Times New Roman" pitchFamily="18" charset="0"/>
              </a:rPr>
              <a:t>ν</a:t>
            </a:r>
            <a:endParaRPr lang="cs-CZ" sz="1900" dirty="0">
              <a:solidFill>
                <a:schemeClr val="accent1">
                  <a:lumMod val="75000"/>
                </a:schemeClr>
              </a:solidFill>
              <a:latin typeface="Times New Roman" pitchFamily="18" charset="0"/>
            </a:endParaRPr>
          </a:p>
          <a:p>
            <a:pPr>
              <a:buClr>
                <a:srgbClr val="4F81BD"/>
              </a:buClr>
              <a:buFont typeface="Arial" panose="020B0604020202020204" pitchFamily="34" charset="0"/>
              <a:buNone/>
              <a:defRPr/>
            </a:pPr>
            <a:r>
              <a:rPr lang="cs-CZ" sz="1900" dirty="0" err="1">
                <a:solidFill>
                  <a:schemeClr val="accent1">
                    <a:lumMod val="75000"/>
                  </a:schemeClr>
                </a:solidFill>
              </a:rPr>
              <a:t>B</a:t>
            </a:r>
            <a:r>
              <a:rPr lang="cs-CZ" sz="1900" baseline="-25000" dirty="0" err="1">
                <a:solidFill>
                  <a:schemeClr val="accent1">
                    <a:lumMod val="75000"/>
                  </a:schemeClr>
                </a:solidFill>
              </a:rPr>
              <a:t>01</a:t>
            </a:r>
            <a:r>
              <a:rPr lang="cs-CZ" sz="1900" baseline="-25000" dirty="0">
                <a:solidFill>
                  <a:schemeClr val="accent1">
                    <a:lumMod val="75000"/>
                  </a:schemeClr>
                </a:solidFill>
              </a:rPr>
              <a:t> </a:t>
            </a:r>
            <a:r>
              <a:rPr lang="cs-CZ" sz="1900" dirty="0">
                <a:solidFill>
                  <a:schemeClr val="accent1">
                    <a:lumMod val="75000"/>
                  </a:schemeClr>
                </a:solidFill>
              </a:rPr>
              <a:t>– Einsteinův koeficient pravděpodobnosti   absorpce</a:t>
            </a:r>
          </a:p>
          <a:p>
            <a:pPr>
              <a:buClr>
                <a:srgbClr val="4F81BD"/>
              </a:buClr>
              <a:buFont typeface="Arial" panose="020B0604020202020204" pitchFamily="34" charset="0"/>
              <a:buNone/>
              <a:defRPr/>
            </a:pPr>
            <a:r>
              <a:rPr lang="cs-CZ" sz="1900" dirty="0" err="1">
                <a:solidFill>
                  <a:schemeClr val="accent1">
                    <a:lumMod val="75000"/>
                  </a:schemeClr>
                </a:solidFill>
              </a:rPr>
              <a:t>A</a:t>
            </a:r>
            <a:r>
              <a:rPr lang="cs-CZ" sz="1900" baseline="-25000" dirty="0" err="1">
                <a:solidFill>
                  <a:schemeClr val="accent1">
                    <a:lumMod val="75000"/>
                  </a:schemeClr>
                </a:solidFill>
              </a:rPr>
              <a:t>10</a:t>
            </a:r>
            <a:r>
              <a:rPr lang="cs-CZ" sz="1900" dirty="0">
                <a:solidFill>
                  <a:schemeClr val="accent1">
                    <a:lumMod val="75000"/>
                  </a:schemeClr>
                </a:solidFill>
              </a:rPr>
              <a:t> – Einsteinův koeficient pravděpodobnosti spontánní emise</a:t>
            </a:r>
          </a:p>
          <a:p>
            <a:pPr>
              <a:buFont typeface="Wingdings" pitchFamily="2" charset="2"/>
              <a:buNone/>
              <a:defRPr/>
            </a:pPr>
            <a:endParaRPr lang="el-GR" sz="2795" dirty="0"/>
          </a:p>
          <a:p>
            <a:pPr>
              <a:buFont typeface="Wingdings" pitchFamily="2" charset="2"/>
              <a:buNone/>
              <a:defRPr/>
            </a:pPr>
            <a:endParaRPr lang="cs-CZ" sz="2795" dirty="0"/>
          </a:p>
        </p:txBody>
      </p:sp>
      <p:pic>
        <p:nvPicPr>
          <p:cNvPr id="5" name="Picture 19" descr="a_m">
            <a:extLst>
              <a:ext uri="{FF2B5EF4-FFF2-40B4-BE49-F238E27FC236}">
                <a16:creationId xmlns:a16="http://schemas.microsoft.com/office/drawing/2014/main" id="{51DAB05A-50DE-D72E-7834-649B8E42F63B}"/>
              </a:ext>
            </a:extLst>
          </p:cNvPr>
          <p:cNvPicPr>
            <a:picLocks noChangeAspect="1" noChangeArrowheads="1" noCrop="1"/>
          </p:cNvPicPr>
          <p:nvPr/>
        </p:nvPicPr>
        <p:blipFill>
          <a:blip r:embed="rId2" cstate="print"/>
          <a:srcRect/>
          <a:stretch>
            <a:fillRect/>
          </a:stretch>
        </p:blipFill>
        <p:spPr bwMode="auto">
          <a:xfrm>
            <a:off x="6983786" y="1857187"/>
            <a:ext cx="4078776" cy="3270627"/>
          </a:xfrm>
          <a:prstGeom prst="rect">
            <a:avLst/>
          </a:prstGeom>
          <a:noFill/>
          <a:ln w="9525">
            <a:noFill/>
            <a:miter lim="800000"/>
            <a:headEnd/>
            <a:tailEnd/>
          </a:ln>
        </p:spPr>
      </p:pic>
      <p:sp>
        <p:nvSpPr>
          <p:cNvPr id="2" name="Zástupný symbol pro číslo snímku 1">
            <a:extLst>
              <a:ext uri="{FF2B5EF4-FFF2-40B4-BE49-F238E27FC236}">
                <a16:creationId xmlns:a16="http://schemas.microsoft.com/office/drawing/2014/main" id="{275C7FA7-8AB4-088D-5494-3F9D38727C26}"/>
              </a:ext>
            </a:extLst>
          </p:cNvPr>
          <p:cNvSpPr>
            <a:spLocks noGrp="1"/>
          </p:cNvSpPr>
          <p:nvPr>
            <p:ph type="sldNum" sz="quarter" idx="12"/>
          </p:nvPr>
        </p:nvSpPr>
        <p:spPr/>
        <p:txBody>
          <a:bodyPr/>
          <a:lstStyle/>
          <a:p>
            <a:fld id="{4F95796C-0982-402B-A490-345830A5F09F}" type="slidenum">
              <a:rPr lang="en-GB" smtClean="0"/>
              <a:t>10</a:t>
            </a:fld>
            <a:endParaRPr lang="en-GB"/>
          </a:p>
        </p:txBody>
      </p:sp>
      <p:sp>
        <p:nvSpPr>
          <p:cNvPr id="6" name="TextovéPole 5">
            <a:extLst>
              <a:ext uri="{FF2B5EF4-FFF2-40B4-BE49-F238E27FC236}">
                <a16:creationId xmlns:a16="http://schemas.microsoft.com/office/drawing/2014/main" id="{90DA0EC0-E64A-6F26-6D73-7496F4DEB449}"/>
              </a:ext>
            </a:extLst>
          </p:cNvPr>
          <p:cNvSpPr txBox="1"/>
          <p:nvPr/>
        </p:nvSpPr>
        <p:spPr>
          <a:xfrm>
            <a:off x="-34777" y="108124"/>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Absorpce, spontánní emise</a:t>
            </a:r>
          </a:p>
        </p:txBody>
      </p:sp>
    </p:spTree>
    <p:extLst>
      <p:ext uri="{BB962C8B-B14F-4D97-AF65-F5344CB8AC3E}">
        <p14:creationId xmlns:p14="http://schemas.microsoft.com/office/powerpoint/2010/main" val="3590764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BB576EE6-8555-02C3-3771-998BEC99C7E4}"/>
              </a:ext>
            </a:extLst>
          </p:cNvPr>
          <p:cNvSpPr txBox="1">
            <a:spLocks noChangeArrowheads="1"/>
          </p:cNvSpPr>
          <p:nvPr/>
        </p:nvSpPr>
        <p:spPr>
          <a:xfrm>
            <a:off x="274329" y="1627215"/>
            <a:ext cx="5248031" cy="496163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cs-CZ" sz="2795" dirty="0"/>
              <a:t>Pravděpodobnost stimulované emise:</a:t>
            </a:r>
          </a:p>
          <a:p>
            <a:pPr>
              <a:buFont typeface="Wingdings" pitchFamily="2" charset="2"/>
              <a:buNone/>
              <a:defRPr/>
            </a:pPr>
            <a:r>
              <a:rPr lang="cs-CZ" sz="2795" dirty="0"/>
              <a:t>	</a:t>
            </a:r>
            <a:r>
              <a:rPr lang="cs-CZ" sz="2795" dirty="0" err="1"/>
              <a:t>w</a:t>
            </a:r>
            <a:r>
              <a:rPr lang="cs-CZ" sz="2795" baseline="-25000" dirty="0" err="1"/>
              <a:t>10</a:t>
            </a:r>
            <a:r>
              <a:rPr lang="cs-CZ" sz="2795" dirty="0"/>
              <a:t>=</a:t>
            </a:r>
            <a:r>
              <a:rPr lang="cs-CZ" sz="2795" dirty="0" err="1"/>
              <a:t>n</a:t>
            </a:r>
            <a:r>
              <a:rPr lang="cs-CZ" sz="2795" baseline="-25000" dirty="0" err="1"/>
              <a:t>1</a:t>
            </a:r>
            <a:r>
              <a:rPr lang="el-GR" sz="2795" dirty="0"/>
              <a:t>ρ</a:t>
            </a:r>
            <a:r>
              <a:rPr lang="cs-CZ" sz="2795" dirty="0"/>
              <a:t>(</a:t>
            </a:r>
            <a:r>
              <a:rPr lang="el-GR" sz="2795" dirty="0">
                <a:latin typeface="Times New Roman" pitchFamily="18" charset="0"/>
              </a:rPr>
              <a:t>ν</a:t>
            </a:r>
            <a:r>
              <a:rPr lang="cs-CZ" sz="2795" dirty="0"/>
              <a:t>)</a:t>
            </a:r>
            <a:r>
              <a:rPr lang="cs-CZ" sz="2795" dirty="0" err="1"/>
              <a:t>B</a:t>
            </a:r>
            <a:r>
              <a:rPr lang="cs-CZ" sz="2795" baseline="-25000" dirty="0" err="1"/>
              <a:t>10</a:t>
            </a:r>
            <a:endParaRPr lang="cs-CZ" sz="2795" baseline="-25000" dirty="0"/>
          </a:p>
          <a:p>
            <a:pPr>
              <a:buFont typeface="Wingdings" pitchFamily="2" charset="2"/>
              <a:buNone/>
              <a:defRPr/>
            </a:pPr>
            <a:endParaRPr lang="cs-CZ" sz="2795" baseline="-25000" dirty="0"/>
          </a:p>
          <a:p>
            <a:pPr>
              <a:buClr>
                <a:srgbClr val="4F81BD"/>
              </a:buClr>
              <a:buFont typeface="Arial" panose="020B0604020202020204" pitchFamily="34" charset="0"/>
              <a:buNone/>
              <a:defRPr/>
            </a:pPr>
            <a:r>
              <a:rPr lang="cs-CZ" sz="1800" dirty="0" err="1">
                <a:solidFill>
                  <a:schemeClr val="accent1">
                    <a:lumMod val="75000"/>
                  </a:schemeClr>
                </a:solidFill>
              </a:rPr>
              <a:t>B</a:t>
            </a:r>
            <a:r>
              <a:rPr lang="cs-CZ" sz="1800" baseline="-25000" dirty="0" err="1">
                <a:solidFill>
                  <a:schemeClr val="accent1">
                    <a:lumMod val="75000"/>
                  </a:schemeClr>
                </a:solidFill>
              </a:rPr>
              <a:t>10</a:t>
            </a:r>
            <a:r>
              <a:rPr lang="cs-CZ" sz="1800" dirty="0">
                <a:solidFill>
                  <a:schemeClr val="accent1">
                    <a:lumMod val="75000"/>
                  </a:schemeClr>
                </a:solidFill>
              </a:rPr>
              <a:t> – Einsteinův koeficient pravděpodobnosti   stimulované emise</a:t>
            </a:r>
          </a:p>
          <a:p>
            <a:pPr>
              <a:buClr>
                <a:srgbClr val="4F81BD"/>
              </a:buClr>
              <a:buFont typeface="Arial" panose="020B0604020202020204" pitchFamily="34" charset="0"/>
              <a:buNone/>
              <a:defRPr/>
            </a:pPr>
            <a:endParaRPr lang="cs-CZ" sz="1800" dirty="0">
              <a:solidFill>
                <a:schemeClr val="accent1">
                  <a:lumMod val="75000"/>
                </a:schemeClr>
              </a:solidFill>
            </a:endParaRPr>
          </a:p>
          <a:p>
            <a:pPr>
              <a:buClr>
                <a:srgbClr val="4F81BD"/>
              </a:buClr>
              <a:buFont typeface="Arial" panose="020B0604020202020204" pitchFamily="34" charset="0"/>
              <a:buNone/>
              <a:defRPr/>
            </a:pPr>
            <a:r>
              <a:rPr lang="cs-CZ" sz="1800" dirty="0">
                <a:solidFill>
                  <a:schemeClr val="accent1">
                    <a:lumMod val="75000"/>
                  </a:schemeClr>
                </a:solidFill>
              </a:rPr>
              <a:t>Lze dokázat, že:</a:t>
            </a:r>
          </a:p>
          <a:p>
            <a:pPr>
              <a:buNone/>
              <a:defRPr/>
            </a:pPr>
            <a:r>
              <a:rPr lang="cs-CZ" sz="1900" b="1" dirty="0" err="1">
                <a:latin typeface="Times New Roman" pitchFamily="18" charset="0"/>
              </a:rPr>
              <a:t>B</a:t>
            </a:r>
            <a:r>
              <a:rPr lang="cs-CZ" sz="1900" b="1" baseline="-25000" dirty="0" err="1">
                <a:latin typeface="Times New Roman" pitchFamily="18" charset="0"/>
              </a:rPr>
              <a:t>01</a:t>
            </a:r>
            <a:r>
              <a:rPr lang="cs-CZ" sz="1900" b="1" baseline="-25000" dirty="0">
                <a:latin typeface="Times New Roman" pitchFamily="18" charset="0"/>
              </a:rPr>
              <a:t> </a:t>
            </a:r>
            <a:r>
              <a:rPr lang="cs-CZ" sz="1900" b="1" dirty="0">
                <a:latin typeface="Times New Roman" pitchFamily="18" charset="0"/>
              </a:rPr>
              <a:t>= </a:t>
            </a:r>
            <a:r>
              <a:rPr lang="cs-CZ" sz="1900" b="1" dirty="0" err="1">
                <a:latin typeface="Times New Roman" pitchFamily="18" charset="0"/>
              </a:rPr>
              <a:t>B</a:t>
            </a:r>
            <a:r>
              <a:rPr lang="cs-CZ" sz="1900" b="1" baseline="-25000" dirty="0" err="1">
                <a:latin typeface="Times New Roman" pitchFamily="18" charset="0"/>
              </a:rPr>
              <a:t>10</a:t>
            </a:r>
            <a:r>
              <a:rPr lang="cs-CZ" sz="1900" b="1" baseline="-25000" dirty="0">
                <a:latin typeface="Times New Roman" pitchFamily="18" charset="0"/>
              </a:rPr>
              <a:t> </a:t>
            </a:r>
            <a:r>
              <a:rPr lang="cs-CZ" sz="1900" b="1" dirty="0">
                <a:latin typeface="Times New Roman" pitchFamily="18" charset="0"/>
              </a:rPr>
              <a:t>= B</a:t>
            </a:r>
          </a:p>
          <a:p>
            <a:pPr>
              <a:buFont typeface="Wingdings" pitchFamily="2" charset="2"/>
              <a:buNone/>
              <a:defRPr/>
            </a:pPr>
            <a:endParaRPr lang="cs-CZ" sz="2795" baseline="-25000" dirty="0"/>
          </a:p>
          <a:p>
            <a:pPr>
              <a:defRPr/>
            </a:pPr>
            <a:r>
              <a:rPr lang="cs-CZ" sz="2795" dirty="0"/>
              <a:t>Proces interakce se zářením v termodynamické rovnováze:</a:t>
            </a:r>
          </a:p>
          <a:p>
            <a:pPr>
              <a:buFont typeface="Wingdings" pitchFamily="2" charset="2"/>
              <a:buNone/>
              <a:defRPr/>
            </a:pPr>
            <a:r>
              <a:rPr lang="cs-CZ" sz="2795" dirty="0"/>
              <a:t>	</a:t>
            </a:r>
          </a:p>
          <a:p>
            <a:pPr>
              <a:buFont typeface="Wingdings" pitchFamily="2" charset="2"/>
              <a:buNone/>
              <a:defRPr/>
            </a:pPr>
            <a:r>
              <a:rPr lang="cs-CZ" sz="3500" b="1" dirty="0" err="1">
                <a:highlight>
                  <a:srgbClr val="FFFF00"/>
                </a:highlight>
              </a:rPr>
              <a:t>n</a:t>
            </a:r>
            <a:r>
              <a:rPr lang="cs-CZ" sz="3500" b="1" baseline="-25000" dirty="0" err="1">
                <a:highlight>
                  <a:srgbClr val="FFFF00"/>
                </a:highlight>
              </a:rPr>
              <a:t>0</a:t>
            </a:r>
            <a:r>
              <a:rPr lang="el-GR" sz="3500" b="1" dirty="0">
                <a:highlight>
                  <a:srgbClr val="FFFF00"/>
                </a:highlight>
              </a:rPr>
              <a:t>ρ</a:t>
            </a:r>
            <a:r>
              <a:rPr lang="cs-CZ" sz="3500" b="1" dirty="0">
                <a:highlight>
                  <a:srgbClr val="FFFF00"/>
                </a:highlight>
              </a:rPr>
              <a:t>(</a:t>
            </a:r>
            <a:r>
              <a:rPr lang="el-GR" sz="3500" b="1" dirty="0">
                <a:highlight>
                  <a:srgbClr val="FFFF00"/>
                </a:highlight>
                <a:latin typeface="Times New Roman" pitchFamily="18" charset="0"/>
              </a:rPr>
              <a:t>ν</a:t>
            </a:r>
            <a:r>
              <a:rPr lang="cs-CZ" sz="3500" b="1" dirty="0">
                <a:highlight>
                  <a:srgbClr val="FFFF00"/>
                </a:highlight>
              </a:rPr>
              <a:t>)B</a:t>
            </a:r>
            <a:r>
              <a:rPr lang="cs-CZ" sz="3500" b="1" baseline="-25000" dirty="0">
                <a:highlight>
                  <a:srgbClr val="FFFF00"/>
                </a:highlight>
              </a:rPr>
              <a:t>    </a:t>
            </a:r>
            <a:r>
              <a:rPr lang="cs-CZ" sz="3500" b="1" dirty="0">
                <a:highlight>
                  <a:srgbClr val="FFFF00"/>
                </a:highlight>
              </a:rPr>
              <a:t>=  </a:t>
            </a:r>
            <a:r>
              <a:rPr lang="cs-CZ" sz="3500" b="1" dirty="0" err="1">
                <a:highlight>
                  <a:srgbClr val="FFFF00"/>
                </a:highlight>
              </a:rPr>
              <a:t>n</a:t>
            </a:r>
            <a:r>
              <a:rPr lang="cs-CZ" sz="3500" b="1" baseline="-25000" dirty="0" err="1">
                <a:highlight>
                  <a:srgbClr val="FFFF00"/>
                </a:highlight>
              </a:rPr>
              <a:t>1</a:t>
            </a:r>
            <a:r>
              <a:rPr lang="el-GR" sz="3500" b="1" dirty="0">
                <a:highlight>
                  <a:srgbClr val="FFFF00"/>
                </a:highlight>
              </a:rPr>
              <a:t>ρ</a:t>
            </a:r>
            <a:r>
              <a:rPr lang="cs-CZ" sz="3500" b="1" dirty="0">
                <a:highlight>
                  <a:srgbClr val="FFFF00"/>
                </a:highlight>
              </a:rPr>
              <a:t>(</a:t>
            </a:r>
            <a:r>
              <a:rPr lang="el-GR" sz="3500" b="1" dirty="0">
                <a:highlight>
                  <a:srgbClr val="FFFF00"/>
                </a:highlight>
                <a:latin typeface="Times New Roman" pitchFamily="18" charset="0"/>
              </a:rPr>
              <a:t>ν</a:t>
            </a:r>
            <a:r>
              <a:rPr lang="cs-CZ" sz="3500" b="1" dirty="0">
                <a:highlight>
                  <a:srgbClr val="FFFF00"/>
                </a:highlight>
              </a:rPr>
              <a:t>)B </a:t>
            </a:r>
            <a:r>
              <a:rPr lang="cs-CZ" sz="3500" b="1" baseline="-25000" dirty="0">
                <a:highlight>
                  <a:srgbClr val="FFFF00"/>
                </a:highlight>
              </a:rPr>
              <a:t> </a:t>
            </a:r>
            <a:r>
              <a:rPr lang="cs-CZ" sz="3500" b="1" dirty="0">
                <a:highlight>
                  <a:srgbClr val="FFFF00"/>
                </a:highlight>
              </a:rPr>
              <a:t>+  </a:t>
            </a:r>
            <a:r>
              <a:rPr lang="cs-CZ" sz="3500" b="1" dirty="0" err="1">
                <a:highlight>
                  <a:srgbClr val="FFFF00"/>
                </a:highlight>
              </a:rPr>
              <a:t>n</a:t>
            </a:r>
            <a:r>
              <a:rPr lang="cs-CZ" sz="3500" b="1" baseline="-25000" dirty="0" err="1">
                <a:highlight>
                  <a:srgbClr val="FFFF00"/>
                </a:highlight>
              </a:rPr>
              <a:t>1</a:t>
            </a:r>
            <a:r>
              <a:rPr lang="cs-CZ" sz="3500" b="1" dirty="0" err="1">
                <a:highlight>
                  <a:srgbClr val="FFFF00"/>
                </a:highlight>
              </a:rPr>
              <a:t>A</a:t>
            </a:r>
            <a:r>
              <a:rPr lang="cs-CZ" sz="3500" b="1" baseline="-25000" dirty="0" err="1">
                <a:highlight>
                  <a:srgbClr val="FFFF00"/>
                </a:highlight>
              </a:rPr>
              <a:t>10</a:t>
            </a:r>
            <a:endParaRPr lang="cs-CZ" sz="3500" b="1" baseline="-25000" dirty="0">
              <a:highlight>
                <a:srgbClr val="FFFF00"/>
              </a:highlight>
            </a:endParaRPr>
          </a:p>
        </p:txBody>
      </p:sp>
      <p:sp>
        <p:nvSpPr>
          <p:cNvPr id="4" name="Text Box 10">
            <a:extLst>
              <a:ext uri="{FF2B5EF4-FFF2-40B4-BE49-F238E27FC236}">
                <a16:creationId xmlns:a16="http://schemas.microsoft.com/office/drawing/2014/main" id="{E65A761F-9F20-21B5-7076-AC7C3B44797E}"/>
              </a:ext>
            </a:extLst>
          </p:cNvPr>
          <p:cNvSpPr txBox="1">
            <a:spLocks noChangeArrowheads="1"/>
          </p:cNvSpPr>
          <p:nvPr/>
        </p:nvSpPr>
        <p:spPr bwMode="auto">
          <a:xfrm>
            <a:off x="7778831" y="2716043"/>
            <a:ext cx="320337" cy="414101"/>
          </a:xfrm>
          <a:prstGeom prst="rect">
            <a:avLst/>
          </a:prstGeom>
          <a:noFill/>
          <a:ln w="9525">
            <a:noFill/>
            <a:miter lim="800000"/>
            <a:headEnd/>
            <a:tailEnd/>
          </a:ln>
        </p:spPr>
        <p:txBody>
          <a:bodyPr wrap="none">
            <a:spAutoFit/>
          </a:bodyPr>
          <a:lstStyle/>
          <a:p>
            <a:pPr algn="l"/>
            <a:r>
              <a:rPr lang="cs-CZ" sz="2096"/>
              <a:t>1</a:t>
            </a:r>
          </a:p>
        </p:txBody>
      </p:sp>
      <p:pic>
        <p:nvPicPr>
          <p:cNvPr id="5" name="Picture 9" descr="st_em">
            <a:extLst>
              <a:ext uri="{FF2B5EF4-FFF2-40B4-BE49-F238E27FC236}">
                <a16:creationId xmlns:a16="http://schemas.microsoft.com/office/drawing/2014/main" id="{17EEE5D2-E2B6-9EBE-2BC3-68FCC8ACBA4B}"/>
              </a:ext>
            </a:extLst>
          </p:cNvPr>
          <p:cNvPicPr>
            <a:picLocks noChangeAspect="1" noChangeArrowheads="1" noCrop="1"/>
          </p:cNvPicPr>
          <p:nvPr/>
        </p:nvPicPr>
        <p:blipFill>
          <a:blip r:embed="rId2" cstate="print"/>
          <a:srcRect/>
          <a:stretch>
            <a:fillRect/>
          </a:stretch>
        </p:blipFill>
        <p:spPr bwMode="auto">
          <a:xfrm>
            <a:off x="6365601" y="2048214"/>
            <a:ext cx="3990038" cy="3191397"/>
          </a:xfrm>
          <a:prstGeom prst="rect">
            <a:avLst/>
          </a:prstGeom>
          <a:noFill/>
          <a:ln w="9525">
            <a:noFill/>
            <a:miter lim="800000"/>
            <a:headEnd/>
            <a:tailEnd/>
          </a:ln>
        </p:spPr>
      </p:pic>
      <p:sp>
        <p:nvSpPr>
          <p:cNvPr id="6" name="Text Box 13">
            <a:extLst>
              <a:ext uri="{FF2B5EF4-FFF2-40B4-BE49-F238E27FC236}">
                <a16:creationId xmlns:a16="http://schemas.microsoft.com/office/drawing/2014/main" id="{1728454C-C7E5-8F8C-1E10-DC3B9C5E4BEF}"/>
              </a:ext>
            </a:extLst>
          </p:cNvPr>
          <p:cNvSpPr txBox="1">
            <a:spLocks noChangeArrowheads="1"/>
          </p:cNvSpPr>
          <p:nvPr/>
        </p:nvSpPr>
        <p:spPr bwMode="auto">
          <a:xfrm>
            <a:off x="6918777" y="4320603"/>
            <a:ext cx="320337" cy="414101"/>
          </a:xfrm>
          <a:prstGeom prst="rect">
            <a:avLst/>
          </a:prstGeom>
          <a:noFill/>
          <a:ln w="9525">
            <a:noFill/>
            <a:miter lim="800000"/>
            <a:headEnd/>
            <a:tailEnd/>
          </a:ln>
        </p:spPr>
        <p:txBody>
          <a:bodyPr wrap="none">
            <a:spAutoFit/>
          </a:bodyPr>
          <a:lstStyle/>
          <a:p>
            <a:pPr algn="l"/>
            <a:r>
              <a:rPr lang="cs-CZ" sz="2096" b="1" dirty="0"/>
              <a:t>0</a:t>
            </a:r>
          </a:p>
        </p:txBody>
      </p:sp>
      <p:sp>
        <p:nvSpPr>
          <p:cNvPr id="7" name="Text Box 11">
            <a:extLst>
              <a:ext uri="{FF2B5EF4-FFF2-40B4-BE49-F238E27FC236}">
                <a16:creationId xmlns:a16="http://schemas.microsoft.com/office/drawing/2014/main" id="{60A1E487-870F-8EA5-864D-466FCAA9E521}"/>
              </a:ext>
            </a:extLst>
          </p:cNvPr>
          <p:cNvSpPr txBox="1">
            <a:spLocks noChangeArrowheads="1"/>
          </p:cNvSpPr>
          <p:nvPr/>
        </p:nvSpPr>
        <p:spPr bwMode="auto">
          <a:xfrm>
            <a:off x="6847470" y="2594966"/>
            <a:ext cx="320337" cy="414101"/>
          </a:xfrm>
          <a:prstGeom prst="rect">
            <a:avLst/>
          </a:prstGeom>
          <a:noFill/>
          <a:ln w="9525">
            <a:noFill/>
            <a:miter lim="800000"/>
            <a:headEnd/>
            <a:tailEnd/>
          </a:ln>
        </p:spPr>
        <p:txBody>
          <a:bodyPr wrap="none">
            <a:spAutoFit/>
          </a:bodyPr>
          <a:lstStyle/>
          <a:p>
            <a:pPr algn="l"/>
            <a:r>
              <a:rPr lang="cs-CZ" sz="2096" b="1" dirty="0"/>
              <a:t>1</a:t>
            </a:r>
          </a:p>
        </p:txBody>
      </p:sp>
      <p:sp>
        <p:nvSpPr>
          <p:cNvPr id="2" name="Zástupný symbol pro číslo snímku 1">
            <a:extLst>
              <a:ext uri="{FF2B5EF4-FFF2-40B4-BE49-F238E27FC236}">
                <a16:creationId xmlns:a16="http://schemas.microsoft.com/office/drawing/2014/main" id="{8BE98D9C-393B-8DCB-9C60-47937907CBE3}"/>
              </a:ext>
            </a:extLst>
          </p:cNvPr>
          <p:cNvSpPr>
            <a:spLocks noGrp="1"/>
          </p:cNvSpPr>
          <p:nvPr>
            <p:ph type="sldNum" sz="quarter" idx="12"/>
          </p:nvPr>
        </p:nvSpPr>
        <p:spPr/>
        <p:txBody>
          <a:bodyPr/>
          <a:lstStyle/>
          <a:p>
            <a:fld id="{4F95796C-0982-402B-A490-345830A5F09F}" type="slidenum">
              <a:rPr lang="en-GB" smtClean="0"/>
              <a:t>11</a:t>
            </a:fld>
            <a:endParaRPr lang="en-GB"/>
          </a:p>
        </p:txBody>
      </p:sp>
      <p:sp>
        <p:nvSpPr>
          <p:cNvPr id="8" name="TextovéPole 7">
            <a:extLst>
              <a:ext uri="{FF2B5EF4-FFF2-40B4-BE49-F238E27FC236}">
                <a16:creationId xmlns:a16="http://schemas.microsoft.com/office/drawing/2014/main" id="{B9220045-E24D-7C7C-4EF9-616EB6CD5051}"/>
              </a:ext>
            </a:extLst>
          </p:cNvPr>
          <p:cNvSpPr txBox="1"/>
          <p:nvPr/>
        </p:nvSpPr>
        <p:spPr>
          <a:xfrm>
            <a:off x="-34777" y="108124"/>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Stimulovaná emise</a:t>
            </a:r>
          </a:p>
        </p:txBody>
      </p:sp>
      <p:sp>
        <p:nvSpPr>
          <p:cNvPr id="9" name="Ovál 8">
            <a:extLst>
              <a:ext uri="{FF2B5EF4-FFF2-40B4-BE49-F238E27FC236}">
                <a16:creationId xmlns:a16="http://schemas.microsoft.com/office/drawing/2014/main" id="{5379F237-E9BD-BF1B-A9F2-614824946D95}"/>
              </a:ext>
            </a:extLst>
          </p:cNvPr>
          <p:cNvSpPr/>
          <p:nvPr/>
        </p:nvSpPr>
        <p:spPr>
          <a:xfrm>
            <a:off x="3780631" y="5508724"/>
            <a:ext cx="1368152" cy="108012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ovéPole 9">
            <a:extLst>
              <a:ext uri="{FF2B5EF4-FFF2-40B4-BE49-F238E27FC236}">
                <a16:creationId xmlns:a16="http://schemas.microsoft.com/office/drawing/2014/main" id="{CF83A05B-60AE-9AF0-8DE9-4D8982D35415}"/>
              </a:ext>
            </a:extLst>
          </p:cNvPr>
          <p:cNvSpPr txBox="1"/>
          <p:nvPr/>
        </p:nvSpPr>
        <p:spPr>
          <a:xfrm>
            <a:off x="4280214" y="6588845"/>
            <a:ext cx="3327642" cy="338554"/>
          </a:xfrm>
          <a:prstGeom prst="rect">
            <a:avLst/>
          </a:prstGeom>
          <a:noFill/>
        </p:spPr>
        <p:txBody>
          <a:bodyPr wrap="none" rtlCol="0">
            <a:spAutoFit/>
          </a:bodyPr>
          <a:lstStyle/>
          <a:p>
            <a:r>
              <a:rPr lang="cs-CZ" sz="1600" b="1" dirty="0">
                <a:solidFill>
                  <a:srgbClr val="FF0000"/>
                </a:solidFill>
              </a:rPr>
              <a:t>konkurenční děj k stimulované emisi</a:t>
            </a:r>
            <a:endParaRPr lang="en-GB" sz="1600" b="1" dirty="0">
              <a:solidFill>
                <a:srgbClr val="FF0000"/>
              </a:solidFill>
            </a:endParaRPr>
          </a:p>
        </p:txBody>
      </p:sp>
    </p:spTree>
    <p:extLst>
      <p:ext uri="{BB962C8B-B14F-4D97-AF65-F5344CB8AC3E}">
        <p14:creationId xmlns:p14="http://schemas.microsoft.com/office/powerpoint/2010/main" val="1271806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DC7F808-2F12-C2B0-E57B-07D6DF054822}"/>
              </a:ext>
            </a:extLst>
          </p:cNvPr>
          <p:cNvSpPr>
            <a:spLocks noGrp="1"/>
          </p:cNvSpPr>
          <p:nvPr>
            <p:ph type="sldNum" sz="quarter" idx="12"/>
          </p:nvPr>
        </p:nvSpPr>
        <p:spPr/>
        <p:txBody>
          <a:bodyPr/>
          <a:lstStyle/>
          <a:p>
            <a:fld id="{0B03548C-D8CE-44B9-80D6-3D9141BDC6B7}" type="slidenum">
              <a:rPr lang="cs-CZ" smtClean="0"/>
              <a:t>12</a:t>
            </a:fld>
            <a:endParaRPr lang="cs-CZ"/>
          </a:p>
        </p:txBody>
      </p:sp>
      <p:sp>
        <p:nvSpPr>
          <p:cNvPr id="3" name="TextovéPole 2">
            <a:extLst>
              <a:ext uri="{FF2B5EF4-FFF2-40B4-BE49-F238E27FC236}">
                <a16:creationId xmlns:a16="http://schemas.microsoft.com/office/drawing/2014/main" id="{AFD3CB6C-324D-1A39-DDB6-C33DA30ECD7E}"/>
              </a:ext>
            </a:extLst>
          </p:cNvPr>
          <p:cNvSpPr txBox="1"/>
          <p:nvPr/>
        </p:nvSpPr>
        <p:spPr>
          <a:xfrm>
            <a:off x="-21958" y="36116"/>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Zesílení záření – kvantový zesilovač</a:t>
            </a:r>
          </a:p>
        </p:txBody>
      </p:sp>
      <p:sp>
        <p:nvSpPr>
          <p:cNvPr id="4" name="Obdélník 3">
            <a:extLst>
              <a:ext uri="{FF2B5EF4-FFF2-40B4-BE49-F238E27FC236}">
                <a16:creationId xmlns:a16="http://schemas.microsoft.com/office/drawing/2014/main" id="{BFE7CD06-4D59-1295-8986-1A089D5182D2}"/>
              </a:ext>
            </a:extLst>
          </p:cNvPr>
          <p:cNvSpPr/>
          <p:nvPr/>
        </p:nvSpPr>
        <p:spPr>
          <a:xfrm>
            <a:off x="1912007" y="1629874"/>
            <a:ext cx="4248472" cy="1008112"/>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grpSp>
        <p:nvGrpSpPr>
          <p:cNvPr id="12" name="Skupina 11">
            <a:extLst>
              <a:ext uri="{FF2B5EF4-FFF2-40B4-BE49-F238E27FC236}">
                <a16:creationId xmlns:a16="http://schemas.microsoft.com/office/drawing/2014/main" id="{BB56638A-39D3-D4CE-7268-2A42B267F15F}"/>
              </a:ext>
            </a:extLst>
          </p:cNvPr>
          <p:cNvGrpSpPr/>
          <p:nvPr/>
        </p:nvGrpSpPr>
        <p:grpSpPr>
          <a:xfrm>
            <a:off x="2236043" y="1737886"/>
            <a:ext cx="216024" cy="216024"/>
            <a:chOff x="5148783" y="1692300"/>
            <a:chExt cx="216024" cy="216024"/>
          </a:xfrm>
        </p:grpSpPr>
        <p:sp>
          <p:nvSpPr>
            <p:cNvPr id="5" name="Ovál 4">
              <a:extLst>
                <a:ext uri="{FF2B5EF4-FFF2-40B4-BE49-F238E27FC236}">
                  <a16:creationId xmlns:a16="http://schemas.microsoft.com/office/drawing/2014/main" id="{69E38850-D46B-E83C-BD86-A62C49A84842}"/>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Přímá spojnice 6">
              <a:extLst>
                <a:ext uri="{FF2B5EF4-FFF2-40B4-BE49-F238E27FC236}">
                  <a16:creationId xmlns:a16="http://schemas.microsoft.com/office/drawing/2014/main" id="{4216DD5B-C48B-86F5-A39D-E3C955ACDB18}"/>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1F6E9898-DC37-7D5B-0112-E68FFD15910C}"/>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ál 10">
              <a:extLst>
                <a:ext uri="{FF2B5EF4-FFF2-40B4-BE49-F238E27FC236}">
                  <a16:creationId xmlns:a16="http://schemas.microsoft.com/office/drawing/2014/main" id="{766B5EB6-5647-9EDE-B795-DACD6D8DC62D}"/>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Skupina 12">
            <a:extLst>
              <a:ext uri="{FF2B5EF4-FFF2-40B4-BE49-F238E27FC236}">
                <a16:creationId xmlns:a16="http://schemas.microsoft.com/office/drawing/2014/main" id="{0855F965-DBC6-C069-FEBD-348DDA1FA3A8}"/>
              </a:ext>
            </a:extLst>
          </p:cNvPr>
          <p:cNvGrpSpPr/>
          <p:nvPr/>
        </p:nvGrpSpPr>
        <p:grpSpPr>
          <a:xfrm>
            <a:off x="2388443" y="1953910"/>
            <a:ext cx="216024" cy="216024"/>
            <a:chOff x="5148783" y="1692300"/>
            <a:chExt cx="216024" cy="216024"/>
          </a:xfrm>
        </p:grpSpPr>
        <p:sp>
          <p:nvSpPr>
            <p:cNvPr id="14" name="Ovál 13">
              <a:extLst>
                <a:ext uri="{FF2B5EF4-FFF2-40B4-BE49-F238E27FC236}">
                  <a16:creationId xmlns:a16="http://schemas.microsoft.com/office/drawing/2014/main" id="{7D2A5B56-ED62-1452-1011-67E21A8D1AA1}"/>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Přímá spojnice 14">
              <a:extLst>
                <a:ext uri="{FF2B5EF4-FFF2-40B4-BE49-F238E27FC236}">
                  <a16:creationId xmlns:a16="http://schemas.microsoft.com/office/drawing/2014/main" id="{909EF0F8-BC71-710B-18A1-B567ED12A26A}"/>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Přímá spojnice 15">
              <a:extLst>
                <a:ext uri="{FF2B5EF4-FFF2-40B4-BE49-F238E27FC236}">
                  <a16:creationId xmlns:a16="http://schemas.microsoft.com/office/drawing/2014/main" id="{6424B67D-58FD-A100-C6E6-66359C023F5D}"/>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ál 16">
              <a:extLst>
                <a:ext uri="{FF2B5EF4-FFF2-40B4-BE49-F238E27FC236}">
                  <a16:creationId xmlns:a16="http://schemas.microsoft.com/office/drawing/2014/main" id="{BB11FA42-C7E0-C032-95C1-A3A4BF24663E}"/>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Skupina 17">
            <a:extLst>
              <a:ext uri="{FF2B5EF4-FFF2-40B4-BE49-F238E27FC236}">
                <a16:creationId xmlns:a16="http://schemas.microsoft.com/office/drawing/2014/main" id="{57A414FE-A2E5-35EA-8D1C-D7F5BECE598F}"/>
              </a:ext>
            </a:extLst>
          </p:cNvPr>
          <p:cNvGrpSpPr/>
          <p:nvPr/>
        </p:nvGrpSpPr>
        <p:grpSpPr>
          <a:xfrm>
            <a:off x="2596083" y="1737886"/>
            <a:ext cx="216024" cy="216024"/>
            <a:chOff x="5148783" y="1692300"/>
            <a:chExt cx="216024" cy="216024"/>
          </a:xfrm>
        </p:grpSpPr>
        <p:sp>
          <p:nvSpPr>
            <p:cNvPr id="19" name="Ovál 18">
              <a:extLst>
                <a:ext uri="{FF2B5EF4-FFF2-40B4-BE49-F238E27FC236}">
                  <a16:creationId xmlns:a16="http://schemas.microsoft.com/office/drawing/2014/main" id="{CAFD8201-E9E5-0619-AB56-9F02D24B5AD5}"/>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Přímá spojnice 19">
              <a:extLst>
                <a:ext uri="{FF2B5EF4-FFF2-40B4-BE49-F238E27FC236}">
                  <a16:creationId xmlns:a16="http://schemas.microsoft.com/office/drawing/2014/main" id="{A84BB6F0-ED14-0CBC-A941-D44D87C24A15}"/>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nice 20">
              <a:extLst>
                <a:ext uri="{FF2B5EF4-FFF2-40B4-BE49-F238E27FC236}">
                  <a16:creationId xmlns:a16="http://schemas.microsoft.com/office/drawing/2014/main" id="{31A7FAD0-D194-9F96-74D3-35C2CD964B98}"/>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ál 21">
              <a:extLst>
                <a:ext uri="{FF2B5EF4-FFF2-40B4-BE49-F238E27FC236}">
                  <a16:creationId xmlns:a16="http://schemas.microsoft.com/office/drawing/2014/main" id="{A150B095-B2E7-7B22-E0C7-AF708C3921F2}"/>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Skupina 22">
            <a:extLst>
              <a:ext uri="{FF2B5EF4-FFF2-40B4-BE49-F238E27FC236}">
                <a16:creationId xmlns:a16="http://schemas.microsoft.com/office/drawing/2014/main" id="{4583563A-A43D-C635-159A-C51C91ECBFAA}"/>
              </a:ext>
            </a:extLst>
          </p:cNvPr>
          <p:cNvGrpSpPr/>
          <p:nvPr/>
        </p:nvGrpSpPr>
        <p:grpSpPr>
          <a:xfrm>
            <a:off x="2092027" y="2241942"/>
            <a:ext cx="216024" cy="216024"/>
            <a:chOff x="5148783" y="1692300"/>
            <a:chExt cx="216024" cy="216024"/>
          </a:xfrm>
        </p:grpSpPr>
        <p:sp>
          <p:nvSpPr>
            <p:cNvPr id="24" name="Ovál 23">
              <a:extLst>
                <a:ext uri="{FF2B5EF4-FFF2-40B4-BE49-F238E27FC236}">
                  <a16:creationId xmlns:a16="http://schemas.microsoft.com/office/drawing/2014/main" id="{4583D47F-4502-5FE9-D8A5-70D7D529A83E}"/>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Přímá spojnice 24">
              <a:extLst>
                <a:ext uri="{FF2B5EF4-FFF2-40B4-BE49-F238E27FC236}">
                  <a16:creationId xmlns:a16="http://schemas.microsoft.com/office/drawing/2014/main" id="{629B371B-EA16-7DED-A0B1-6EAFA61A4470}"/>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Přímá spojnice 25">
              <a:extLst>
                <a:ext uri="{FF2B5EF4-FFF2-40B4-BE49-F238E27FC236}">
                  <a16:creationId xmlns:a16="http://schemas.microsoft.com/office/drawing/2014/main" id="{C3C2FEA0-E879-AFDE-1EDA-4730B5AFEA32}"/>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ál 26">
              <a:extLst>
                <a:ext uri="{FF2B5EF4-FFF2-40B4-BE49-F238E27FC236}">
                  <a16:creationId xmlns:a16="http://schemas.microsoft.com/office/drawing/2014/main" id="{E7F84AA6-D626-3EBC-605E-20DAD196559B}"/>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Skupina 27">
            <a:extLst>
              <a:ext uri="{FF2B5EF4-FFF2-40B4-BE49-F238E27FC236}">
                <a16:creationId xmlns:a16="http://schemas.microsoft.com/office/drawing/2014/main" id="{7B0A7A74-A87D-C8D8-2D99-1739BFE586A3}"/>
              </a:ext>
            </a:extLst>
          </p:cNvPr>
          <p:cNvGrpSpPr/>
          <p:nvPr/>
        </p:nvGrpSpPr>
        <p:grpSpPr>
          <a:xfrm>
            <a:off x="2452067" y="2241942"/>
            <a:ext cx="216024" cy="216024"/>
            <a:chOff x="5148783" y="1692300"/>
            <a:chExt cx="216024" cy="216024"/>
          </a:xfrm>
        </p:grpSpPr>
        <p:sp>
          <p:nvSpPr>
            <p:cNvPr id="29" name="Ovál 28">
              <a:extLst>
                <a:ext uri="{FF2B5EF4-FFF2-40B4-BE49-F238E27FC236}">
                  <a16:creationId xmlns:a16="http://schemas.microsoft.com/office/drawing/2014/main" id="{21E2A2ED-2888-508E-1010-59BA163FEB3D}"/>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Přímá spojnice 29">
              <a:extLst>
                <a:ext uri="{FF2B5EF4-FFF2-40B4-BE49-F238E27FC236}">
                  <a16:creationId xmlns:a16="http://schemas.microsoft.com/office/drawing/2014/main" id="{06C0F2B4-FE4D-7149-7210-08E68B72D21D}"/>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Přímá spojnice 30">
              <a:extLst>
                <a:ext uri="{FF2B5EF4-FFF2-40B4-BE49-F238E27FC236}">
                  <a16:creationId xmlns:a16="http://schemas.microsoft.com/office/drawing/2014/main" id="{A5C776D1-464D-4EF5-36DD-DBA47D55DDFD}"/>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Ovál 31">
              <a:extLst>
                <a:ext uri="{FF2B5EF4-FFF2-40B4-BE49-F238E27FC236}">
                  <a16:creationId xmlns:a16="http://schemas.microsoft.com/office/drawing/2014/main" id="{04C9161B-2066-293E-E925-C2549A094BAD}"/>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Skupina 37">
            <a:extLst>
              <a:ext uri="{FF2B5EF4-FFF2-40B4-BE49-F238E27FC236}">
                <a16:creationId xmlns:a16="http://schemas.microsoft.com/office/drawing/2014/main" id="{E66F0260-8E3D-0F38-4F8A-745A5DF33B40}"/>
              </a:ext>
            </a:extLst>
          </p:cNvPr>
          <p:cNvGrpSpPr/>
          <p:nvPr/>
        </p:nvGrpSpPr>
        <p:grpSpPr>
          <a:xfrm>
            <a:off x="3100139" y="1737886"/>
            <a:ext cx="216024" cy="216024"/>
            <a:chOff x="5148783" y="1692300"/>
            <a:chExt cx="216024" cy="216024"/>
          </a:xfrm>
        </p:grpSpPr>
        <p:sp>
          <p:nvSpPr>
            <p:cNvPr id="39" name="Ovál 38">
              <a:extLst>
                <a:ext uri="{FF2B5EF4-FFF2-40B4-BE49-F238E27FC236}">
                  <a16:creationId xmlns:a16="http://schemas.microsoft.com/office/drawing/2014/main" id="{F685C608-6315-93E2-43AD-6FFCD7CBBF3E}"/>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Přímá spojnice 39">
              <a:extLst>
                <a:ext uri="{FF2B5EF4-FFF2-40B4-BE49-F238E27FC236}">
                  <a16:creationId xmlns:a16="http://schemas.microsoft.com/office/drawing/2014/main" id="{785CC5B2-03A1-E06F-6255-E853BFA221AA}"/>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Přímá spojnice 40">
              <a:extLst>
                <a:ext uri="{FF2B5EF4-FFF2-40B4-BE49-F238E27FC236}">
                  <a16:creationId xmlns:a16="http://schemas.microsoft.com/office/drawing/2014/main" id="{6390B5B3-4AD9-D97D-4602-2478E63CC067}"/>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ál 41">
              <a:extLst>
                <a:ext uri="{FF2B5EF4-FFF2-40B4-BE49-F238E27FC236}">
                  <a16:creationId xmlns:a16="http://schemas.microsoft.com/office/drawing/2014/main" id="{948F1CF7-2E92-482C-3F19-78D158502721}"/>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 name="Skupina 42">
            <a:extLst>
              <a:ext uri="{FF2B5EF4-FFF2-40B4-BE49-F238E27FC236}">
                <a16:creationId xmlns:a16="http://schemas.microsoft.com/office/drawing/2014/main" id="{FD329CB5-2D6C-8074-83E8-32D982C47D26}"/>
              </a:ext>
            </a:extLst>
          </p:cNvPr>
          <p:cNvGrpSpPr/>
          <p:nvPr/>
        </p:nvGrpSpPr>
        <p:grpSpPr>
          <a:xfrm>
            <a:off x="3244155" y="2241942"/>
            <a:ext cx="216024" cy="216024"/>
            <a:chOff x="5148783" y="1692300"/>
            <a:chExt cx="216024" cy="216024"/>
          </a:xfrm>
        </p:grpSpPr>
        <p:sp>
          <p:nvSpPr>
            <p:cNvPr id="44" name="Ovál 43">
              <a:extLst>
                <a:ext uri="{FF2B5EF4-FFF2-40B4-BE49-F238E27FC236}">
                  <a16:creationId xmlns:a16="http://schemas.microsoft.com/office/drawing/2014/main" id="{B72690FF-E088-DD0E-6CB6-E9D508C73C47}"/>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Přímá spojnice 44">
              <a:extLst>
                <a:ext uri="{FF2B5EF4-FFF2-40B4-BE49-F238E27FC236}">
                  <a16:creationId xmlns:a16="http://schemas.microsoft.com/office/drawing/2014/main" id="{1D265B14-9C0B-957A-2556-23608F16A1F3}"/>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Přímá spojnice 45">
              <a:extLst>
                <a:ext uri="{FF2B5EF4-FFF2-40B4-BE49-F238E27FC236}">
                  <a16:creationId xmlns:a16="http://schemas.microsoft.com/office/drawing/2014/main" id="{8139DDCE-F3BB-4CC6-E44C-041845501960}"/>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ál 46">
              <a:extLst>
                <a:ext uri="{FF2B5EF4-FFF2-40B4-BE49-F238E27FC236}">
                  <a16:creationId xmlns:a16="http://schemas.microsoft.com/office/drawing/2014/main" id="{A8922A37-B0BB-AB58-5BA2-45AB68A8E76E}"/>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Skupina 47">
            <a:extLst>
              <a:ext uri="{FF2B5EF4-FFF2-40B4-BE49-F238E27FC236}">
                <a16:creationId xmlns:a16="http://schemas.microsoft.com/office/drawing/2014/main" id="{C5A8DEF8-7B62-B541-95AF-FA6E2C55FF6D}"/>
              </a:ext>
            </a:extLst>
          </p:cNvPr>
          <p:cNvGrpSpPr/>
          <p:nvPr/>
        </p:nvGrpSpPr>
        <p:grpSpPr>
          <a:xfrm>
            <a:off x="3676203" y="1737886"/>
            <a:ext cx="216024" cy="216024"/>
            <a:chOff x="5148783" y="1692300"/>
            <a:chExt cx="216024" cy="216024"/>
          </a:xfrm>
        </p:grpSpPr>
        <p:sp>
          <p:nvSpPr>
            <p:cNvPr id="49" name="Ovál 48">
              <a:extLst>
                <a:ext uri="{FF2B5EF4-FFF2-40B4-BE49-F238E27FC236}">
                  <a16:creationId xmlns:a16="http://schemas.microsoft.com/office/drawing/2014/main" id="{BDD4193B-4CBC-E182-838F-4CAADED98C99}"/>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Přímá spojnice 49">
              <a:extLst>
                <a:ext uri="{FF2B5EF4-FFF2-40B4-BE49-F238E27FC236}">
                  <a16:creationId xmlns:a16="http://schemas.microsoft.com/office/drawing/2014/main" id="{3E27DDE8-33E2-0368-D52A-055F5098F0A3}"/>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Přímá spojnice 50">
              <a:extLst>
                <a:ext uri="{FF2B5EF4-FFF2-40B4-BE49-F238E27FC236}">
                  <a16:creationId xmlns:a16="http://schemas.microsoft.com/office/drawing/2014/main" id="{1ED16553-69ED-57B7-222E-0198CDF338DD}"/>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ál 51">
              <a:extLst>
                <a:ext uri="{FF2B5EF4-FFF2-40B4-BE49-F238E27FC236}">
                  <a16:creationId xmlns:a16="http://schemas.microsoft.com/office/drawing/2014/main" id="{CE5FD231-41CC-1350-2BE7-E1D005AEE98C}"/>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Skupina 52">
            <a:extLst>
              <a:ext uri="{FF2B5EF4-FFF2-40B4-BE49-F238E27FC236}">
                <a16:creationId xmlns:a16="http://schemas.microsoft.com/office/drawing/2014/main" id="{40B1C8B0-CBBE-6A79-27AA-30B5900F3D6D}"/>
              </a:ext>
            </a:extLst>
          </p:cNvPr>
          <p:cNvGrpSpPr/>
          <p:nvPr/>
        </p:nvGrpSpPr>
        <p:grpSpPr>
          <a:xfrm>
            <a:off x="3676203" y="2097926"/>
            <a:ext cx="216024" cy="216024"/>
            <a:chOff x="5148783" y="1692300"/>
            <a:chExt cx="216024" cy="216024"/>
          </a:xfrm>
        </p:grpSpPr>
        <p:sp>
          <p:nvSpPr>
            <p:cNvPr id="54" name="Ovál 53">
              <a:extLst>
                <a:ext uri="{FF2B5EF4-FFF2-40B4-BE49-F238E27FC236}">
                  <a16:creationId xmlns:a16="http://schemas.microsoft.com/office/drawing/2014/main" id="{837E4DDF-C0B4-5EA4-8C18-9753BD7D1796}"/>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Přímá spojnice 54">
              <a:extLst>
                <a:ext uri="{FF2B5EF4-FFF2-40B4-BE49-F238E27FC236}">
                  <a16:creationId xmlns:a16="http://schemas.microsoft.com/office/drawing/2014/main" id="{C86456A6-FB52-5F9B-531C-FD2909EB5D39}"/>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Přímá spojnice 55">
              <a:extLst>
                <a:ext uri="{FF2B5EF4-FFF2-40B4-BE49-F238E27FC236}">
                  <a16:creationId xmlns:a16="http://schemas.microsoft.com/office/drawing/2014/main" id="{B504FF1F-A924-B870-977F-C2A70E5BD5A4}"/>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ál 56">
              <a:extLst>
                <a:ext uri="{FF2B5EF4-FFF2-40B4-BE49-F238E27FC236}">
                  <a16:creationId xmlns:a16="http://schemas.microsoft.com/office/drawing/2014/main" id="{679293ED-0254-B73B-6F21-2E3594910B90}"/>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 name="Skupina 57">
            <a:extLst>
              <a:ext uri="{FF2B5EF4-FFF2-40B4-BE49-F238E27FC236}">
                <a16:creationId xmlns:a16="http://schemas.microsoft.com/office/drawing/2014/main" id="{E6CB2E57-C15D-111B-21E9-DE8FB23376C6}"/>
              </a:ext>
            </a:extLst>
          </p:cNvPr>
          <p:cNvGrpSpPr/>
          <p:nvPr/>
        </p:nvGrpSpPr>
        <p:grpSpPr>
          <a:xfrm>
            <a:off x="3388171" y="1890286"/>
            <a:ext cx="216024" cy="216024"/>
            <a:chOff x="5148783" y="1692300"/>
            <a:chExt cx="216024" cy="216024"/>
          </a:xfrm>
        </p:grpSpPr>
        <p:sp>
          <p:nvSpPr>
            <p:cNvPr id="59" name="Ovál 58">
              <a:extLst>
                <a:ext uri="{FF2B5EF4-FFF2-40B4-BE49-F238E27FC236}">
                  <a16:creationId xmlns:a16="http://schemas.microsoft.com/office/drawing/2014/main" id="{DE43E9FE-9FCE-07D2-9835-1DBA121145C0}"/>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 name="Přímá spojnice 59">
              <a:extLst>
                <a:ext uri="{FF2B5EF4-FFF2-40B4-BE49-F238E27FC236}">
                  <a16:creationId xmlns:a16="http://schemas.microsoft.com/office/drawing/2014/main" id="{50794F02-3062-18A1-0AA6-4CB2EF39677A}"/>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Přímá spojnice 60">
              <a:extLst>
                <a:ext uri="{FF2B5EF4-FFF2-40B4-BE49-F238E27FC236}">
                  <a16:creationId xmlns:a16="http://schemas.microsoft.com/office/drawing/2014/main" id="{259EDE68-7B3A-4901-68D2-8BA71E1808AB}"/>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ál 61">
              <a:extLst>
                <a:ext uri="{FF2B5EF4-FFF2-40B4-BE49-F238E27FC236}">
                  <a16:creationId xmlns:a16="http://schemas.microsoft.com/office/drawing/2014/main" id="{E064A8A6-FC8C-6C66-E034-7F5059DCF1D6}"/>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3" name="Skupina 62">
            <a:extLst>
              <a:ext uri="{FF2B5EF4-FFF2-40B4-BE49-F238E27FC236}">
                <a16:creationId xmlns:a16="http://schemas.microsoft.com/office/drawing/2014/main" id="{CD48F484-FAF5-E356-D6F7-0038662AC4A2}"/>
              </a:ext>
            </a:extLst>
          </p:cNvPr>
          <p:cNvGrpSpPr/>
          <p:nvPr/>
        </p:nvGrpSpPr>
        <p:grpSpPr>
          <a:xfrm>
            <a:off x="4036243" y="2241942"/>
            <a:ext cx="216024" cy="216024"/>
            <a:chOff x="5148783" y="1692300"/>
            <a:chExt cx="216024" cy="216024"/>
          </a:xfrm>
        </p:grpSpPr>
        <p:sp>
          <p:nvSpPr>
            <p:cNvPr id="64" name="Ovál 63">
              <a:extLst>
                <a:ext uri="{FF2B5EF4-FFF2-40B4-BE49-F238E27FC236}">
                  <a16:creationId xmlns:a16="http://schemas.microsoft.com/office/drawing/2014/main" id="{0A800CFD-7522-93F4-55B6-EFF962BABEA8}"/>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Přímá spojnice 64">
              <a:extLst>
                <a:ext uri="{FF2B5EF4-FFF2-40B4-BE49-F238E27FC236}">
                  <a16:creationId xmlns:a16="http://schemas.microsoft.com/office/drawing/2014/main" id="{07D076B7-10B8-C5EC-C27C-3833F042CCC1}"/>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Přímá spojnice 65">
              <a:extLst>
                <a:ext uri="{FF2B5EF4-FFF2-40B4-BE49-F238E27FC236}">
                  <a16:creationId xmlns:a16="http://schemas.microsoft.com/office/drawing/2014/main" id="{4390B0B9-0768-41D7-255D-0C7F0C9D436E}"/>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Ovál 66">
              <a:extLst>
                <a:ext uri="{FF2B5EF4-FFF2-40B4-BE49-F238E27FC236}">
                  <a16:creationId xmlns:a16="http://schemas.microsoft.com/office/drawing/2014/main" id="{72370642-B490-89CE-C880-48F5FCE5EA9A}"/>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Skupina 67">
            <a:extLst>
              <a:ext uri="{FF2B5EF4-FFF2-40B4-BE49-F238E27FC236}">
                <a16:creationId xmlns:a16="http://schemas.microsoft.com/office/drawing/2014/main" id="{56C00DEF-E3B6-65D0-2E77-09B803CB76A2}"/>
              </a:ext>
            </a:extLst>
          </p:cNvPr>
          <p:cNvGrpSpPr/>
          <p:nvPr/>
        </p:nvGrpSpPr>
        <p:grpSpPr>
          <a:xfrm>
            <a:off x="4188643" y="1809894"/>
            <a:ext cx="216024" cy="216024"/>
            <a:chOff x="5148783" y="1692300"/>
            <a:chExt cx="216024" cy="216024"/>
          </a:xfrm>
        </p:grpSpPr>
        <p:sp>
          <p:nvSpPr>
            <p:cNvPr id="69" name="Ovál 68">
              <a:extLst>
                <a:ext uri="{FF2B5EF4-FFF2-40B4-BE49-F238E27FC236}">
                  <a16:creationId xmlns:a16="http://schemas.microsoft.com/office/drawing/2014/main" id="{5BE11BCD-8410-2C43-DA83-ECB4862C4C6E}"/>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0" name="Přímá spojnice 69">
              <a:extLst>
                <a:ext uri="{FF2B5EF4-FFF2-40B4-BE49-F238E27FC236}">
                  <a16:creationId xmlns:a16="http://schemas.microsoft.com/office/drawing/2014/main" id="{77D7E622-2E70-7D90-9785-ECC3ADD87AF5}"/>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Přímá spojnice 70">
              <a:extLst>
                <a:ext uri="{FF2B5EF4-FFF2-40B4-BE49-F238E27FC236}">
                  <a16:creationId xmlns:a16="http://schemas.microsoft.com/office/drawing/2014/main" id="{E985CD46-6579-7BF8-C25B-E1B78DD23D23}"/>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Ovál 71">
              <a:extLst>
                <a:ext uri="{FF2B5EF4-FFF2-40B4-BE49-F238E27FC236}">
                  <a16:creationId xmlns:a16="http://schemas.microsoft.com/office/drawing/2014/main" id="{158BBF56-A74D-0181-C5F7-F23E61CCD9BD}"/>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3" name="Skupina 72">
            <a:extLst>
              <a:ext uri="{FF2B5EF4-FFF2-40B4-BE49-F238E27FC236}">
                <a16:creationId xmlns:a16="http://schemas.microsoft.com/office/drawing/2014/main" id="{8F98432D-7905-14C6-817B-CA34B0AB6431}"/>
              </a:ext>
            </a:extLst>
          </p:cNvPr>
          <p:cNvGrpSpPr/>
          <p:nvPr/>
        </p:nvGrpSpPr>
        <p:grpSpPr>
          <a:xfrm>
            <a:off x="4341043" y="2097926"/>
            <a:ext cx="216024" cy="216024"/>
            <a:chOff x="5148783" y="1692300"/>
            <a:chExt cx="216024" cy="216024"/>
          </a:xfrm>
        </p:grpSpPr>
        <p:sp>
          <p:nvSpPr>
            <p:cNvPr id="74" name="Ovál 73">
              <a:extLst>
                <a:ext uri="{FF2B5EF4-FFF2-40B4-BE49-F238E27FC236}">
                  <a16:creationId xmlns:a16="http://schemas.microsoft.com/office/drawing/2014/main" id="{27D3D244-D7AA-D866-D2E2-DCAAA35A46F5}"/>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5" name="Přímá spojnice 74">
              <a:extLst>
                <a:ext uri="{FF2B5EF4-FFF2-40B4-BE49-F238E27FC236}">
                  <a16:creationId xmlns:a16="http://schemas.microsoft.com/office/drawing/2014/main" id="{6C493296-2077-2A02-DCB9-2C849804F427}"/>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Přímá spojnice 75">
              <a:extLst>
                <a:ext uri="{FF2B5EF4-FFF2-40B4-BE49-F238E27FC236}">
                  <a16:creationId xmlns:a16="http://schemas.microsoft.com/office/drawing/2014/main" id="{7560E3BD-C1BA-B488-7AC3-0B6A7A9988B1}"/>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Ovál 76">
              <a:extLst>
                <a:ext uri="{FF2B5EF4-FFF2-40B4-BE49-F238E27FC236}">
                  <a16:creationId xmlns:a16="http://schemas.microsoft.com/office/drawing/2014/main" id="{716729E5-6A65-5D8B-202A-15E8525BE143}"/>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Skupina 77">
            <a:extLst>
              <a:ext uri="{FF2B5EF4-FFF2-40B4-BE49-F238E27FC236}">
                <a16:creationId xmlns:a16="http://schemas.microsoft.com/office/drawing/2014/main" id="{544F319C-05CB-A22C-DB1D-801B6596BBF0}"/>
              </a:ext>
            </a:extLst>
          </p:cNvPr>
          <p:cNvGrpSpPr/>
          <p:nvPr/>
        </p:nvGrpSpPr>
        <p:grpSpPr>
          <a:xfrm>
            <a:off x="4540299" y="2313950"/>
            <a:ext cx="216024" cy="216024"/>
            <a:chOff x="5148783" y="1692300"/>
            <a:chExt cx="216024" cy="216024"/>
          </a:xfrm>
        </p:grpSpPr>
        <p:sp>
          <p:nvSpPr>
            <p:cNvPr id="79" name="Ovál 78">
              <a:extLst>
                <a:ext uri="{FF2B5EF4-FFF2-40B4-BE49-F238E27FC236}">
                  <a16:creationId xmlns:a16="http://schemas.microsoft.com/office/drawing/2014/main" id="{03EA88EB-E698-A908-5240-7BF5886CC249}"/>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0" name="Přímá spojnice 79">
              <a:extLst>
                <a:ext uri="{FF2B5EF4-FFF2-40B4-BE49-F238E27FC236}">
                  <a16:creationId xmlns:a16="http://schemas.microsoft.com/office/drawing/2014/main" id="{541DF8E6-E542-2911-C9CA-2E6910C642D2}"/>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Přímá spojnice 80">
              <a:extLst>
                <a:ext uri="{FF2B5EF4-FFF2-40B4-BE49-F238E27FC236}">
                  <a16:creationId xmlns:a16="http://schemas.microsoft.com/office/drawing/2014/main" id="{E92D797C-5039-9825-D9E3-BE5329414528}"/>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Ovál 81">
              <a:extLst>
                <a:ext uri="{FF2B5EF4-FFF2-40B4-BE49-F238E27FC236}">
                  <a16:creationId xmlns:a16="http://schemas.microsoft.com/office/drawing/2014/main" id="{24896054-3E3A-23C5-D328-C03EF0304113}"/>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3" name="Skupina 82">
            <a:extLst>
              <a:ext uri="{FF2B5EF4-FFF2-40B4-BE49-F238E27FC236}">
                <a16:creationId xmlns:a16="http://schemas.microsoft.com/office/drawing/2014/main" id="{5DC83514-B311-95CB-194A-FC7F270354E5}"/>
              </a:ext>
            </a:extLst>
          </p:cNvPr>
          <p:cNvGrpSpPr/>
          <p:nvPr/>
        </p:nvGrpSpPr>
        <p:grpSpPr>
          <a:xfrm>
            <a:off x="4692699" y="1737886"/>
            <a:ext cx="216024" cy="216024"/>
            <a:chOff x="5148783" y="1692300"/>
            <a:chExt cx="216024" cy="216024"/>
          </a:xfrm>
        </p:grpSpPr>
        <p:sp>
          <p:nvSpPr>
            <p:cNvPr id="84" name="Ovál 83">
              <a:extLst>
                <a:ext uri="{FF2B5EF4-FFF2-40B4-BE49-F238E27FC236}">
                  <a16:creationId xmlns:a16="http://schemas.microsoft.com/office/drawing/2014/main" id="{8B34187B-21E6-E130-BE26-67A9B98B0B53}"/>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5" name="Přímá spojnice 84">
              <a:extLst>
                <a:ext uri="{FF2B5EF4-FFF2-40B4-BE49-F238E27FC236}">
                  <a16:creationId xmlns:a16="http://schemas.microsoft.com/office/drawing/2014/main" id="{301BB0CD-BB1E-9824-1EEF-B52B156B5726}"/>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Přímá spojnice 85">
              <a:extLst>
                <a:ext uri="{FF2B5EF4-FFF2-40B4-BE49-F238E27FC236}">
                  <a16:creationId xmlns:a16="http://schemas.microsoft.com/office/drawing/2014/main" id="{5E1D4967-B238-8672-ABA7-06C9266FDF6E}"/>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Ovál 86">
              <a:extLst>
                <a:ext uri="{FF2B5EF4-FFF2-40B4-BE49-F238E27FC236}">
                  <a16:creationId xmlns:a16="http://schemas.microsoft.com/office/drawing/2014/main" id="{51F28B7C-B562-6961-3873-0E9B9635ABC4}"/>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8" name="Skupina 87">
            <a:extLst>
              <a:ext uri="{FF2B5EF4-FFF2-40B4-BE49-F238E27FC236}">
                <a16:creationId xmlns:a16="http://schemas.microsoft.com/office/drawing/2014/main" id="{A2437AB6-1669-B59F-2969-14D1991765A0}"/>
              </a:ext>
            </a:extLst>
          </p:cNvPr>
          <p:cNvGrpSpPr/>
          <p:nvPr/>
        </p:nvGrpSpPr>
        <p:grpSpPr>
          <a:xfrm>
            <a:off x="4957786" y="2184033"/>
            <a:ext cx="216024" cy="216024"/>
            <a:chOff x="5148783" y="1692300"/>
            <a:chExt cx="216024" cy="216024"/>
          </a:xfrm>
        </p:grpSpPr>
        <p:sp>
          <p:nvSpPr>
            <p:cNvPr id="89" name="Ovál 88">
              <a:extLst>
                <a:ext uri="{FF2B5EF4-FFF2-40B4-BE49-F238E27FC236}">
                  <a16:creationId xmlns:a16="http://schemas.microsoft.com/office/drawing/2014/main" id="{F3C6F722-DAD8-F97A-EC6E-2585C0D1E6B5}"/>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0" name="Přímá spojnice 89">
              <a:extLst>
                <a:ext uri="{FF2B5EF4-FFF2-40B4-BE49-F238E27FC236}">
                  <a16:creationId xmlns:a16="http://schemas.microsoft.com/office/drawing/2014/main" id="{50EE68A7-6D2D-BA9D-55F1-7F71C7A38D7E}"/>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Přímá spojnice 90">
              <a:extLst>
                <a:ext uri="{FF2B5EF4-FFF2-40B4-BE49-F238E27FC236}">
                  <a16:creationId xmlns:a16="http://schemas.microsoft.com/office/drawing/2014/main" id="{FBFAB875-8196-86D8-1071-2932CC4918E0}"/>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Ovál 91">
              <a:extLst>
                <a:ext uri="{FF2B5EF4-FFF2-40B4-BE49-F238E27FC236}">
                  <a16:creationId xmlns:a16="http://schemas.microsoft.com/office/drawing/2014/main" id="{95834FA3-3D52-BFBA-85CB-370C87706AA2}"/>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3" name="Skupina 92">
            <a:extLst>
              <a:ext uri="{FF2B5EF4-FFF2-40B4-BE49-F238E27FC236}">
                <a16:creationId xmlns:a16="http://schemas.microsoft.com/office/drawing/2014/main" id="{4E6FFFB0-F02D-EA4A-B2C5-0F196839C0C7}"/>
              </a:ext>
            </a:extLst>
          </p:cNvPr>
          <p:cNvGrpSpPr/>
          <p:nvPr/>
        </p:nvGrpSpPr>
        <p:grpSpPr>
          <a:xfrm>
            <a:off x="5188371" y="1809894"/>
            <a:ext cx="216024" cy="216024"/>
            <a:chOff x="5148783" y="1692300"/>
            <a:chExt cx="216024" cy="216024"/>
          </a:xfrm>
        </p:grpSpPr>
        <p:sp>
          <p:nvSpPr>
            <p:cNvPr id="94" name="Ovál 93">
              <a:extLst>
                <a:ext uri="{FF2B5EF4-FFF2-40B4-BE49-F238E27FC236}">
                  <a16:creationId xmlns:a16="http://schemas.microsoft.com/office/drawing/2014/main" id="{951244AE-2040-82AB-3C1E-3C872D25CB86}"/>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5" name="Přímá spojnice 94">
              <a:extLst>
                <a:ext uri="{FF2B5EF4-FFF2-40B4-BE49-F238E27FC236}">
                  <a16:creationId xmlns:a16="http://schemas.microsoft.com/office/drawing/2014/main" id="{0951DC43-0A0A-F91F-7B97-C2A6A2AF02A1}"/>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Přímá spojnice 95">
              <a:extLst>
                <a:ext uri="{FF2B5EF4-FFF2-40B4-BE49-F238E27FC236}">
                  <a16:creationId xmlns:a16="http://schemas.microsoft.com/office/drawing/2014/main" id="{933939EA-E8C6-CB02-0EFE-A176026947B2}"/>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ál 96">
              <a:extLst>
                <a:ext uri="{FF2B5EF4-FFF2-40B4-BE49-F238E27FC236}">
                  <a16:creationId xmlns:a16="http://schemas.microsoft.com/office/drawing/2014/main" id="{2D7C9A98-4226-A5C1-C850-5315FF89E423}"/>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Skupina 97">
            <a:extLst>
              <a:ext uri="{FF2B5EF4-FFF2-40B4-BE49-F238E27FC236}">
                <a16:creationId xmlns:a16="http://schemas.microsoft.com/office/drawing/2014/main" id="{33CB42F8-0E3F-5E55-4E53-A42BDE4F3487}"/>
              </a:ext>
            </a:extLst>
          </p:cNvPr>
          <p:cNvGrpSpPr/>
          <p:nvPr/>
        </p:nvGrpSpPr>
        <p:grpSpPr>
          <a:xfrm>
            <a:off x="5340771" y="2241942"/>
            <a:ext cx="216024" cy="216024"/>
            <a:chOff x="5148783" y="1692300"/>
            <a:chExt cx="216024" cy="216024"/>
          </a:xfrm>
        </p:grpSpPr>
        <p:sp>
          <p:nvSpPr>
            <p:cNvPr id="99" name="Ovál 98">
              <a:extLst>
                <a:ext uri="{FF2B5EF4-FFF2-40B4-BE49-F238E27FC236}">
                  <a16:creationId xmlns:a16="http://schemas.microsoft.com/office/drawing/2014/main" id="{4AB63547-6C0E-CB60-06DA-E5CD65C03CF0}"/>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0" name="Přímá spojnice 99">
              <a:extLst>
                <a:ext uri="{FF2B5EF4-FFF2-40B4-BE49-F238E27FC236}">
                  <a16:creationId xmlns:a16="http://schemas.microsoft.com/office/drawing/2014/main" id="{8A40907B-E092-1FCB-FD74-6C9887A616DB}"/>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Přímá spojnice 100">
              <a:extLst>
                <a:ext uri="{FF2B5EF4-FFF2-40B4-BE49-F238E27FC236}">
                  <a16:creationId xmlns:a16="http://schemas.microsoft.com/office/drawing/2014/main" id="{F5501A4E-2A86-2C3D-AB43-7CCC67990041}"/>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Ovál 101">
              <a:extLst>
                <a:ext uri="{FF2B5EF4-FFF2-40B4-BE49-F238E27FC236}">
                  <a16:creationId xmlns:a16="http://schemas.microsoft.com/office/drawing/2014/main" id="{AB2D1673-B3D9-E9A7-C435-28BF03092D78}"/>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 name="Skupina 102">
            <a:extLst>
              <a:ext uri="{FF2B5EF4-FFF2-40B4-BE49-F238E27FC236}">
                <a16:creationId xmlns:a16="http://schemas.microsoft.com/office/drawing/2014/main" id="{667BBEEE-FB56-9B86-228E-73692001F1D0}"/>
              </a:ext>
            </a:extLst>
          </p:cNvPr>
          <p:cNvGrpSpPr/>
          <p:nvPr/>
        </p:nvGrpSpPr>
        <p:grpSpPr>
          <a:xfrm>
            <a:off x="5493171" y="2025918"/>
            <a:ext cx="216024" cy="216024"/>
            <a:chOff x="5148783" y="1692300"/>
            <a:chExt cx="216024" cy="216024"/>
          </a:xfrm>
        </p:grpSpPr>
        <p:sp>
          <p:nvSpPr>
            <p:cNvPr id="104" name="Ovál 103">
              <a:extLst>
                <a:ext uri="{FF2B5EF4-FFF2-40B4-BE49-F238E27FC236}">
                  <a16:creationId xmlns:a16="http://schemas.microsoft.com/office/drawing/2014/main" id="{BC530A3C-54CD-E9F7-4453-0D08E67FC1F8}"/>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5" name="Přímá spojnice 104">
              <a:extLst>
                <a:ext uri="{FF2B5EF4-FFF2-40B4-BE49-F238E27FC236}">
                  <a16:creationId xmlns:a16="http://schemas.microsoft.com/office/drawing/2014/main" id="{2A557A64-48B7-A858-0CC4-3F3FACE570A7}"/>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Přímá spojnice 105">
              <a:extLst>
                <a:ext uri="{FF2B5EF4-FFF2-40B4-BE49-F238E27FC236}">
                  <a16:creationId xmlns:a16="http://schemas.microsoft.com/office/drawing/2014/main" id="{1CF25AA5-21BF-30AD-9565-090510CFFACF}"/>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Ovál 106">
              <a:extLst>
                <a:ext uri="{FF2B5EF4-FFF2-40B4-BE49-F238E27FC236}">
                  <a16:creationId xmlns:a16="http://schemas.microsoft.com/office/drawing/2014/main" id="{1A1553D8-07F9-2FD3-A1F0-4E76C5782DA9}"/>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8" name="Skupina 107">
            <a:extLst>
              <a:ext uri="{FF2B5EF4-FFF2-40B4-BE49-F238E27FC236}">
                <a16:creationId xmlns:a16="http://schemas.microsoft.com/office/drawing/2014/main" id="{24F1208D-5A41-A227-66A9-C966CFAAEC5A}"/>
              </a:ext>
            </a:extLst>
          </p:cNvPr>
          <p:cNvGrpSpPr/>
          <p:nvPr/>
        </p:nvGrpSpPr>
        <p:grpSpPr>
          <a:xfrm>
            <a:off x="5645571" y="1665878"/>
            <a:ext cx="216024" cy="216024"/>
            <a:chOff x="5148783" y="1692300"/>
            <a:chExt cx="216024" cy="216024"/>
          </a:xfrm>
        </p:grpSpPr>
        <p:sp>
          <p:nvSpPr>
            <p:cNvPr id="109" name="Ovál 108">
              <a:extLst>
                <a:ext uri="{FF2B5EF4-FFF2-40B4-BE49-F238E27FC236}">
                  <a16:creationId xmlns:a16="http://schemas.microsoft.com/office/drawing/2014/main" id="{36EBF582-1545-2D12-1D82-D142BE957444}"/>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0" name="Přímá spojnice 109">
              <a:extLst>
                <a:ext uri="{FF2B5EF4-FFF2-40B4-BE49-F238E27FC236}">
                  <a16:creationId xmlns:a16="http://schemas.microsoft.com/office/drawing/2014/main" id="{80EA5348-6070-1FE2-8336-5691BD76A1AD}"/>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Přímá spojnice 110">
              <a:extLst>
                <a:ext uri="{FF2B5EF4-FFF2-40B4-BE49-F238E27FC236}">
                  <a16:creationId xmlns:a16="http://schemas.microsoft.com/office/drawing/2014/main" id="{727A58C3-F2E0-8041-67D7-5D48F91D88A2}"/>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Ovál 111">
              <a:extLst>
                <a:ext uri="{FF2B5EF4-FFF2-40B4-BE49-F238E27FC236}">
                  <a16:creationId xmlns:a16="http://schemas.microsoft.com/office/drawing/2014/main" id="{82DA0110-1A51-ADC3-7EF3-21610A66BE2F}"/>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3" name="Skupina 112">
            <a:extLst>
              <a:ext uri="{FF2B5EF4-FFF2-40B4-BE49-F238E27FC236}">
                <a16:creationId xmlns:a16="http://schemas.microsoft.com/office/drawing/2014/main" id="{990B1146-2045-F246-206E-53540D7CCE9C}"/>
              </a:ext>
            </a:extLst>
          </p:cNvPr>
          <p:cNvGrpSpPr/>
          <p:nvPr/>
        </p:nvGrpSpPr>
        <p:grpSpPr>
          <a:xfrm>
            <a:off x="5824538" y="2148029"/>
            <a:ext cx="216024" cy="216024"/>
            <a:chOff x="5148783" y="1692300"/>
            <a:chExt cx="216024" cy="216024"/>
          </a:xfrm>
        </p:grpSpPr>
        <p:sp>
          <p:nvSpPr>
            <p:cNvPr id="114" name="Ovál 113">
              <a:extLst>
                <a:ext uri="{FF2B5EF4-FFF2-40B4-BE49-F238E27FC236}">
                  <a16:creationId xmlns:a16="http://schemas.microsoft.com/office/drawing/2014/main" id="{65388B35-9D08-9691-E3F8-F05AC6FA89DE}"/>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5" name="Přímá spojnice 114">
              <a:extLst>
                <a:ext uri="{FF2B5EF4-FFF2-40B4-BE49-F238E27FC236}">
                  <a16:creationId xmlns:a16="http://schemas.microsoft.com/office/drawing/2014/main" id="{A5BF413A-9720-7103-A9A4-64CBC29B1951}"/>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Přímá spojnice 115">
              <a:extLst>
                <a:ext uri="{FF2B5EF4-FFF2-40B4-BE49-F238E27FC236}">
                  <a16:creationId xmlns:a16="http://schemas.microsoft.com/office/drawing/2014/main" id="{C0A3D001-555E-AB30-5D83-88881217A1CE}"/>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Ovál 116">
              <a:extLst>
                <a:ext uri="{FF2B5EF4-FFF2-40B4-BE49-F238E27FC236}">
                  <a16:creationId xmlns:a16="http://schemas.microsoft.com/office/drawing/2014/main" id="{DBB38DA7-F300-9A4D-1161-770EC9E3E88C}"/>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9" name="Skupina 118">
            <a:extLst>
              <a:ext uri="{FF2B5EF4-FFF2-40B4-BE49-F238E27FC236}">
                <a16:creationId xmlns:a16="http://schemas.microsoft.com/office/drawing/2014/main" id="{14EE1B37-BF48-54AB-1F5E-E00BA2EFA30A}"/>
              </a:ext>
            </a:extLst>
          </p:cNvPr>
          <p:cNvGrpSpPr/>
          <p:nvPr/>
        </p:nvGrpSpPr>
        <p:grpSpPr>
          <a:xfrm>
            <a:off x="3955851" y="1932005"/>
            <a:ext cx="216024" cy="216024"/>
            <a:chOff x="5796855" y="2052340"/>
            <a:chExt cx="216024" cy="216024"/>
          </a:xfrm>
        </p:grpSpPr>
        <p:sp>
          <p:nvSpPr>
            <p:cNvPr id="120" name="Ovál 119">
              <a:extLst>
                <a:ext uri="{FF2B5EF4-FFF2-40B4-BE49-F238E27FC236}">
                  <a16:creationId xmlns:a16="http://schemas.microsoft.com/office/drawing/2014/main" id="{F9FE15FC-9580-35D0-A229-38E17642B068}"/>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1" name="Přímá spojnice 120">
              <a:extLst>
                <a:ext uri="{FF2B5EF4-FFF2-40B4-BE49-F238E27FC236}">
                  <a16:creationId xmlns:a16="http://schemas.microsoft.com/office/drawing/2014/main" id="{C7041608-A68F-0868-CB3E-29D2189C4780}"/>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Přímá spojnice 121">
              <a:extLst>
                <a:ext uri="{FF2B5EF4-FFF2-40B4-BE49-F238E27FC236}">
                  <a16:creationId xmlns:a16="http://schemas.microsoft.com/office/drawing/2014/main" id="{22A2FDD3-E6FA-30EE-BEA1-35227C87D21C}"/>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Ovál 122">
              <a:extLst>
                <a:ext uri="{FF2B5EF4-FFF2-40B4-BE49-F238E27FC236}">
                  <a16:creationId xmlns:a16="http://schemas.microsoft.com/office/drawing/2014/main" id="{27772C63-FDF2-9CC1-BD76-9EB34BF02B10}"/>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9" name="Skupina 128">
            <a:extLst>
              <a:ext uri="{FF2B5EF4-FFF2-40B4-BE49-F238E27FC236}">
                <a16:creationId xmlns:a16="http://schemas.microsoft.com/office/drawing/2014/main" id="{A32BCFD0-9AEF-283D-AFD7-94FF8C7755D0}"/>
              </a:ext>
            </a:extLst>
          </p:cNvPr>
          <p:cNvGrpSpPr/>
          <p:nvPr/>
        </p:nvGrpSpPr>
        <p:grpSpPr>
          <a:xfrm>
            <a:off x="3506375" y="2346320"/>
            <a:ext cx="216024" cy="216024"/>
            <a:chOff x="5148783" y="1692300"/>
            <a:chExt cx="216024" cy="216024"/>
          </a:xfrm>
        </p:grpSpPr>
        <p:sp>
          <p:nvSpPr>
            <p:cNvPr id="130" name="Ovál 129">
              <a:extLst>
                <a:ext uri="{FF2B5EF4-FFF2-40B4-BE49-F238E27FC236}">
                  <a16:creationId xmlns:a16="http://schemas.microsoft.com/office/drawing/2014/main" id="{4BDB675F-B02F-F1D2-E90E-DAD3551765A7}"/>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1" name="Přímá spojnice 130">
              <a:extLst>
                <a:ext uri="{FF2B5EF4-FFF2-40B4-BE49-F238E27FC236}">
                  <a16:creationId xmlns:a16="http://schemas.microsoft.com/office/drawing/2014/main" id="{2B8D3CAD-B1C5-ED42-C8AC-2E508D9408E5}"/>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Přímá spojnice 131">
              <a:extLst>
                <a:ext uri="{FF2B5EF4-FFF2-40B4-BE49-F238E27FC236}">
                  <a16:creationId xmlns:a16="http://schemas.microsoft.com/office/drawing/2014/main" id="{EFEB7392-76F0-A72B-BA38-78E389BCDF33}"/>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Ovál 132">
              <a:extLst>
                <a:ext uri="{FF2B5EF4-FFF2-40B4-BE49-F238E27FC236}">
                  <a16:creationId xmlns:a16="http://schemas.microsoft.com/office/drawing/2014/main" id="{2F93B599-FFC0-882B-8C26-9258DF60A1B0}"/>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4" name="Skupina 133">
            <a:extLst>
              <a:ext uri="{FF2B5EF4-FFF2-40B4-BE49-F238E27FC236}">
                <a16:creationId xmlns:a16="http://schemas.microsoft.com/office/drawing/2014/main" id="{BB556780-C9F3-860F-E37E-E44B97C4AE8B}"/>
              </a:ext>
            </a:extLst>
          </p:cNvPr>
          <p:cNvGrpSpPr/>
          <p:nvPr/>
        </p:nvGrpSpPr>
        <p:grpSpPr>
          <a:xfrm>
            <a:off x="2857580" y="2328049"/>
            <a:ext cx="216024" cy="216024"/>
            <a:chOff x="5796855" y="2052340"/>
            <a:chExt cx="216024" cy="216024"/>
          </a:xfrm>
        </p:grpSpPr>
        <p:sp>
          <p:nvSpPr>
            <p:cNvPr id="135" name="Ovál 134">
              <a:extLst>
                <a:ext uri="{FF2B5EF4-FFF2-40B4-BE49-F238E27FC236}">
                  <a16:creationId xmlns:a16="http://schemas.microsoft.com/office/drawing/2014/main" id="{287F2389-811B-BC57-BA82-C6FE1DAD565A}"/>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6" name="Přímá spojnice 135">
              <a:extLst>
                <a:ext uri="{FF2B5EF4-FFF2-40B4-BE49-F238E27FC236}">
                  <a16:creationId xmlns:a16="http://schemas.microsoft.com/office/drawing/2014/main" id="{00118D3C-EC48-ADB4-7471-D1B79C7FA221}"/>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Přímá spojnice 136">
              <a:extLst>
                <a:ext uri="{FF2B5EF4-FFF2-40B4-BE49-F238E27FC236}">
                  <a16:creationId xmlns:a16="http://schemas.microsoft.com/office/drawing/2014/main" id="{F12A30F4-5E75-CAB2-A0DF-769A9C947DC6}"/>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Ovál 137">
              <a:extLst>
                <a:ext uri="{FF2B5EF4-FFF2-40B4-BE49-F238E27FC236}">
                  <a16:creationId xmlns:a16="http://schemas.microsoft.com/office/drawing/2014/main" id="{8903E823-3135-AD07-7C0D-6CF2A19056D9}"/>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0" name="Freeform 11">
            <a:extLst>
              <a:ext uri="{FF2B5EF4-FFF2-40B4-BE49-F238E27FC236}">
                <a16:creationId xmlns:a16="http://schemas.microsoft.com/office/drawing/2014/main" id="{09CF4EC0-6331-728C-8A4F-A32B15EFCE7F}"/>
              </a:ext>
            </a:extLst>
          </p:cNvPr>
          <p:cNvSpPr>
            <a:spLocks/>
          </p:cNvSpPr>
          <p:nvPr/>
        </p:nvSpPr>
        <p:spPr bwMode="auto">
          <a:xfrm>
            <a:off x="580845" y="1699526"/>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chemeClr val="tx1"/>
            </a:solidFill>
            <a:prstDash val="solid"/>
            <a:miter lim="800000"/>
            <a:headEnd type="none" w="med" len="med"/>
            <a:tailEnd type="stealth" w="lg" len="med"/>
          </a:ln>
          <a:effectLst/>
        </p:spPr>
        <p:txBody>
          <a:bodyPr wrap="none"/>
          <a:lstStyle/>
          <a:p>
            <a:endParaRPr lang="cs-CZ" sz="2096"/>
          </a:p>
        </p:txBody>
      </p:sp>
      <p:sp>
        <p:nvSpPr>
          <p:cNvPr id="271" name="Freeform 11">
            <a:extLst>
              <a:ext uri="{FF2B5EF4-FFF2-40B4-BE49-F238E27FC236}">
                <a16:creationId xmlns:a16="http://schemas.microsoft.com/office/drawing/2014/main" id="{2B1BD33B-8938-E158-2160-0F1FD0A3EEA9}"/>
              </a:ext>
            </a:extLst>
          </p:cNvPr>
          <p:cNvSpPr>
            <a:spLocks/>
          </p:cNvSpPr>
          <p:nvPr/>
        </p:nvSpPr>
        <p:spPr bwMode="auto">
          <a:xfrm>
            <a:off x="551413" y="2041970"/>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chemeClr val="tx1"/>
            </a:solidFill>
            <a:prstDash val="solid"/>
            <a:miter lim="800000"/>
            <a:headEnd type="none" w="med" len="med"/>
            <a:tailEnd type="stealth" w="lg" len="med"/>
          </a:ln>
          <a:effectLst/>
        </p:spPr>
        <p:txBody>
          <a:bodyPr wrap="none"/>
          <a:lstStyle/>
          <a:p>
            <a:endParaRPr lang="cs-CZ" sz="2096"/>
          </a:p>
        </p:txBody>
      </p:sp>
      <p:sp>
        <p:nvSpPr>
          <p:cNvPr id="272" name="Freeform 11">
            <a:extLst>
              <a:ext uri="{FF2B5EF4-FFF2-40B4-BE49-F238E27FC236}">
                <a16:creationId xmlns:a16="http://schemas.microsoft.com/office/drawing/2014/main" id="{85018278-1E28-EBBF-D914-DA39D0047DA5}"/>
              </a:ext>
            </a:extLst>
          </p:cNvPr>
          <p:cNvSpPr>
            <a:spLocks/>
          </p:cNvSpPr>
          <p:nvPr/>
        </p:nvSpPr>
        <p:spPr bwMode="auto">
          <a:xfrm>
            <a:off x="540271" y="2359517"/>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chemeClr val="tx1"/>
            </a:solidFill>
            <a:prstDash val="solid"/>
            <a:miter lim="800000"/>
            <a:headEnd type="none" w="med" len="med"/>
            <a:tailEnd type="stealth" w="lg" len="med"/>
          </a:ln>
          <a:effectLst/>
        </p:spPr>
        <p:txBody>
          <a:bodyPr wrap="none"/>
          <a:lstStyle/>
          <a:p>
            <a:endParaRPr lang="cs-CZ" sz="2096"/>
          </a:p>
        </p:txBody>
      </p:sp>
      <p:sp>
        <p:nvSpPr>
          <p:cNvPr id="273" name="Freeform 11">
            <a:extLst>
              <a:ext uri="{FF2B5EF4-FFF2-40B4-BE49-F238E27FC236}">
                <a16:creationId xmlns:a16="http://schemas.microsoft.com/office/drawing/2014/main" id="{C9BB5351-25C0-0C03-DCB8-B16C59F28FC6}"/>
              </a:ext>
            </a:extLst>
          </p:cNvPr>
          <p:cNvSpPr>
            <a:spLocks/>
          </p:cNvSpPr>
          <p:nvPr/>
        </p:nvSpPr>
        <p:spPr bwMode="auto">
          <a:xfrm>
            <a:off x="6284307" y="1872293"/>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chemeClr val="tx1"/>
            </a:solidFill>
            <a:prstDash val="solid"/>
            <a:miter lim="800000"/>
            <a:headEnd type="none" w="med" len="med"/>
            <a:tailEnd type="stealth" w="lg" len="med"/>
          </a:ln>
          <a:effectLst/>
        </p:spPr>
        <p:txBody>
          <a:bodyPr wrap="none"/>
          <a:lstStyle/>
          <a:p>
            <a:endParaRPr lang="cs-CZ" sz="2096"/>
          </a:p>
        </p:txBody>
      </p:sp>
      <p:sp>
        <p:nvSpPr>
          <p:cNvPr id="275" name="TextovéPole 274">
            <a:extLst>
              <a:ext uri="{FF2B5EF4-FFF2-40B4-BE49-F238E27FC236}">
                <a16:creationId xmlns:a16="http://schemas.microsoft.com/office/drawing/2014/main" id="{F2F6AA7D-6F28-2FA2-1298-ECBC5ED8F234}"/>
              </a:ext>
            </a:extLst>
          </p:cNvPr>
          <p:cNvSpPr txBox="1"/>
          <p:nvPr/>
        </p:nvSpPr>
        <p:spPr>
          <a:xfrm>
            <a:off x="3469529" y="828204"/>
            <a:ext cx="1457501" cy="523220"/>
          </a:xfrm>
          <a:prstGeom prst="rect">
            <a:avLst/>
          </a:prstGeom>
          <a:noFill/>
        </p:spPr>
        <p:txBody>
          <a:bodyPr wrap="square">
            <a:spAutoFit/>
          </a:bodyPr>
          <a:lstStyle/>
          <a:p>
            <a:r>
              <a:rPr lang="cs-CZ" sz="2800" b="1" dirty="0" err="1">
                <a:solidFill>
                  <a:srgbClr val="C00000"/>
                </a:solidFill>
                <a:latin typeface="Times New Roman" pitchFamily="18" charset="0"/>
              </a:rPr>
              <a:t>n</a:t>
            </a:r>
            <a:r>
              <a:rPr lang="cs-CZ" sz="2800" b="1" baseline="-25000" dirty="0" err="1">
                <a:solidFill>
                  <a:srgbClr val="C00000"/>
                </a:solidFill>
                <a:latin typeface="Times New Roman" pitchFamily="18" charset="0"/>
              </a:rPr>
              <a:t>0</a:t>
            </a:r>
            <a:r>
              <a:rPr lang="cs-CZ" sz="2800" b="1" baseline="-25000" dirty="0">
                <a:solidFill>
                  <a:srgbClr val="C00000"/>
                </a:solidFill>
                <a:latin typeface="Times New Roman" pitchFamily="18" charset="0"/>
              </a:rPr>
              <a:t> </a:t>
            </a:r>
            <a:r>
              <a:rPr lang="en-US" sz="2800" b="1" dirty="0">
                <a:solidFill>
                  <a:srgbClr val="C00000"/>
                </a:solidFill>
                <a:latin typeface="Times New Roman" pitchFamily="18" charset="0"/>
              </a:rPr>
              <a:t>&gt;</a:t>
            </a:r>
            <a:r>
              <a:rPr lang="cs-CZ" sz="2800" b="1" dirty="0">
                <a:solidFill>
                  <a:srgbClr val="C00000"/>
                </a:solidFill>
                <a:latin typeface="Times New Roman" pitchFamily="18" charset="0"/>
              </a:rPr>
              <a:t> </a:t>
            </a:r>
            <a:r>
              <a:rPr lang="cs-CZ" sz="2800" b="1" dirty="0" err="1">
                <a:solidFill>
                  <a:srgbClr val="C00000"/>
                </a:solidFill>
                <a:latin typeface="Times New Roman" pitchFamily="18" charset="0"/>
              </a:rPr>
              <a:t>n</a:t>
            </a:r>
            <a:r>
              <a:rPr lang="cs-CZ" sz="2800" b="1" baseline="-25000" dirty="0" err="1">
                <a:solidFill>
                  <a:srgbClr val="C00000"/>
                </a:solidFill>
                <a:latin typeface="Times New Roman" pitchFamily="18" charset="0"/>
              </a:rPr>
              <a:t>1</a:t>
            </a:r>
            <a:r>
              <a:rPr lang="cs-CZ" sz="2800" b="1" baseline="-25000" dirty="0">
                <a:solidFill>
                  <a:srgbClr val="C00000"/>
                </a:solidFill>
                <a:latin typeface="Times New Roman" pitchFamily="18" charset="0"/>
              </a:rPr>
              <a:t> </a:t>
            </a:r>
            <a:endParaRPr lang="en-GB" sz="2800" dirty="0"/>
          </a:p>
        </p:txBody>
      </p:sp>
      <p:sp>
        <p:nvSpPr>
          <p:cNvPr id="276" name="Obdélník 275">
            <a:extLst>
              <a:ext uri="{FF2B5EF4-FFF2-40B4-BE49-F238E27FC236}">
                <a16:creationId xmlns:a16="http://schemas.microsoft.com/office/drawing/2014/main" id="{69BE97DF-B8D4-82F9-5B39-273376723A7C}"/>
              </a:ext>
            </a:extLst>
          </p:cNvPr>
          <p:cNvSpPr/>
          <p:nvPr/>
        </p:nvSpPr>
        <p:spPr>
          <a:xfrm>
            <a:off x="651867" y="2798549"/>
            <a:ext cx="620683" cy="584775"/>
          </a:xfrm>
          <a:prstGeom prst="rect">
            <a:avLst/>
          </a:prstGeom>
        </p:spPr>
        <p:txBody>
          <a:bodyPr wrap="none">
            <a:spAutoFit/>
          </a:bodyPr>
          <a:lstStyle/>
          <a:p>
            <a:r>
              <a:rPr lang="el-GR" sz="3200" dirty="0">
                <a:solidFill>
                  <a:srgbClr val="0070C0"/>
                </a:solidFill>
                <a:latin typeface="Times New Roman" pitchFamily="18" charset="0"/>
              </a:rPr>
              <a:t>Φ</a:t>
            </a:r>
            <a:r>
              <a:rPr lang="cs-CZ" sz="3200" baseline="-25000" dirty="0">
                <a:solidFill>
                  <a:srgbClr val="0070C0"/>
                </a:solidFill>
                <a:latin typeface="Times New Roman" pitchFamily="18" charset="0"/>
              </a:rPr>
              <a:t>0</a:t>
            </a:r>
            <a:endParaRPr lang="el-GR" sz="3200" dirty="0">
              <a:solidFill>
                <a:srgbClr val="0070C0"/>
              </a:solidFill>
              <a:latin typeface="Times New Roman" pitchFamily="18" charset="0"/>
            </a:endParaRPr>
          </a:p>
        </p:txBody>
      </p:sp>
      <p:sp>
        <p:nvSpPr>
          <p:cNvPr id="277" name="Obdélník 276">
            <a:extLst>
              <a:ext uri="{FF2B5EF4-FFF2-40B4-BE49-F238E27FC236}">
                <a16:creationId xmlns:a16="http://schemas.microsoft.com/office/drawing/2014/main" id="{E54ECF1A-27CC-8332-BA53-6C58DCB0126C}"/>
              </a:ext>
            </a:extLst>
          </p:cNvPr>
          <p:cNvSpPr/>
          <p:nvPr/>
        </p:nvSpPr>
        <p:spPr>
          <a:xfrm>
            <a:off x="6635844" y="2710468"/>
            <a:ext cx="484428" cy="584775"/>
          </a:xfrm>
          <a:prstGeom prst="rect">
            <a:avLst/>
          </a:prstGeom>
        </p:spPr>
        <p:txBody>
          <a:bodyPr wrap="none">
            <a:spAutoFit/>
          </a:bodyPr>
          <a:lstStyle/>
          <a:p>
            <a:r>
              <a:rPr lang="el-GR" sz="3200" dirty="0">
                <a:solidFill>
                  <a:srgbClr val="0070C0"/>
                </a:solidFill>
                <a:latin typeface="Times New Roman" pitchFamily="18" charset="0"/>
              </a:rPr>
              <a:t>Φ</a:t>
            </a:r>
          </a:p>
        </p:txBody>
      </p:sp>
      <p:sp>
        <p:nvSpPr>
          <p:cNvPr id="279" name="TextovéPole 278">
            <a:extLst>
              <a:ext uri="{FF2B5EF4-FFF2-40B4-BE49-F238E27FC236}">
                <a16:creationId xmlns:a16="http://schemas.microsoft.com/office/drawing/2014/main" id="{3F2DD1A0-AB89-25A8-C782-CE5E9192BBC4}"/>
              </a:ext>
            </a:extLst>
          </p:cNvPr>
          <p:cNvSpPr txBox="1"/>
          <p:nvPr/>
        </p:nvSpPr>
        <p:spPr>
          <a:xfrm>
            <a:off x="8599867" y="2145153"/>
            <a:ext cx="2496971" cy="646331"/>
          </a:xfrm>
          <a:prstGeom prst="rect">
            <a:avLst/>
          </a:prstGeom>
          <a:noFill/>
        </p:spPr>
        <p:txBody>
          <a:bodyPr wrap="square">
            <a:spAutoFit/>
          </a:bodyPr>
          <a:lstStyle/>
          <a:p>
            <a:r>
              <a:rPr lang="el-GR" sz="3600" dirty="0">
                <a:solidFill>
                  <a:srgbClr val="FF0000"/>
                </a:solidFill>
                <a:latin typeface="Times New Roman" pitchFamily="18" charset="0"/>
              </a:rPr>
              <a:t>Φ</a:t>
            </a:r>
            <a:r>
              <a:rPr lang="cs-CZ" sz="3600" dirty="0">
                <a:solidFill>
                  <a:srgbClr val="FF0000"/>
                </a:solidFill>
                <a:latin typeface="Times New Roman" pitchFamily="18" charset="0"/>
              </a:rPr>
              <a:t>/</a:t>
            </a:r>
            <a:r>
              <a:rPr lang="el-GR" sz="3600" dirty="0">
                <a:solidFill>
                  <a:srgbClr val="FF0000"/>
                </a:solidFill>
                <a:latin typeface="Times New Roman" pitchFamily="18" charset="0"/>
              </a:rPr>
              <a:t>Φ</a:t>
            </a:r>
            <a:r>
              <a:rPr lang="cs-CZ" sz="3600" baseline="-25000" dirty="0">
                <a:solidFill>
                  <a:srgbClr val="FF0000"/>
                </a:solidFill>
                <a:latin typeface="Times New Roman" pitchFamily="18" charset="0"/>
              </a:rPr>
              <a:t>0</a:t>
            </a:r>
            <a:r>
              <a:rPr lang="cs-CZ" sz="3600" dirty="0">
                <a:solidFill>
                  <a:srgbClr val="FF0000"/>
                </a:solidFill>
                <a:latin typeface="Times New Roman" pitchFamily="18" charset="0"/>
              </a:rPr>
              <a:t> = e </a:t>
            </a:r>
            <a:r>
              <a:rPr lang="cs-CZ" sz="3600" baseline="30000" dirty="0">
                <a:solidFill>
                  <a:srgbClr val="FF0000"/>
                </a:solidFill>
                <a:latin typeface="Times New Roman" pitchFamily="18" charset="0"/>
              </a:rPr>
              <a:t>-</a:t>
            </a:r>
            <a:r>
              <a:rPr lang="en-US" sz="3600" baseline="30000" dirty="0">
                <a:solidFill>
                  <a:srgbClr val="FF0000"/>
                </a:solidFill>
                <a:latin typeface="Times New Roman" pitchFamily="18" charset="0"/>
              </a:rPr>
              <a:t>l</a:t>
            </a:r>
            <a:r>
              <a:rPr lang="cs-CZ" sz="3600" baseline="30000" dirty="0">
                <a:solidFill>
                  <a:srgbClr val="FF0000"/>
                </a:solidFill>
                <a:latin typeface="Times New Roman" pitchFamily="18" charset="0"/>
              </a:rPr>
              <a:t>.</a:t>
            </a:r>
            <a:r>
              <a:rPr lang="el-GR" sz="3600" baseline="30000" dirty="0">
                <a:solidFill>
                  <a:srgbClr val="FF0000"/>
                </a:solidFill>
                <a:latin typeface="Times New Roman" pitchFamily="18" charset="0"/>
              </a:rPr>
              <a:t>α</a:t>
            </a:r>
            <a:endParaRPr lang="en-GB" sz="3600" baseline="30000" dirty="0"/>
          </a:p>
        </p:txBody>
      </p:sp>
      <p:sp>
        <p:nvSpPr>
          <p:cNvPr id="284" name="TextovéPole 283">
            <a:extLst>
              <a:ext uri="{FF2B5EF4-FFF2-40B4-BE49-F238E27FC236}">
                <a16:creationId xmlns:a16="http://schemas.microsoft.com/office/drawing/2014/main" id="{3ED40888-72EB-2F7C-76EF-C33031C2B402}"/>
              </a:ext>
            </a:extLst>
          </p:cNvPr>
          <p:cNvSpPr txBox="1"/>
          <p:nvPr/>
        </p:nvSpPr>
        <p:spPr>
          <a:xfrm>
            <a:off x="8494880" y="1087660"/>
            <a:ext cx="3293196" cy="738664"/>
          </a:xfrm>
          <a:prstGeom prst="rect">
            <a:avLst/>
          </a:prstGeom>
          <a:noFill/>
        </p:spPr>
        <p:txBody>
          <a:bodyPr wrap="square">
            <a:spAutoFit/>
          </a:bodyPr>
          <a:lstStyle/>
          <a:p>
            <a:r>
              <a:rPr lang="el-GR" dirty="0">
                <a:latin typeface="Times New Roman" panose="02020603050405020304" pitchFamily="18" charset="0"/>
                <a:cs typeface="Times New Roman" panose="02020603050405020304" pitchFamily="18" charset="0"/>
              </a:rPr>
              <a:t>α</a:t>
            </a:r>
            <a:r>
              <a:rPr lang="cs-CZ" dirty="0">
                <a:latin typeface="Times New Roman" panose="02020603050405020304" pitchFamily="18" charset="0"/>
                <a:cs typeface="Times New Roman" panose="02020603050405020304" pitchFamily="18" charset="0"/>
              </a:rPr>
              <a:t> - absorpční koeficient </a:t>
            </a:r>
          </a:p>
          <a:p>
            <a:r>
              <a:rPr lang="cs-CZ" dirty="0">
                <a:latin typeface="Times New Roman" panose="02020603050405020304" pitchFamily="18" charset="0"/>
                <a:cs typeface="Times New Roman" panose="02020603050405020304" pitchFamily="18" charset="0"/>
              </a:rPr>
              <a:t>l - délka aktivního prostředí</a:t>
            </a:r>
            <a:endParaRPr lang="en-GB" dirty="0">
              <a:latin typeface="Times New Roman" panose="02020603050405020304" pitchFamily="18" charset="0"/>
              <a:cs typeface="Times New Roman" panose="02020603050405020304" pitchFamily="18" charset="0"/>
            </a:endParaRPr>
          </a:p>
        </p:txBody>
      </p:sp>
      <p:sp>
        <p:nvSpPr>
          <p:cNvPr id="285" name="TextovéPole 284">
            <a:extLst>
              <a:ext uri="{FF2B5EF4-FFF2-40B4-BE49-F238E27FC236}">
                <a16:creationId xmlns:a16="http://schemas.microsoft.com/office/drawing/2014/main" id="{73ACE777-D4D4-2453-6445-691EADF45888}"/>
              </a:ext>
            </a:extLst>
          </p:cNvPr>
          <p:cNvSpPr txBox="1"/>
          <p:nvPr/>
        </p:nvSpPr>
        <p:spPr>
          <a:xfrm>
            <a:off x="3920251" y="1233830"/>
            <a:ext cx="260008" cy="415498"/>
          </a:xfrm>
          <a:prstGeom prst="rect">
            <a:avLst/>
          </a:prstGeom>
          <a:noFill/>
        </p:spPr>
        <p:txBody>
          <a:bodyPr wrap="none" rtlCol="0">
            <a:spAutoFit/>
          </a:bodyPr>
          <a:lstStyle/>
          <a:p>
            <a:r>
              <a:rPr lang="cs-CZ" dirty="0">
                <a:latin typeface="Times New Roman" panose="02020603050405020304" pitchFamily="18" charset="0"/>
                <a:cs typeface="Times New Roman" panose="02020603050405020304" pitchFamily="18" charset="0"/>
              </a:rPr>
              <a:t>l</a:t>
            </a:r>
            <a:endParaRPr lang="en-GB" dirty="0"/>
          </a:p>
        </p:txBody>
      </p:sp>
      <p:cxnSp>
        <p:nvCxnSpPr>
          <p:cNvPr id="287" name="Přímá spojnice 286">
            <a:extLst>
              <a:ext uri="{FF2B5EF4-FFF2-40B4-BE49-F238E27FC236}">
                <a16:creationId xmlns:a16="http://schemas.microsoft.com/office/drawing/2014/main" id="{FD139B08-AD17-2082-B9C0-5E32EE5D95FB}"/>
              </a:ext>
            </a:extLst>
          </p:cNvPr>
          <p:cNvCxnSpPr/>
          <p:nvPr/>
        </p:nvCxnSpPr>
        <p:spPr>
          <a:xfrm flipV="1">
            <a:off x="1912007" y="1441579"/>
            <a:ext cx="0" cy="18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Přímá spojnice 287">
            <a:extLst>
              <a:ext uri="{FF2B5EF4-FFF2-40B4-BE49-F238E27FC236}">
                <a16:creationId xmlns:a16="http://schemas.microsoft.com/office/drawing/2014/main" id="{A34FB037-1815-F1A1-9809-36D14D5A9476}"/>
              </a:ext>
            </a:extLst>
          </p:cNvPr>
          <p:cNvCxnSpPr/>
          <p:nvPr/>
        </p:nvCxnSpPr>
        <p:spPr>
          <a:xfrm flipV="1">
            <a:off x="6164333" y="1449854"/>
            <a:ext cx="0" cy="18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Přímá spojnice se šipkou 291">
            <a:extLst>
              <a:ext uri="{FF2B5EF4-FFF2-40B4-BE49-F238E27FC236}">
                <a16:creationId xmlns:a16="http://schemas.microsoft.com/office/drawing/2014/main" id="{27241847-A4EC-1168-B27B-F2BB5B44E54B}"/>
              </a:ext>
            </a:extLst>
          </p:cNvPr>
          <p:cNvCxnSpPr/>
          <p:nvPr/>
        </p:nvCxnSpPr>
        <p:spPr>
          <a:xfrm flipH="1">
            <a:off x="1912007" y="1441579"/>
            <a:ext cx="190821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Přímá spojnice se šipkou 293">
            <a:extLst>
              <a:ext uri="{FF2B5EF4-FFF2-40B4-BE49-F238E27FC236}">
                <a16:creationId xmlns:a16="http://schemas.microsoft.com/office/drawing/2014/main" id="{E8BFDFBB-B1BF-9438-0EDE-1439071D0DC0}"/>
              </a:ext>
            </a:extLst>
          </p:cNvPr>
          <p:cNvCxnSpPr>
            <a:stCxn id="285" idx="3"/>
          </p:cNvCxnSpPr>
          <p:nvPr/>
        </p:nvCxnSpPr>
        <p:spPr>
          <a:xfrm>
            <a:off x="4180259" y="1441579"/>
            <a:ext cx="1980220" cy="82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5" name="TextovéPole 294">
            <a:extLst>
              <a:ext uri="{FF2B5EF4-FFF2-40B4-BE49-F238E27FC236}">
                <a16:creationId xmlns:a16="http://schemas.microsoft.com/office/drawing/2014/main" id="{FA7572AF-6D08-60E7-7CDA-39E0D88A783E}"/>
              </a:ext>
            </a:extLst>
          </p:cNvPr>
          <p:cNvSpPr txBox="1"/>
          <p:nvPr/>
        </p:nvSpPr>
        <p:spPr>
          <a:xfrm>
            <a:off x="3083770" y="2804358"/>
            <a:ext cx="1857175" cy="400110"/>
          </a:xfrm>
          <a:prstGeom prst="rect">
            <a:avLst/>
          </a:prstGeom>
          <a:noFill/>
        </p:spPr>
        <p:txBody>
          <a:bodyPr wrap="none" rtlCol="0">
            <a:spAutoFit/>
          </a:bodyPr>
          <a:lstStyle/>
          <a:p>
            <a:r>
              <a:rPr lang="cs-CZ" sz="2000" b="1" u="sng" dirty="0"/>
              <a:t>absorpce záření</a:t>
            </a:r>
            <a:endParaRPr lang="en-GB" sz="2000" b="1" u="sng" dirty="0"/>
          </a:p>
        </p:txBody>
      </p:sp>
      <p:sp>
        <p:nvSpPr>
          <p:cNvPr id="296" name="Obdélník 295">
            <a:extLst>
              <a:ext uri="{FF2B5EF4-FFF2-40B4-BE49-F238E27FC236}">
                <a16:creationId xmlns:a16="http://schemas.microsoft.com/office/drawing/2014/main" id="{CEAC8660-4D86-9660-8E81-6DB1FA8DF0E3}"/>
              </a:ext>
            </a:extLst>
          </p:cNvPr>
          <p:cNvSpPr/>
          <p:nvPr/>
        </p:nvSpPr>
        <p:spPr>
          <a:xfrm>
            <a:off x="1862467" y="4547362"/>
            <a:ext cx="4248472" cy="1008112"/>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grpSp>
        <p:nvGrpSpPr>
          <p:cNvPr id="322" name="Skupina 321">
            <a:extLst>
              <a:ext uri="{FF2B5EF4-FFF2-40B4-BE49-F238E27FC236}">
                <a16:creationId xmlns:a16="http://schemas.microsoft.com/office/drawing/2014/main" id="{028086CE-1B1D-495A-B26D-55B0654BBDF4}"/>
              </a:ext>
            </a:extLst>
          </p:cNvPr>
          <p:cNvGrpSpPr/>
          <p:nvPr/>
        </p:nvGrpSpPr>
        <p:grpSpPr>
          <a:xfrm>
            <a:off x="2539920" y="4771770"/>
            <a:ext cx="216024" cy="216024"/>
            <a:chOff x="5796855" y="2052340"/>
            <a:chExt cx="216024" cy="216024"/>
          </a:xfrm>
        </p:grpSpPr>
        <p:sp>
          <p:nvSpPr>
            <p:cNvPr id="323" name="Ovál 322">
              <a:extLst>
                <a:ext uri="{FF2B5EF4-FFF2-40B4-BE49-F238E27FC236}">
                  <a16:creationId xmlns:a16="http://schemas.microsoft.com/office/drawing/2014/main" id="{5487251C-2659-F586-F27A-ABEA6506384E}"/>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4" name="Přímá spojnice 323">
              <a:extLst>
                <a:ext uri="{FF2B5EF4-FFF2-40B4-BE49-F238E27FC236}">
                  <a16:creationId xmlns:a16="http://schemas.microsoft.com/office/drawing/2014/main" id="{E6E4417A-FD33-328D-B72A-DE7B6B6559DF}"/>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Přímá spojnice 324">
              <a:extLst>
                <a:ext uri="{FF2B5EF4-FFF2-40B4-BE49-F238E27FC236}">
                  <a16:creationId xmlns:a16="http://schemas.microsoft.com/office/drawing/2014/main" id="{0F95AB82-E6FE-BABE-6B36-C26F46C42D19}"/>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26" name="Ovál 325">
              <a:extLst>
                <a:ext uri="{FF2B5EF4-FFF2-40B4-BE49-F238E27FC236}">
                  <a16:creationId xmlns:a16="http://schemas.microsoft.com/office/drawing/2014/main" id="{406C136E-0C78-6266-F13E-D2ABA0324A53}"/>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7" name="Skupina 406">
            <a:extLst>
              <a:ext uri="{FF2B5EF4-FFF2-40B4-BE49-F238E27FC236}">
                <a16:creationId xmlns:a16="http://schemas.microsoft.com/office/drawing/2014/main" id="{B5D06B5A-3919-70F6-C2D0-B1C2F27CFEED}"/>
              </a:ext>
            </a:extLst>
          </p:cNvPr>
          <p:cNvGrpSpPr/>
          <p:nvPr/>
        </p:nvGrpSpPr>
        <p:grpSpPr>
          <a:xfrm>
            <a:off x="2913957" y="4916150"/>
            <a:ext cx="216024" cy="216024"/>
            <a:chOff x="5796855" y="2052340"/>
            <a:chExt cx="216024" cy="216024"/>
          </a:xfrm>
        </p:grpSpPr>
        <p:sp>
          <p:nvSpPr>
            <p:cNvPr id="408" name="Ovál 407">
              <a:extLst>
                <a:ext uri="{FF2B5EF4-FFF2-40B4-BE49-F238E27FC236}">
                  <a16:creationId xmlns:a16="http://schemas.microsoft.com/office/drawing/2014/main" id="{CF1FF0AD-C263-9094-A441-FDF47F1DB856}"/>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9" name="Přímá spojnice 408">
              <a:extLst>
                <a:ext uri="{FF2B5EF4-FFF2-40B4-BE49-F238E27FC236}">
                  <a16:creationId xmlns:a16="http://schemas.microsoft.com/office/drawing/2014/main" id="{6ED2F9A5-0482-7798-553D-F9D730653C4C}"/>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 name="Přímá spojnice 409">
              <a:extLst>
                <a:ext uri="{FF2B5EF4-FFF2-40B4-BE49-F238E27FC236}">
                  <a16:creationId xmlns:a16="http://schemas.microsoft.com/office/drawing/2014/main" id="{8AF29269-EDB0-C66F-27CA-C2B8232EC3A7}"/>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11" name="Ovál 410">
              <a:extLst>
                <a:ext uri="{FF2B5EF4-FFF2-40B4-BE49-F238E27FC236}">
                  <a16:creationId xmlns:a16="http://schemas.microsoft.com/office/drawing/2014/main" id="{9FF11429-43DF-DA6A-E650-4AE689AFF9BF}"/>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2" name="Skupina 411">
            <a:extLst>
              <a:ext uri="{FF2B5EF4-FFF2-40B4-BE49-F238E27FC236}">
                <a16:creationId xmlns:a16="http://schemas.microsoft.com/office/drawing/2014/main" id="{BC3D396F-7BA0-2EF9-BC60-E51A0828564C}"/>
              </a:ext>
            </a:extLst>
          </p:cNvPr>
          <p:cNvGrpSpPr/>
          <p:nvPr/>
        </p:nvGrpSpPr>
        <p:grpSpPr>
          <a:xfrm>
            <a:off x="3339165" y="4855011"/>
            <a:ext cx="216024" cy="216024"/>
            <a:chOff x="5796855" y="2052340"/>
            <a:chExt cx="216024" cy="216024"/>
          </a:xfrm>
        </p:grpSpPr>
        <p:sp>
          <p:nvSpPr>
            <p:cNvPr id="413" name="Ovál 412">
              <a:extLst>
                <a:ext uri="{FF2B5EF4-FFF2-40B4-BE49-F238E27FC236}">
                  <a16:creationId xmlns:a16="http://schemas.microsoft.com/office/drawing/2014/main" id="{FABEBD3D-90D1-B673-7627-51477B87DB8B}"/>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4" name="Přímá spojnice 413">
              <a:extLst>
                <a:ext uri="{FF2B5EF4-FFF2-40B4-BE49-F238E27FC236}">
                  <a16:creationId xmlns:a16="http://schemas.microsoft.com/office/drawing/2014/main" id="{36EABD08-80A0-F9F5-A459-8769BE65D39B}"/>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 name="Přímá spojnice 414">
              <a:extLst>
                <a:ext uri="{FF2B5EF4-FFF2-40B4-BE49-F238E27FC236}">
                  <a16:creationId xmlns:a16="http://schemas.microsoft.com/office/drawing/2014/main" id="{A403D987-D432-2200-4722-23DAD6F2B0F4}"/>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16" name="Ovál 415">
              <a:extLst>
                <a:ext uri="{FF2B5EF4-FFF2-40B4-BE49-F238E27FC236}">
                  <a16:creationId xmlns:a16="http://schemas.microsoft.com/office/drawing/2014/main" id="{BCF26472-D441-B248-15F3-16742D888BA6}"/>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2" name="Skupina 421">
            <a:extLst>
              <a:ext uri="{FF2B5EF4-FFF2-40B4-BE49-F238E27FC236}">
                <a16:creationId xmlns:a16="http://schemas.microsoft.com/office/drawing/2014/main" id="{DC98F6F6-A88C-D6FC-C61F-26DC429F211B}"/>
              </a:ext>
            </a:extLst>
          </p:cNvPr>
          <p:cNvGrpSpPr/>
          <p:nvPr/>
        </p:nvGrpSpPr>
        <p:grpSpPr>
          <a:xfrm>
            <a:off x="2468835" y="5195434"/>
            <a:ext cx="216024" cy="216024"/>
            <a:chOff x="5796855" y="2052340"/>
            <a:chExt cx="216024" cy="216024"/>
          </a:xfrm>
        </p:grpSpPr>
        <p:sp>
          <p:nvSpPr>
            <p:cNvPr id="423" name="Ovál 422">
              <a:extLst>
                <a:ext uri="{FF2B5EF4-FFF2-40B4-BE49-F238E27FC236}">
                  <a16:creationId xmlns:a16="http://schemas.microsoft.com/office/drawing/2014/main" id="{02A73D0B-1B40-97DE-F039-83401AFE6431}"/>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4" name="Přímá spojnice 423">
              <a:extLst>
                <a:ext uri="{FF2B5EF4-FFF2-40B4-BE49-F238E27FC236}">
                  <a16:creationId xmlns:a16="http://schemas.microsoft.com/office/drawing/2014/main" id="{9CC66A63-884C-7F72-833B-9953A54B2B89}"/>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5" name="Přímá spojnice 424">
              <a:extLst>
                <a:ext uri="{FF2B5EF4-FFF2-40B4-BE49-F238E27FC236}">
                  <a16:creationId xmlns:a16="http://schemas.microsoft.com/office/drawing/2014/main" id="{9BA4A01B-1A8F-E0A5-88FC-C763F7914666}"/>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26" name="Ovál 425">
              <a:extLst>
                <a:ext uri="{FF2B5EF4-FFF2-40B4-BE49-F238E27FC236}">
                  <a16:creationId xmlns:a16="http://schemas.microsoft.com/office/drawing/2014/main" id="{F9030C05-634B-9B3F-8840-EEA6A9C7D130}"/>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8" name="Freeform 11">
            <a:extLst>
              <a:ext uri="{FF2B5EF4-FFF2-40B4-BE49-F238E27FC236}">
                <a16:creationId xmlns:a16="http://schemas.microsoft.com/office/drawing/2014/main" id="{78DE3A9B-3C4E-A154-135F-C833ACA6B780}"/>
              </a:ext>
            </a:extLst>
          </p:cNvPr>
          <p:cNvSpPr>
            <a:spLocks/>
          </p:cNvSpPr>
          <p:nvPr/>
        </p:nvSpPr>
        <p:spPr bwMode="auto">
          <a:xfrm>
            <a:off x="501873" y="4959458"/>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chemeClr val="tx1"/>
            </a:solidFill>
            <a:prstDash val="solid"/>
            <a:miter lim="800000"/>
            <a:headEnd type="none" w="med" len="med"/>
            <a:tailEnd type="stealth" w="lg" len="med"/>
          </a:ln>
          <a:effectLst/>
        </p:spPr>
        <p:txBody>
          <a:bodyPr wrap="none"/>
          <a:lstStyle/>
          <a:p>
            <a:endParaRPr lang="cs-CZ" sz="2096"/>
          </a:p>
        </p:txBody>
      </p:sp>
      <p:sp>
        <p:nvSpPr>
          <p:cNvPr id="429" name="Freeform 11">
            <a:extLst>
              <a:ext uri="{FF2B5EF4-FFF2-40B4-BE49-F238E27FC236}">
                <a16:creationId xmlns:a16="http://schemas.microsoft.com/office/drawing/2014/main" id="{519144F2-8764-89F0-93A3-FD9940078800}"/>
              </a:ext>
            </a:extLst>
          </p:cNvPr>
          <p:cNvSpPr>
            <a:spLocks/>
          </p:cNvSpPr>
          <p:nvPr/>
        </p:nvSpPr>
        <p:spPr bwMode="auto">
          <a:xfrm>
            <a:off x="6276651" y="5187728"/>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chemeClr val="tx1"/>
            </a:solidFill>
            <a:prstDash val="solid"/>
            <a:miter lim="800000"/>
            <a:headEnd type="none" w="med" len="med"/>
            <a:tailEnd type="stealth" w="lg" len="med"/>
          </a:ln>
          <a:effectLst/>
        </p:spPr>
        <p:txBody>
          <a:bodyPr wrap="none"/>
          <a:lstStyle/>
          <a:p>
            <a:endParaRPr lang="cs-CZ" sz="2096"/>
          </a:p>
        </p:txBody>
      </p:sp>
      <p:sp>
        <p:nvSpPr>
          <p:cNvPr id="430" name="Freeform 11">
            <a:extLst>
              <a:ext uri="{FF2B5EF4-FFF2-40B4-BE49-F238E27FC236}">
                <a16:creationId xmlns:a16="http://schemas.microsoft.com/office/drawing/2014/main" id="{AEB6BA56-F54F-13AA-55D9-994FF552B5D6}"/>
              </a:ext>
            </a:extLst>
          </p:cNvPr>
          <p:cNvSpPr>
            <a:spLocks/>
          </p:cNvSpPr>
          <p:nvPr/>
        </p:nvSpPr>
        <p:spPr bwMode="auto">
          <a:xfrm>
            <a:off x="6234767" y="4789781"/>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chemeClr val="tx1"/>
            </a:solidFill>
            <a:prstDash val="solid"/>
            <a:miter lim="800000"/>
            <a:headEnd type="none" w="med" len="med"/>
            <a:tailEnd type="stealth" w="lg" len="med"/>
          </a:ln>
          <a:effectLst/>
        </p:spPr>
        <p:txBody>
          <a:bodyPr wrap="none"/>
          <a:lstStyle/>
          <a:p>
            <a:endParaRPr lang="cs-CZ" sz="2096"/>
          </a:p>
        </p:txBody>
      </p:sp>
      <p:sp>
        <p:nvSpPr>
          <p:cNvPr id="431" name="Obdélník 430">
            <a:extLst>
              <a:ext uri="{FF2B5EF4-FFF2-40B4-BE49-F238E27FC236}">
                <a16:creationId xmlns:a16="http://schemas.microsoft.com/office/drawing/2014/main" id="{F885F3E4-0D2A-A6B4-D2AF-89C5241EDA70}"/>
              </a:ext>
            </a:extLst>
          </p:cNvPr>
          <p:cNvSpPr/>
          <p:nvPr/>
        </p:nvSpPr>
        <p:spPr>
          <a:xfrm>
            <a:off x="602327" y="5716037"/>
            <a:ext cx="620683" cy="584775"/>
          </a:xfrm>
          <a:prstGeom prst="rect">
            <a:avLst/>
          </a:prstGeom>
        </p:spPr>
        <p:txBody>
          <a:bodyPr wrap="none">
            <a:spAutoFit/>
          </a:bodyPr>
          <a:lstStyle/>
          <a:p>
            <a:r>
              <a:rPr lang="el-GR" sz="3200" dirty="0">
                <a:solidFill>
                  <a:srgbClr val="0070C0"/>
                </a:solidFill>
                <a:latin typeface="Times New Roman" pitchFamily="18" charset="0"/>
              </a:rPr>
              <a:t>Φ</a:t>
            </a:r>
            <a:r>
              <a:rPr lang="cs-CZ" sz="3200" baseline="-25000" dirty="0">
                <a:solidFill>
                  <a:srgbClr val="0070C0"/>
                </a:solidFill>
                <a:latin typeface="Times New Roman" pitchFamily="18" charset="0"/>
              </a:rPr>
              <a:t>0</a:t>
            </a:r>
            <a:endParaRPr lang="el-GR" sz="3200" dirty="0">
              <a:solidFill>
                <a:srgbClr val="0070C0"/>
              </a:solidFill>
              <a:latin typeface="Times New Roman" pitchFamily="18" charset="0"/>
            </a:endParaRPr>
          </a:p>
        </p:txBody>
      </p:sp>
      <p:sp>
        <p:nvSpPr>
          <p:cNvPr id="432" name="Obdélník 431">
            <a:extLst>
              <a:ext uri="{FF2B5EF4-FFF2-40B4-BE49-F238E27FC236}">
                <a16:creationId xmlns:a16="http://schemas.microsoft.com/office/drawing/2014/main" id="{DE61A350-9ED2-D0DF-486F-05FAF2FF31A7}"/>
              </a:ext>
            </a:extLst>
          </p:cNvPr>
          <p:cNvSpPr/>
          <p:nvPr/>
        </p:nvSpPr>
        <p:spPr>
          <a:xfrm>
            <a:off x="6586304" y="5627956"/>
            <a:ext cx="484428" cy="584775"/>
          </a:xfrm>
          <a:prstGeom prst="rect">
            <a:avLst/>
          </a:prstGeom>
        </p:spPr>
        <p:txBody>
          <a:bodyPr wrap="none">
            <a:spAutoFit/>
          </a:bodyPr>
          <a:lstStyle/>
          <a:p>
            <a:r>
              <a:rPr lang="el-GR" sz="3200" dirty="0">
                <a:solidFill>
                  <a:srgbClr val="0070C0"/>
                </a:solidFill>
                <a:latin typeface="Times New Roman" pitchFamily="18" charset="0"/>
              </a:rPr>
              <a:t>Φ</a:t>
            </a:r>
          </a:p>
        </p:txBody>
      </p:sp>
      <p:sp>
        <p:nvSpPr>
          <p:cNvPr id="433" name="TextovéPole 432">
            <a:extLst>
              <a:ext uri="{FF2B5EF4-FFF2-40B4-BE49-F238E27FC236}">
                <a16:creationId xmlns:a16="http://schemas.microsoft.com/office/drawing/2014/main" id="{475BC67D-C833-308D-6635-DD2434DC1359}"/>
              </a:ext>
            </a:extLst>
          </p:cNvPr>
          <p:cNvSpPr txBox="1"/>
          <p:nvPr/>
        </p:nvSpPr>
        <p:spPr>
          <a:xfrm>
            <a:off x="3870711" y="4151318"/>
            <a:ext cx="260008" cy="415498"/>
          </a:xfrm>
          <a:prstGeom prst="rect">
            <a:avLst/>
          </a:prstGeom>
          <a:noFill/>
        </p:spPr>
        <p:txBody>
          <a:bodyPr wrap="none" rtlCol="0">
            <a:spAutoFit/>
          </a:bodyPr>
          <a:lstStyle/>
          <a:p>
            <a:r>
              <a:rPr lang="cs-CZ" dirty="0">
                <a:latin typeface="Times New Roman" panose="02020603050405020304" pitchFamily="18" charset="0"/>
                <a:cs typeface="Times New Roman" panose="02020603050405020304" pitchFamily="18" charset="0"/>
              </a:rPr>
              <a:t>l</a:t>
            </a:r>
            <a:endParaRPr lang="en-GB" dirty="0"/>
          </a:p>
        </p:txBody>
      </p:sp>
      <p:cxnSp>
        <p:nvCxnSpPr>
          <p:cNvPr id="434" name="Přímá spojnice 433">
            <a:extLst>
              <a:ext uri="{FF2B5EF4-FFF2-40B4-BE49-F238E27FC236}">
                <a16:creationId xmlns:a16="http://schemas.microsoft.com/office/drawing/2014/main" id="{000B2DC7-87BB-1912-999D-862A1B26664C}"/>
              </a:ext>
            </a:extLst>
          </p:cNvPr>
          <p:cNvCxnSpPr/>
          <p:nvPr/>
        </p:nvCxnSpPr>
        <p:spPr>
          <a:xfrm flipV="1">
            <a:off x="1862467" y="4359067"/>
            <a:ext cx="0" cy="18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 name="Přímá spojnice 434">
            <a:extLst>
              <a:ext uri="{FF2B5EF4-FFF2-40B4-BE49-F238E27FC236}">
                <a16:creationId xmlns:a16="http://schemas.microsoft.com/office/drawing/2014/main" id="{AAC9A5AC-63D7-318F-704E-66E684D23B2B}"/>
              </a:ext>
            </a:extLst>
          </p:cNvPr>
          <p:cNvCxnSpPr/>
          <p:nvPr/>
        </p:nvCxnSpPr>
        <p:spPr>
          <a:xfrm flipV="1">
            <a:off x="6114793" y="4367342"/>
            <a:ext cx="0" cy="18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 name="Přímá spojnice se šipkou 435">
            <a:extLst>
              <a:ext uri="{FF2B5EF4-FFF2-40B4-BE49-F238E27FC236}">
                <a16:creationId xmlns:a16="http://schemas.microsoft.com/office/drawing/2014/main" id="{0163F038-3485-44C4-5D3B-BEEA8CA03116}"/>
              </a:ext>
            </a:extLst>
          </p:cNvPr>
          <p:cNvCxnSpPr/>
          <p:nvPr/>
        </p:nvCxnSpPr>
        <p:spPr>
          <a:xfrm flipH="1">
            <a:off x="1862467" y="4359067"/>
            <a:ext cx="190821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7" name="Přímá spojnice se šipkou 436">
            <a:extLst>
              <a:ext uri="{FF2B5EF4-FFF2-40B4-BE49-F238E27FC236}">
                <a16:creationId xmlns:a16="http://schemas.microsoft.com/office/drawing/2014/main" id="{7AE5E60D-8BB1-EDAB-A280-18C12D988D52}"/>
              </a:ext>
            </a:extLst>
          </p:cNvPr>
          <p:cNvCxnSpPr>
            <a:stCxn id="433" idx="3"/>
          </p:cNvCxnSpPr>
          <p:nvPr/>
        </p:nvCxnSpPr>
        <p:spPr>
          <a:xfrm>
            <a:off x="4130719" y="4359067"/>
            <a:ext cx="1980220" cy="82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8" name="TextovéPole 437">
            <a:extLst>
              <a:ext uri="{FF2B5EF4-FFF2-40B4-BE49-F238E27FC236}">
                <a16:creationId xmlns:a16="http://schemas.microsoft.com/office/drawing/2014/main" id="{345B8444-D141-9C4F-5914-16172EB7364E}"/>
              </a:ext>
            </a:extLst>
          </p:cNvPr>
          <p:cNvSpPr txBox="1"/>
          <p:nvPr/>
        </p:nvSpPr>
        <p:spPr>
          <a:xfrm>
            <a:off x="2648839" y="5721845"/>
            <a:ext cx="2963760" cy="400110"/>
          </a:xfrm>
          <a:prstGeom prst="rect">
            <a:avLst/>
          </a:prstGeom>
          <a:noFill/>
        </p:spPr>
        <p:txBody>
          <a:bodyPr wrap="none" rtlCol="0">
            <a:spAutoFit/>
          </a:bodyPr>
          <a:lstStyle/>
          <a:p>
            <a:r>
              <a:rPr lang="cs-CZ" sz="2000" b="1" u="sng" dirty="0"/>
              <a:t>zesílení – aktivní prostředí</a:t>
            </a:r>
            <a:endParaRPr lang="en-GB" sz="2000" b="1" u="sng" dirty="0"/>
          </a:p>
        </p:txBody>
      </p:sp>
      <p:sp>
        <p:nvSpPr>
          <p:cNvPr id="440" name="TextovéPole 439">
            <a:extLst>
              <a:ext uri="{FF2B5EF4-FFF2-40B4-BE49-F238E27FC236}">
                <a16:creationId xmlns:a16="http://schemas.microsoft.com/office/drawing/2014/main" id="{2F252CF9-5933-62D0-8368-224728461C20}"/>
              </a:ext>
            </a:extLst>
          </p:cNvPr>
          <p:cNvSpPr txBox="1"/>
          <p:nvPr/>
        </p:nvSpPr>
        <p:spPr>
          <a:xfrm>
            <a:off x="8528590" y="4682231"/>
            <a:ext cx="3056021" cy="738664"/>
          </a:xfrm>
          <a:prstGeom prst="rect">
            <a:avLst/>
          </a:prstGeom>
          <a:solidFill>
            <a:srgbClr val="FFC000"/>
          </a:solidFill>
        </p:spPr>
        <p:txBody>
          <a:bodyPr wrap="square">
            <a:spAutoFit/>
          </a:bodyPr>
          <a:lstStyle/>
          <a:p>
            <a:r>
              <a:rPr lang="el-GR" b="1" dirty="0">
                <a:latin typeface="Times New Roman" panose="02020603050405020304" pitchFamily="18" charset="0"/>
                <a:cs typeface="Times New Roman" panose="02020603050405020304" pitchFamily="18" charset="0"/>
              </a:rPr>
              <a:t>α</a:t>
            </a:r>
            <a:r>
              <a:rPr lang="cs-CZ" b="1" dirty="0">
                <a:latin typeface="Times New Roman" panose="02020603050405020304" pitchFamily="18" charset="0"/>
                <a:cs typeface="Times New Roman" panose="02020603050405020304" pitchFamily="18" charset="0"/>
              </a:rPr>
              <a:t> – záporný absorpční koeficient !!!</a:t>
            </a:r>
          </a:p>
        </p:txBody>
      </p:sp>
      <p:grpSp>
        <p:nvGrpSpPr>
          <p:cNvPr id="441" name="Skupina 440">
            <a:extLst>
              <a:ext uri="{FF2B5EF4-FFF2-40B4-BE49-F238E27FC236}">
                <a16:creationId xmlns:a16="http://schemas.microsoft.com/office/drawing/2014/main" id="{EB17E3AD-4DB2-2676-302A-4BF7FAF1F9E9}"/>
              </a:ext>
            </a:extLst>
          </p:cNvPr>
          <p:cNvGrpSpPr/>
          <p:nvPr/>
        </p:nvGrpSpPr>
        <p:grpSpPr>
          <a:xfrm>
            <a:off x="2916052" y="1969025"/>
            <a:ext cx="216024" cy="216024"/>
            <a:chOff x="5148783" y="1692300"/>
            <a:chExt cx="216024" cy="216024"/>
          </a:xfrm>
        </p:grpSpPr>
        <p:sp>
          <p:nvSpPr>
            <p:cNvPr id="442" name="Ovál 441">
              <a:extLst>
                <a:ext uri="{FF2B5EF4-FFF2-40B4-BE49-F238E27FC236}">
                  <a16:creationId xmlns:a16="http://schemas.microsoft.com/office/drawing/2014/main" id="{9E978955-4979-44C2-65CB-564F5FFA3D3B}"/>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3" name="Přímá spojnice 442">
              <a:extLst>
                <a:ext uri="{FF2B5EF4-FFF2-40B4-BE49-F238E27FC236}">
                  <a16:creationId xmlns:a16="http://schemas.microsoft.com/office/drawing/2014/main" id="{9C896D49-E68B-7E3A-FEA2-CC02F15FC1AF}"/>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Přímá spojnice 443">
              <a:extLst>
                <a:ext uri="{FF2B5EF4-FFF2-40B4-BE49-F238E27FC236}">
                  <a16:creationId xmlns:a16="http://schemas.microsoft.com/office/drawing/2014/main" id="{D17BDBD8-DB26-31BC-8DE2-C13A9794CD6E}"/>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45" name="Ovál 444">
              <a:extLst>
                <a:ext uri="{FF2B5EF4-FFF2-40B4-BE49-F238E27FC236}">
                  <a16:creationId xmlns:a16="http://schemas.microsoft.com/office/drawing/2014/main" id="{6BF6DC64-5FE3-59B6-BA20-D9C63C89A790}"/>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6" name="Skupina 445">
            <a:extLst>
              <a:ext uri="{FF2B5EF4-FFF2-40B4-BE49-F238E27FC236}">
                <a16:creationId xmlns:a16="http://schemas.microsoft.com/office/drawing/2014/main" id="{65566FD6-0C2D-139C-DAD2-7FA82D83EC0F}"/>
              </a:ext>
            </a:extLst>
          </p:cNvPr>
          <p:cNvGrpSpPr/>
          <p:nvPr/>
        </p:nvGrpSpPr>
        <p:grpSpPr>
          <a:xfrm>
            <a:off x="4643548" y="1986358"/>
            <a:ext cx="216024" cy="216024"/>
            <a:chOff x="5148783" y="1692300"/>
            <a:chExt cx="216024" cy="216024"/>
          </a:xfrm>
        </p:grpSpPr>
        <p:sp>
          <p:nvSpPr>
            <p:cNvPr id="447" name="Ovál 446">
              <a:extLst>
                <a:ext uri="{FF2B5EF4-FFF2-40B4-BE49-F238E27FC236}">
                  <a16:creationId xmlns:a16="http://schemas.microsoft.com/office/drawing/2014/main" id="{68C4101B-DECD-200E-8678-0CD86D9C9D36}"/>
                </a:ext>
              </a:extLst>
            </p:cNvPr>
            <p:cNvSpPr/>
            <p:nvPr/>
          </p:nvSpPr>
          <p:spPr>
            <a:xfrm>
              <a:off x="5148783" y="169230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8" name="Přímá spojnice 447">
              <a:extLst>
                <a:ext uri="{FF2B5EF4-FFF2-40B4-BE49-F238E27FC236}">
                  <a16:creationId xmlns:a16="http://schemas.microsoft.com/office/drawing/2014/main" id="{686FFD73-E75F-7FCA-C1DF-BC3E239CEEB4}"/>
                </a:ext>
              </a:extLst>
            </p:cNvPr>
            <p:cNvCxnSpPr>
              <a:cxnSpLocks/>
            </p:cNvCxnSpPr>
            <p:nvPr/>
          </p:nvCxnSpPr>
          <p:spPr>
            <a:xfrm>
              <a:off x="5220791" y="183631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Přímá spojnice 448">
              <a:extLst>
                <a:ext uri="{FF2B5EF4-FFF2-40B4-BE49-F238E27FC236}">
                  <a16:creationId xmlns:a16="http://schemas.microsoft.com/office/drawing/2014/main" id="{AFC79650-2ADA-F771-A963-632FA71B2FB5}"/>
                </a:ext>
              </a:extLst>
            </p:cNvPr>
            <p:cNvCxnSpPr>
              <a:cxnSpLocks/>
            </p:cNvCxnSpPr>
            <p:nvPr/>
          </p:nvCxnSpPr>
          <p:spPr>
            <a:xfrm>
              <a:off x="5220791" y="176430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50" name="Ovál 449">
              <a:extLst>
                <a:ext uri="{FF2B5EF4-FFF2-40B4-BE49-F238E27FC236}">
                  <a16:creationId xmlns:a16="http://schemas.microsoft.com/office/drawing/2014/main" id="{789052D0-1605-5976-C8DB-AC8B4309B6F7}"/>
                </a:ext>
              </a:extLst>
            </p:cNvPr>
            <p:cNvSpPr/>
            <p:nvPr/>
          </p:nvSpPr>
          <p:spPr>
            <a:xfrm>
              <a:off x="5235175" y="1814411"/>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1" name="TextovéPole 450">
            <a:extLst>
              <a:ext uri="{FF2B5EF4-FFF2-40B4-BE49-F238E27FC236}">
                <a16:creationId xmlns:a16="http://schemas.microsoft.com/office/drawing/2014/main" id="{DDEC14DD-DB33-178E-641B-51A59FB54A83}"/>
              </a:ext>
            </a:extLst>
          </p:cNvPr>
          <p:cNvSpPr txBox="1"/>
          <p:nvPr/>
        </p:nvSpPr>
        <p:spPr>
          <a:xfrm>
            <a:off x="3427230" y="3725227"/>
            <a:ext cx="1457501" cy="523220"/>
          </a:xfrm>
          <a:prstGeom prst="rect">
            <a:avLst/>
          </a:prstGeom>
          <a:noFill/>
        </p:spPr>
        <p:txBody>
          <a:bodyPr wrap="square">
            <a:spAutoFit/>
          </a:bodyPr>
          <a:lstStyle/>
          <a:p>
            <a:r>
              <a:rPr lang="cs-CZ" sz="2800" b="1" dirty="0" err="1">
                <a:solidFill>
                  <a:srgbClr val="C00000"/>
                </a:solidFill>
                <a:latin typeface="Times New Roman" pitchFamily="18" charset="0"/>
              </a:rPr>
              <a:t>n</a:t>
            </a:r>
            <a:r>
              <a:rPr lang="cs-CZ" sz="2800" b="1" baseline="-25000" dirty="0" err="1">
                <a:solidFill>
                  <a:srgbClr val="C00000"/>
                </a:solidFill>
                <a:latin typeface="Times New Roman" pitchFamily="18" charset="0"/>
              </a:rPr>
              <a:t>0</a:t>
            </a:r>
            <a:r>
              <a:rPr lang="cs-CZ" sz="2800" b="1" baseline="-25000" dirty="0">
                <a:solidFill>
                  <a:srgbClr val="C00000"/>
                </a:solidFill>
                <a:latin typeface="Times New Roman" pitchFamily="18" charset="0"/>
              </a:rPr>
              <a:t> </a:t>
            </a:r>
            <a:r>
              <a:rPr lang="en-US" sz="2800" b="1" dirty="0">
                <a:solidFill>
                  <a:srgbClr val="C00000"/>
                </a:solidFill>
                <a:latin typeface="Times New Roman" pitchFamily="18" charset="0"/>
              </a:rPr>
              <a:t>&lt;</a:t>
            </a:r>
            <a:r>
              <a:rPr lang="cs-CZ" sz="2800" b="1" dirty="0">
                <a:solidFill>
                  <a:srgbClr val="C00000"/>
                </a:solidFill>
                <a:latin typeface="Times New Roman" pitchFamily="18" charset="0"/>
              </a:rPr>
              <a:t> </a:t>
            </a:r>
            <a:r>
              <a:rPr lang="cs-CZ" sz="2800" b="1" dirty="0" err="1">
                <a:solidFill>
                  <a:srgbClr val="C00000"/>
                </a:solidFill>
                <a:latin typeface="Times New Roman" pitchFamily="18" charset="0"/>
              </a:rPr>
              <a:t>n</a:t>
            </a:r>
            <a:r>
              <a:rPr lang="cs-CZ" sz="2800" b="1" baseline="-25000" dirty="0" err="1">
                <a:solidFill>
                  <a:srgbClr val="C00000"/>
                </a:solidFill>
                <a:latin typeface="Times New Roman" pitchFamily="18" charset="0"/>
              </a:rPr>
              <a:t>1</a:t>
            </a:r>
            <a:r>
              <a:rPr lang="cs-CZ" sz="2800" b="1" baseline="-25000" dirty="0">
                <a:solidFill>
                  <a:srgbClr val="C00000"/>
                </a:solidFill>
                <a:latin typeface="Times New Roman" pitchFamily="18" charset="0"/>
              </a:rPr>
              <a:t> </a:t>
            </a:r>
            <a:endParaRPr lang="en-GB" sz="2800" dirty="0"/>
          </a:p>
        </p:txBody>
      </p:sp>
      <p:sp>
        <p:nvSpPr>
          <p:cNvPr id="452" name="Freeform 11">
            <a:extLst>
              <a:ext uri="{FF2B5EF4-FFF2-40B4-BE49-F238E27FC236}">
                <a16:creationId xmlns:a16="http://schemas.microsoft.com/office/drawing/2014/main" id="{E3C59AB9-A120-97B8-3090-B8FAC3EFBC01}"/>
              </a:ext>
            </a:extLst>
          </p:cNvPr>
          <p:cNvSpPr>
            <a:spLocks/>
          </p:cNvSpPr>
          <p:nvPr/>
        </p:nvSpPr>
        <p:spPr bwMode="auto">
          <a:xfrm>
            <a:off x="6259371" y="4435997"/>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chemeClr val="tx1"/>
            </a:solidFill>
            <a:prstDash val="solid"/>
            <a:miter lim="800000"/>
            <a:headEnd type="none" w="med" len="med"/>
            <a:tailEnd type="stealth" w="lg" len="med"/>
          </a:ln>
          <a:effectLst/>
        </p:spPr>
        <p:txBody>
          <a:bodyPr wrap="none"/>
          <a:lstStyle/>
          <a:p>
            <a:endParaRPr lang="cs-CZ" sz="2096"/>
          </a:p>
        </p:txBody>
      </p:sp>
      <p:sp>
        <p:nvSpPr>
          <p:cNvPr id="453" name="TextovéPole 452">
            <a:extLst>
              <a:ext uri="{FF2B5EF4-FFF2-40B4-BE49-F238E27FC236}">
                <a16:creationId xmlns:a16="http://schemas.microsoft.com/office/drawing/2014/main" id="{53C3712B-31EC-9DFA-80D6-E030480505B1}"/>
              </a:ext>
            </a:extLst>
          </p:cNvPr>
          <p:cNvSpPr txBox="1"/>
          <p:nvPr/>
        </p:nvSpPr>
        <p:spPr>
          <a:xfrm>
            <a:off x="8534564" y="5739724"/>
            <a:ext cx="2345514" cy="1107996"/>
          </a:xfrm>
          <a:prstGeom prst="rect">
            <a:avLst/>
          </a:prstGeom>
          <a:noFill/>
        </p:spPr>
        <p:txBody>
          <a:bodyPr wrap="none" rtlCol="0">
            <a:spAutoFit/>
          </a:bodyPr>
          <a:lstStyle/>
          <a:p>
            <a:r>
              <a:rPr lang="en-US" sz="6600" b="1" dirty="0"/>
              <a:t>LASER</a:t>
            </a:r>
            <a:endParaRPr lang="en-GB" sz="6600" b="1" dirty="0"/>
          </a:p>
        </p:txBody>
      </p:sp>
      <p:grpSp>
        <p:nvGrpSpPr>
          <p:cNvPr id="454" name="Skupina 453">
            <a:extLst>
              <a:ext uri="{FF2B5EF4-FFF2-40B4-BE49-F238E27FC236}">
                <a16:creationId xmlns:a16="http://schemas.microsoft.com/office/drawing/2014/main" id="{AAB07152-C6EC-FA11-0C5C-733B3652DC7E}"/>
              </a:ext>
            </a:extLst>
          </p:cNvPr>
          <p:cNvGrpSpPr/>
          <p:nvPr/>
        </p:nvGrpSpPr>
        <p:grpSpPr>
          <a:xfrm>
            <a:off x="2028706" y="4699762"/>
            <a:ext cx="216024" cy="216024"/>
            <a:chOff x="5796855" y="2052340"/>
            <a:chExt cx="216024" cy="216024"/>
          </a:xfrm>
        </p:grpSpPr>
        <p:sp>
          <p:nvSpPr>
            <p:cNvPr id="455" name="Ovál 454">
              <a:extLst>
                <a:ext uri="{FF2B5EF4-FFF2-40B4-BE49-F238E27FC236}">
                  <a16:creationId xmlns:a16="http://schemas.microsoft.com/office/drawing/2014/main" id="{D93F17A5-8641-6193-EE40-30869D124E38}"/>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6" name="Přímá spojnice 455">
              <a:extLst>
                <a:ext uri="{FF2B5EF4-FFF2-40B4-BE49-F238E27FC236}">
                  <a16:creationId xmlns:a16="http://schemas.microsoft.com/office/drawing/2014/main" id="{F58470F7-1016-46C2-107B-BF07A6283BB4}"/>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Přímá spojnice 456">
              <a:extLst>
                <a:ext uri="{FF2B5EF4-FFF2-40B4-BE49-F238E27FC236}">
                  <a16:creationId xmlns:a16="http://schemas.microsoft.com/office/drawing/2014/main" id="{BAD89C35-4549-754C-42A6-03306ACF37CC}"/>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58" name="Ovál 457">
              <a:extLst>
                <a:ext uri="{FF2B5EF4-FFF2-40B4-BE49-F238E27FC236}">
                  <a16:creationId xmlns:a16="http://schemas.microsoft.com/office/drawing/2014/main" id="{ABE46492-4C0F-2FCC-27D7-DB8C08127B6F}"/>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9" name="Skupina 458">
            <a:extLst>
              <a:ext uri="{FF2B5EF4-FFF2-40B4-BE49-F238E27FC236}">
                <a16:creationId xmlns:a16="http://schemas.microsoft.com/office/drawing/2014/main" id="{D611A9EE-3480-B2B7-67B3-D4C8EA449E56}"/>
              </a:ext>
            </a:extLst>
          </p:cNvPr>
          <p:cNvGrpSpPr/>
          <p:nvPr/>
        </p:nvGrpSpPr>
        <p:grpSpPr>
          <a:xfrm>
            <a:off x="2164035" y="5065443"/>
            <a:ext cx="216024" cy="216024"/>
            <a:chOff x="5796855" y="2052340"/>
            <a:chExt cx="216024" cy="216024"/>
          </a:xfrm>
        </p:grpSpPr>
        <p:sp>
          <p:nvSpPr>
            <p:cNvPr id="460" name="Ovál 459">
              <a:extLst>
                <a:ext uri="{FF2B5EF4-FFF2-40B4-BE49-F238E27FC236}">
                  <a16:creationId xmlns:a16="http://schemas.microsoft.com/office/drawing/2014/main" id="{5D94B373-1136-2895-5CEA-F933862834D3}"/>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1" name="Přímá spojnice 460">
              <a:extLst>
                <a:ext uri="{FF2B5EF4-FFF2-40B4-BE49-F238E27FC236}">
                  <a16:creationId xmlns:a16="http://schemas.microsoft.com/office/drawing/2014/main" id="{4FB848A5-D330-56D2-A62C-04D9CC4BB8CE}"/>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 name="Přímá spojnice 461">
              <a:extLst>
                <a:ext uri="{FF2B5EF4-FFF2-40B4-BE49-F238E27FC236}">
                  <a16:creationId xmlns:a16="http://schemas.microsoft.com/office/drawing/2014/main" id="{C4184C55-1443-E0D6-C338-0E07A187811E}"/>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63" name="Ovál 462">
              <a:extLst>
                <a:ext uri="{FF2B5EF4-FFF2-40B4-BE49-F238E27FC236}">
                  <a16:creationId xmlns:a16="http://schemas.microsoft.com/office/drawing/2014/main" id="{AA4929E7-CC45-ABE5-6CC1-54171F3C37A9}"/>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4" name="Skupina 463">
            <a:extLst>
              <a:ext uri="{FF2B5EF4-FFF2-40B4-BE49-F238E27FC236}">
                <a16:creationId xmlns:a16="http://schemas.microsoft.com/office/drawing/2014/main" id="{94B826B7-06BB-9097-A561-59FA3A79C15E}"/>
              </a:ext>
            </a:extLst>
          </p:cNvPr>
          <p:cNvGrpSpPr/>
          <p:nvPr/>
        </p:nvGrpSpPr>
        <p:grpSpPr>
          <a:xfrm>
            <a:off x="1920694" y="5303446"/>
            <a:ext cx="216024" cy="216024"/>
            <a:chOff x="5796855" y="2052340"/>
            <a:chExt cx="216024" cy="216024"/>
          </a:xfrm>
        </p:grpSpPr>
        <p:sp>
          <p:nvSpPr>
            <p:cNvPr id="465" name="Ovál 464">
              <a:extLst>
                <a:ext uri="{FF2B5EF4-FFF2-40B4-BE49-F238E27FC236}">
                  <a16:creationId xmlns:a16="http://schemas.microsoft.com/office/drawing/2014/main" id="{92A801D8-F95A-CA32-34D4-67A965D4B484}"/>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6" name="Přímá spojnice 465">
              <a:extLst>
                <a:ext uri="{FF2B5EF4-FFF2-40B4-BE49-F238E27FC236}">
                  <a16:creationId xmlns:a16="http://schemas.microsoft.com/office/drawing/2014/main" id="{4ADF2F80-56CB-DFD0-1DF0-8B0D1A8D7645}"/>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 name="Přímá spojnice 466">
              <a:extLst>
                <a:ext uri="{FF2B5EF4-FFF2-40B4-BE49-F238E27FC236}">
                  <a16:creationId xmlns:a16="http://schemas.microsoft.com/office/drawing/2014/main" id="{565CD002-7385-A104-07BC-314B70E626B1}"/>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68" name="Ovál 467">
              <a:extLst>
                <a:ext uri="{FF2B5EF4-FFF2-40B4-BE49-F238E27FC236}">
                  <a16:creationId xmlns:a16="http://schemas.microsoft.com/office/drawing/2014/main" id="{EDBFE4AF-EB7A-3876-FB20-F14412B38BF7}"/>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9" name="Skupina 468">
            <a:extLst>
              <a:ext uri="{FF2B5EF4-FFF2-40B4-BE49-F238E27FC236}">
                <a16:creationId xmlns:a16="http://schemas.microsoft.com/office/drawing/2014/main" id="{83CF29A9-BE77-87E1-459C-97B1C08D0B4D}"/>
              </a:ext>
            </a:extLst>
          </p:cNvPr>
          <p:cNvGrpSpPr/>
          <p:nvPr/>
        </p:nvGrpSpPr>
        <p:grpSpPr>
          <a:xfrm>
            <a:off x="2970507" y="5243632"/>
            <a:ext cx="216024" cy="216024"/>
            <a:chOff x="5796855" y="2052340"/>
            <a:chExt cx="216024" cy="216024"/>
          </a:xfrm>
        </p:grpSpPr>
        <p:sp>
          <p:nvSpPr>
            <p:cNvPr id="470" name="Ovál 469">
              <a:extLst>
                <a:ext uri="{FF2B5EF4-FFF2-40B4-BE49-F238E27FC236}">
                  <a16:creationId xmlns:a16="http://schemas.microsoft.com/office/drawing/2014/main" id="{239396F4-9AAA-3515-5989-414DA13D87AD}"/>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1" name="Přímá spojnice 470">
              <a:extLst>
                <a:ext uri="{FF2B5EF4-FFF2-40B4-BE49-F238E27FC236}">
                  <a16:creationId xmlns:a16="http://schemas.microsoft.com/office/drawing/2014/main" id="{458FA5AA-8BAF-11B2-490B-081127A54EA3}"/>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 name="Přímá spojnice 471">
              <a:extLst>
                <a:ext uri="{FF2B5EF4-FFF2-40B4-BE49-F238E27FC236}">
                  <a16:creationId xmlns:a16="http://schemas.microsoft.com/office/drawing/2014/main" id="{CC3A0723-FB37-7C7E-2CE4-89E2926E8653}"/>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73" name="Ovál 472">
              <a:extLst>
                <a:ext uri="{FF2B5EF4-FFF2-40B4-BE49-F238E27FC236}">
                  <a16:creationId xmlns:a16="http://schemas.microsoft.com/office/drawing/2014/main" id="{78A20059-23EB-F332-645A-5D2D35BC3931}"/>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4" name="Skupina 473">
            <a:extLst>
              <a:ext uri="{FF2B5EF4-FFF2-40B4-BE49-F238E27FC236}">
                <a16:creationId xmlns:a16="http://schemas.microsoft.com/office/drawing/2014/main" id="{58C85C0B-6A45-EF62-4185-C7338AC36A52}"/>
              </a:ext>
            </a:extLst>
          </p:cNvPr>
          <p:cNvGrpSpPr/>
          <p:nvPr/>
        </p:nvGrpSpPr>
        <p:grpSpPr>
          <a:xfrm>
            <a:off x="3118724" y="4639948"/>
            <a:ext cx="216024" cy="216024"/>
            <a:chOff x="5796855" y="2052340"/>
            <a:chExt cx="216024" cy="216024"/>
          </a:xfrm>
        </p:grpSpPr>
        <p:sp>
          <p:nvSpPr>
            <p:cNvPr id="475" name="Ovál 474">
              <a:extLst>
                <a:ext uri="{FF2B5EF4-FFF2-40B4-BE49-F238E27FC236}">
                  <a16:creationId xmlns:a16="http://schemas.microsoft.com/office/drawing/2014/main" id="{2FE96EC5-E7B2-0302-5DB6-44EFBB548F7C}"/>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6" name="Přímá spojnice 475">
              <a:extLst>
                <a:ext uri="{FF2B5EF4-FFF2-40B4-BE49-F238E27FC236}">
                  <a16:creationId xmlns:a16="http://schemas.microsoft.com/office/drawing/2014/main" id="{4D0BE766-D341-D74C-82B1-093DD1125683}"/>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 name="Přímá spojnice 476">
              <a:extLst>
                <a:ext uri="{FF2B5EF4-FFF2-40B4-BE49-F238E27FC236}">
                  <a16:creationId xmlns:a16="http://schemas.microsoft.com/office/drawing/2014/main" id="{268B37BC-3AE3-A497-3FF8-2EA8EC349E02}"/>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78" name="Ovál 477">
              <a:extLst>
                <a:ext uri="{FF2B5EF4-FFF2-40B4-BE49-F238E27FC236}">
                  <a16:creationId xmlns:a16="http://schemas.microsoft.com/office/drawing/2014/main" id="{1488A679-DD1D-51C3-3D07-406BFDED12CC}"/>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9" name="Skupina 478">
            <a:extLst>
              <a:ext uri="{FF2B5EF4-FFF2-40B4-BE49-F238E27FC236}">
                <a16:creationId xmlns:a16="http://schemas.microsoft.com/office/drawing/2014/main" id="{FC5B87DF-596A-CDA5-B24E-85C785638D1D}"/>
              </a:ext>
            </a:extLst>
          </p:cNvPr>
          <p:cNvGrpSpPr/>
          <p:nvPr/>
        </p:nvGrpSpPr>
        <p:grpSpPr>
          <a:xfrm>
            <a:off x="3348583" y="5148684"/>
            <a:ext cx="216024" cy="216024"/>
            <a:chOff x="5796855" y="2052340"/>
            <a:chExt cx="216024" cy="216024"/>
          </a:xfrm>
        </p:grpSpPr>
        <p:sp>
          <p:nvSpPr>
            <p:cNvPr id="480" name="Ovál 479">
              <a:extLst>
                <a:ext uri="{FF2B5EF4-FFF2-40B4-BE49-F238E27FC236}">
                  <a16:creationId xmlns:a16="http://schemas.microsoft.com/office/drawing/2014/main" id="{F9EAE385-77C2-1628-7F72-093ACA3F26DB}"/>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1" name="Přímá spojnice 480">
              <a:extLst>
                <a:ext uri="{FF2B5EF4-FFF2-40B4-BE49-F238E27FC236}">
                  <a16:creationId xmlns:a16="http://schemas.microsoft.com/office/drawing/2014/main" id="{1D896FD3-3FEF-0B37-6AD7-99A9DB1977CA}"/>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Přímá spojnice 481">
              <a:extLst>
                <a:ext uri="{FF2B5EF4-FFF2-40B4-BE49-F238E27FC236}">
                  <a16:creationId xmlns:a16="http://schemas.microsoft.com/office/drawing/2014/main" id="{F96F347F-D82C-E12E-EAF9-4F0FE5B631D3}"/>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3" name="Ovál 482">
              <a:extLst>
                <a:ext uri="{FF2B5EF4-FFF2-40B4-BE49-F238E27FC236}">
                  <a16:creationId xmlns:a16="http://schemas.microsoft.com/office/drawing/2014/main" id="{3B85516E-01DB-B02C-339E-7E56E861965A}"/>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4" name="Skupina 483">
            <a:extLst>
              <a:ext uri="{FF2B5EF4-FFF2-40B4-BE49-F238E27FC236}">
                <a16:creationId xmlns:a16="http://schemas.microsoft.com/office/drawing/2014/main" id="{07BAD75D-1EFA-F864-3F6F-77B689E8F9A6}"/>
              </a:ext>
            </a:extLst>
          </p:cNvPr>
          <p:cNvGrpSpPr/>
          <p:nvPr/>
        </p:nvGrpSpPr>
        <p:grpSpPr>
          <a:xfrm>
            <a:off x="3500983" y="4644628"/>
            <a:ext cx="216024" cy="216024"/>
            <a:chOff x="5796855" y="2052340"/>
            <a:chExt cx="216024" cy="216024"/>
          </a:xfrm>
        </p:grpSpPr>
        <p:sp>
          <p:nvSpPr>
            <p:cNvPr id="485" name="Ovál 484">
              <a:extLst>
                <a:ext uri="{FF2B5EF4-FFF2-40B4-BE49-F238E27FC236}">
                  <a16:creationId xmlns:a16="http://schemas.microsoft.com/office/drawing/2014/main" id="{9294E218-4339-3B1D-3E0D-9E4BB9615B8F}"/>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6" name="Přímá spojnice 485">
              <a:extLst>
                <a:ext uri="{FF2B5EF4-FFF2-40B4-BE49-F238E27FC236}">
                  <a16:creationId xmlns:a16="http://schemas.microsoft.com/office/drawing/2014/main" id="{F07A4366-FA27-A82F-2CDD-D52B28965C8A}"/>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7" name="Přímá spojnice 486">
              <a:extLst>
                <a:ext uri="{FF2B5EF4-FFF2-40B4-BE49-F238E27FC236}">
                  <a16:creationId xmlns:a16="http://schemas.microsoft.com/office/drawing/2014/main" id="{485AA9FD-B8E5-112D-D878-690781526135}"/>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8" name="Ovál 487">
              <a:extLst>
                <a:ext uri="{FF2B5EF4-FFF2-40B4-BE49-F238E27FC236}">
                  <a16:creationId xmlns:a16="http://schemas.microsoft.com/office/drawing/2014/main" id="{6E8449E8-EE66-7F1F-4A64-6EC0739C69E7}"/>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9" name="Skupina 488">
            <a:extLst>
              <a:ext uri="{FF2B5EF4-FFF2-40B4-BE49-F238E27FC236}">
                <a16:creationId xmlns:a16="http://schemas.microsoft.com/office/drawing/2014/main" id="{50A5F284-06DC-75E4-4C21-EBA37725C5A4}"/>
              </a:ext>
            </a:extLst>
          </p:cNvPr>
          <p:cNvGrpSpPr/>
          <p:nvPr/>
        </p:nvGrpSpPr>
        <p:grpSpPr>
          <a:xfrm>
            <a:off x="3653383" y="4932660"/>
            <a:ext cx="216024" cy="216024"/>
            <a:chOff x="5796855" y="2052340"/>
            <a:chExt cx="216024" cy="216024"/>
          </a:xfrm>
        </p:grpSpPr>
        <p:sp>
          <p:nvSpPr>
            <p:cNvPr id="490" name="Ovál 489">
              <a:extLst>
                <a:ext uri="{FF2B5EF4-FFF2-40B4-BE49-F238E27FC236}">
                  <a16:creationId xmlns:a16="http://schemas.microsoft.com/office/drawing/2014/main" id="{6CFF7BF0-B2BB-A3F8-7EE3-84A327AF87EA}"/>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1" name="Přímá spojnice 490">
              <a:extLst>
                <a:ext uri="{FF2B5EF4-FFF2-40B4-BE49-F238E27FC236}">
                  <a16:creationId xmlns:a16="http://schemas.microsoft.com/office/drawing/2014/main" id="{400B0744-E90C-D958-2679-AC016311EC17}"/>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2" name="Přímá spojnice 491">
              <a:extLst>
                <a:ext uri="{FF2B5EF4-FFF2-40B4-BE49-F238E27FC236}">
                  <a16:creationId xmlns:a16="http://schemas.microsoft.com/office/drawing/2014/main" id="{EFEF52F1-EB43-BD6E-C01F-9DDECF93EC9A}"/>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93" name="Ovál 492">
              <a:extLst>
                <a:ext uri="{FF2B5EF4-FFF2-40B4-BE49-F238E27FC236}">
                  <a16:creationId xmlns:a16="http://schemas.microsoft.com/office/drawing/2014/main" id="{2F5C06C1-6F51-D13D-4DA0-AFA03C94C69A}"/>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4" name="Skupina 493">
            <a:extLst>
              <a:ext uri="{FF2B5EF4-FFF2-40B4-BE49-F238E27FC236}">
                <a16:creationId xmlns:a16="http://schemas.microsoft.com/office/drawing/2014/main" id="{BD04E791-73FD-59DA-0CE5-F8AD07DE04DB}"/>
              </a:ext>
            </a:extLst>
          </p:cNvPr>
          <p:cNvGrpSpPr/>
          <p:nvPr/>
        </p:nvGrpSpPr>
        <p:grpSpPr>
          <a:xfrm>
            <a:off x="3780631" y="5220692"/>
            <a:ext cx="216024" cy="216024"/>
            <a:chOff x="5796855" y="2052340"/>
            <a:chExt cx="216024" cy="216024"/>
          </a:xfrm>
        </p:grpSpPr>
        <p:sp>
          <p:nvSpPr>
            <p:cNvPr id="495" name="Ovál 494">
              <a:extLst>
                <a:ext uri="{FF2B5EF4-FFF2-40B4-BE49-F238E27FC236}">
                  <a16:creationId xmlns:a16="http://schemas.microsoft.com/office/drawing/2014/main" id="{DC2CB3FE-C448-C5E2-1D7A-2EDBCBAA4E10}"/>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6" name="Přímá spojnice 495">
              <a:extLst>
                <a:ext uri="{FF2B5EF4-FFF2-40B4-BE49-F238E27FC236}">
                  <a16:creationId xmlns:a16="http://schemas.microsoft.com/office/drawing/2014/main" id="{66C19FAB-1A5B-FB22-7CDA-4AFAADBDD194}"/>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7" name="Přímá spojnice 496">
              <a:extLst>
                <a:ext uri="{FF2B5EF4-FFF2-40B4-BE49-F238E27FC236}">
                  <a16:creationId xmlns:a16="http://schemas.microsoft.com/office/drawing/2014/main" id="{A37AAFAD-D585-D8C6-471C-115A2654E7DE}"/>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98" name="Ovál 497">
              <a:extLst>
                <a:ext uri="{FF2B5EF4-FFF2-40B4-BE49-F238E27FC236}">
                  <a16:creationId xmlns:a16="http://schemas.microsoft.com/office/drawing/2014/main" id="{D4D2CF9C-425D-65D3-ACF9-C37F8711D688}"/>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9" name="Skupina 498">
            <a:extLst>
              <a:ext uri="{FF2B5EF4-FFF2-40B4-BE49-F238E27FC236}">
                <a16:creationId xmlns:a16="http://schemas.microsoft.com/office/drawing/2014/main" id="{8FF44561-E3AF-5F7A-0827-964B355E4123}"/>
              </a:ext>
            </a:extLst>
          </p:cNvPr>
          <p:cNvGrpSpPr/>
          <p:nvPr/>
        </p:nvGrpSpPr>
        <p:grpSpPr>
          <a:xfrm>
            <a:off x="3852639" y="4644628"/>
            <a:ext cx="216024" cy="216024"/>
            <a:chOff x="5796855" y="2052340"/>
            <a:chExt cx="216024" cy="216024"/>
          </a:xfrm>
        </p:grpSpPr>
        <p:sp>
          <p:nvSpPr>
            <p:cNvPr id="500" name="Ovál 499">
              <a:extLst>
                <a:ext uri="{FF2B5EF4-FFF2-40B4-BE49-F238E27FC236}">
                  <a16:creationId xmlns:a16="http://schemas.microsoft.com/office/drawing/2014/main" id="{7A16439C-A2DA-29E5-4FDD-9BA4DAB59E7A}"/>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1" name="Přímá spojnice 500">
              <a:extLst>
                <a:ext uri="{FF2B5EF4-FFF2-40B4-BE49-F238E27FC236}">
                  <a16:creationId xmlns:a16="http://schemas.microsoft.com/office/drawing/2014/main" id="{7A36950A-9BBF-BA2C-0DFF-938DA96EFEEE}"/>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2" name="Přímá spojnice 501">
              <a:extLst>
                <a:ext uri="{FF2B5EF4-FFF2-40B4-BE49-F238E27FC236}">
                  <a16:creationId xmlns:a16="http://schemas.microsoft.com/office/drawing/2014/main" id="{DF536411-B42A-CDC6-89BC-6137EB18B040}"/>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03" name="Ovál 502">
              <a:extLst>
                <a:ext uri="{FF2B5EF4-FFF2-40B4-BE49-F238E27FC236}">
                  <a16:creationId xmlns:a16="http://schemas.microsoft.com/office/drawing/2014/main" id="{EFAD86F2-8F2C-D860-7F26-6CFCF85E3DD6}"/>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4" name="Skupina 503">
            <a:extLst>
              <a:ext uri="{FF2B5EF4-FFF2-40B4-BE49-F238E27FC236}">
                <a16:creationId xmlns:a16="http://schemas.microsoft.com/office/drawing/2014/main" id="{29D836B4-6D7D-4F0A-7C57-4E871AD401ED}"/>
              </a:ext>
            </a:extLst>
          </p:cNvPr>
          <p:cNvGrpSpPr/>
          <p:nvPr/>
        </p:nvGrpSpPr>
        <p:grpSpPr>
          <a:xfrm>
            <a:off x="4068663" y="4932660"/>
            <a:ext cx="216024" cy="216024"/>
            <a:chOff x="5796855" y="2052340"/>
            <a:chExt cx="216024" cy="216024"/>
          </a:xfrm>
        </p:grpSpPr>
        <p:sp>
          <p:nvSpPr>
            <p:cNvPr id="505" name="Ovál 504">
              <a:extLst>
                <a:ext uri="{FF2B5EF4-FFF2-40B4-BE49-F238E27FC236}">
                  <a16:creationId xmlns:a16="http://schemas.microsoft.com/office/drawing/2014/main" id="{DD486077-A055-3668-16F1-066C6C195FB4}"/>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6" name="Přímá spojnice 505">
              <a:extLst>
                <a:ext uri="{FF2B5EF4-FFF2-40B4-BE49-F238E27FC236}">
                  <a16:creationId xmlns:a16="http://schemas.microsoft.com/office/drawing/2014/main" id="{B9396AD1-0A21-2663-712B-168EE44F5A05}"/>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7" name="Přímá spojnice 506">
              <a:extLst>
                <a:ext uri="{FF2B5EF4-FFF2-40B4-BE49-F238E27FC236}">
                  <a16:creationId xmlns:a16="http://schemas.microsoft.com/office/drawing/2014/main" id="{3A1AF5DF-5352-E89A-8623-BA7E0615D08F}"/>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08" name="Ovál 507">
              <a:extLst>
                <a:ext uri="{FF2B5EF4-FFF2-40B4-BE49-F238E27FC236}">
                  <a16:creationId xmlns:a16="http://schemas.microsoft.com/office/drawing/2014/main" id="{C3A63196-5B63-E244-C860-3234FB66EC5D}"/>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9" name="Skupina 508">
            <a:extLst>
              <a:ext uri="{FF2B5EF4-FFF2-40B4-BE49-F238E27FC236}">
                <a16:creationId xmlns:a16="http://schemas.microsoft.com/office/drawing/2014/main" id="{2EB4EC09-5A5B-5ED2-9CC2-70EA81FE1028}"/>
              </a:ext>
            </a:extLst>
          </p:cNvPr>
          <p:cNvGrpSpPr/>
          <p:nvPr/>
        </p:nvGrpSpPr>
        <p:grpSpPr>
          <a:xfrm>
            <a:off x="4356483" y="4603944"/>
            <a:ext cx="216024" cy="216024"/>
            <a:chOff x="5796855" y="2052340"/>
            <a:chExt cx="216024" cy="216024"/>
          </a:xfrm>
        </p:grpSpPr>
        <p:sp>
          <p:nvSpPr>
            <p:cNvPr id="510" name="Ovál 509">
              <a:extLst>
                <a:ext uri="{FF2B5EF4-FFF2-40B4-BE49-F238E27FC236}">
                  <a16:creationId xmlns:a16="http://schemas.microsoft.com/office/drawing/2014/main" id="{797241E3-68F3-BA37-60F6-5BCF23074216}"/>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1" name="Přímá spojnice 510">
              <a:extLst>
                <a:ext uri="{FF2B5EF4-FFF2-40B4-BE49-F238E27FC236}">
                  <a16:creationId xmlns:a16="http://schemas.microsoft.com/office/drawing/2014/main" id="{B102D061-A4AB-96DB-9584-1EEBB4E32364}"/>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 name="Přímá spojnice 511">
              <a:extLst>
                <a:ext uri="{FF2B5EF4-FFF2-40B4-BE49-F238E27FC236}">
                  <a16:creationId xmlns:a16="http://schemas.microsoft.com/office/drawing/2014/main" id="{E806567D-67C0-CBE2-B897-B08B80E376D5}"/>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13" name="Ovál 512">
              <a:extLst>
                <a:ext uri="{FF2B5EF4-FFF2-40B4-BE49-F238E27FC236}">
                  <a16:creationId xmlns:a16="http://schemas.microsoft.com/office/drawing/2014/main" id="{55A2A902-7195-65D6-A0F0-E94DDBD992BD}"/>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4" name="Skupina 513">
            <a:extLst>
              <a:ext uri="{FF2B5EF4-FFF2-40B4-BE49-F238E27FC236}">
                <a16:creationId xmlns:a16="http://schemas.microsoft.com/office/drawing/2014/main" id="{483805F5-8CDA-D17A-D3BA-55461FA91329}"/>
              </a:ext>
            </a:extLst>
          </p:cNvPr>
          <p:cNvGrpSpPr/>
          <p:nvPr/>
        </p:nvGrpSpPr>
        <p:grpSpPr>
          <a:xfrm>
            <a:off x="4212679" y="5220692"/>
            <a:ext cx="216024" cy="216024"/>
            <a:chOff x="5796855" y="2052340"/>
            <a:chExt cx="216024" cy="216024"/>
          </a:xfrm>
        </p:grpSpPr>
        <p:sp>
          <p:nvSpPr>
            <p:cNvPr id="515" name="Ovál 514">
              <a:extLst>
                <a:ext uri="{FF2B5EF4-FFF2-40B4-BE49-F238E27FC236}">
                  <a16:creationId xmlns:a16="http://schemas.microsoft.com/office/drawing/2014/main" id="{F97EB0C0-83D8-289B-9806-F0796CE8CCBB}"/>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6" name="Přímá spojnice 515">
              <a:extLst>
                <a:ext uri="{FF2B5EF4-FFF2-40B4-BE49-F238E27FC236}">
                  <a16:creationId xmlns:a16="http://schemas.microsoft.com/office/drawing/2014/main" id="{EBF53211-6C53-D0B3-B43B-E34914559020}"/>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7" name="Přímá spojnice 516">
              <a:extLst>
                <a:ext uri="{FF2B5EF4-FFF2-40B4-BE49-F238E27FC236}">
                  <a16:creationId xmlns:a16="http://schemas.microsoft.com/office/drawing/2014/main" id="{7CBC3482-13CC-BB50-263B-74ACC04867CD}"/>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18" name="Ovál 517">
              <a:extLst>
                <a:ext uri="{FF2B5EF4-FFF2-40B4-BE49-F238E27FC236}">
                  <a16:creationId xmlns:a16="http://schemas.microsoft.com/office/drawing/2014/main" id="{E84FD155-990A-9919-78D2-C2E3B6CE2992}"/>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9" name="Skupina 518">
            <a:extLst>
              <a:ext uri="{FF2B5EF4-FFF2-40B4-BE49-F238E27FC236}">
                <a16:creationId xmlns:a16="http://schemas.microsoft.com/office/drawing/2014/main" id="{A7EBD6C2-895A-BB6A-7A60-F6CE98FB0B56}"/>
              </a:ext>
            </a:extLst>
          </p:cNvPr>
          <p:cNvGrpSpPr/>
          <p:nvPr/>
        </p:nvGrpSpPr>
        <p:grpSpPr>
          <a:xfrm>
            <a:off x="4500711" y="5292700"/>
            <a:ext cx="216024" cy="216024"/>
            <a:chOff x="5796855" y="2052340"/>
            <a:chExt cx="216024" cy="216024"/>
          </a:xfrm>
        </p:grpSpPr>
        <p:sp>
          <p:nvSpPr>
            <p:cNvPr id="520" name="Ovál 519">
              <a:extLst>
                <a:ext uri="{FF2B5EF4-FFF2-40B4-BE49-F238E27FC236}">
                  <a16:creationId xmlns:a16="http://schemas.microsoft.com/office/drawing/2014/main" id="{C0C1DFCC-5AA5-9A60-AC37-E77EAC546315}"/>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1" name="Přímá spojnice 520">
              <a:extLst>
                <a:ext uri="{FF2B5EF4-FFF2-40B4-BE49-F238E27FC236}">
                  <a16:creationId xmlns:a16="http://schemas.microsoft.com/office/drawing/2014/main" id="{80F035A0-4685-B580-0A69-A27EBE494CEF}"/>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2" name="Přímá spojnice 521">
              <a:extLst>
                <a:ext uri="{FF2B5EF4-FFF2-40B4-BE49-F238E27FC236}">
                  <a16:creationId xmlns:a16="http://schemas.microsoft.com/office/drawing/2014/main" id="{1DD43C5E-0C2C-2CFC-A3EB-1F886E534BB4}"/>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23" name="Ovál 522">
              <a:extLst>
                <a:ext uri="{FF2B5EF4-FFF2-40B4-BE49-F238E27FC236}">
                  <a16:creationId xmlns:a16="http://schemas.microsoft.com/office/drawing/2014/main" id="{3A22D7E0-F2F0-CCEF-F532-ECF645BC641D}"/>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24" name="Skupina 523">
            <a:extLst>
              <a:ext uri="{FF2B5EF4-FFF2-40B4-BE49-F238E27FC236}">
                <a16:creationId xmlns:a16="http://schemas.microsoft.com/office/drawing/2014/main" id="{F654CD21-C8BA-21E0-F199-FCD39FAC7187}"/>
              </a:ext>
            </a:extLst>
          </p:cNvPr>
          <p:cNvGrpSpPr/>
          <p:nvPr/>
        </p:nvGrpSpPr>
        <p:grpSpPr>
          <a:xfrm>
            <a:off x="4428703" y="4932660"/>
            <a:ext cx="216024" cy="216024"/>
            <a:chOff x="5796855" y="2052340"/>
            <a:chExt cx="216024" cy="216024"/>
          </a:xfrm>
        </p:grpSpPr>
        <p:sp>
          <p:nvSpPr>
            <p:cNvPr id="525" name="Ovál 524">
              <a:extLst>
                <a:ext uri="{FF2B5EF4-FFF2-40B4-BE49-F238E27FC236}">
                  <a16:creationId xmlns:a16="http://schemas.microsoft.com/office/drawing/2014/main" id="{616A11BB-2CE1-E1E7-DBFB-45DEDECD6AD4}"/>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6" name="Přímá spojnice 525">
              <a:extLst>
                <a:ext uri="{FF2B5EF4-FFF2-40B4-BE49-F238E27FC236}">
                  <a16:creationId xmlns:a16="http://schemas.microsoft.com/office/drawing/2014/main" id="{6FEB7E9D-32C9-0706-459D-DC554A393098}"/>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7" name="Přímá spojnice 526">
              <a:extLst>
                <a:ext uri="{FF2B5EF4-FFF2-40B4-BE49-F238E27FC236}">
                  <a16:creationId xmlns:a16="http://schemas.microsoft.com/office/drawing/2014/main" id="{5AFA8AD0-4544-3FE4-FF49-9B0C5861F532}"/>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28" name="Ovál 527">
              <a:extLst>
                <a:ext uri="{FF2B5EF4-FFF2-40B4-BE49-F238E27FC236}">
                  <a16:creationId xmlns:a16="http://schemas.microsoft.com/office/drawing/2014/main" id="{FC41F099-82A1-2DA1-D2D2-E7A4817AAD46}"/>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29" name="Skupina 528">
            <a:extLst>
              <a:ext uri="{FF2B5EF4-FFF2-40B4-BE49-F238E27FC236}">
                <a16:creationId xmlns:a16="http://schemas.microsoft.com/office/drawing/2014/main" id="{0E0A219C-3642-8238-34CF-8E4C9F162405}"/>
              </a:ext>
            </a:extLst>
          </p:cNvPr>
          <p:cNvGrpSpPr/>
          <p:nvPr/>
        </p:nvGrpSpPr>
        <p:grpSpPr>
          <a:xfrm>
            <a:off x="4787564" y="4672124"/>
            <a:ext cx="216024" cy="216024"/>
            <a:chOff x="5796855" y="2052340"/>
            <a:chExt cx="216024" cy="216024"/>
          </a:xfrm>
        </p:grpSpPr>
        <p:sp>
          <p:nvSpPr>
            <p:cNvPr id="530" name="Ovál 529">
              <a:extLst>
                <a:ext uri="{FF2B5EF4-FFF2-40B4-BE49-F238E27FC236}">
                  <a16:creationId xmlns:a16="http://schemas.microsoft.com/office/drawing/2014/main" id="{D96F9B8A-2D61-DDFC-E872-D0BC6F24CC6A}"/>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1" name="Přímá spojnice 530">
              <a:extLst>
                <a:ext uri="{FF2B5EF4-FFF2-40B4-BE49-F238E27FC236}">
                  <a16:creationId xmlns:a16="http://schemas.microsoft.com/office/drawing/2014/main" id="{3B827B4B-2EE6-D4B8-F3A8-33CDD143006E}"/>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2" name="Přímá spojnice 531">
              <a:extLst>
                <a:ext uri="{FF2B5EF4-FFF2-40B4-BE49-F238E27FC236}">
                  <a16:creationId xmlns:a16="http://schemas.microsoft.com/office/drawing/2014/main" id="{E6056584-6D72-D8B6-0478-CEE18C198609}"/>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33" name="Ovál 532">
              <a:extLst>
                <a:ext uri="{FF2B5EF4-FFF2-40B4-BE49-F238E27FC236}">
                  <a16:creationId xmlns:a16="http://schemas.microsoft.com/office/drawing/2014/main" id="{70BF94D9-A91A-E5EC-42CD-6F01856E977E}"/>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4" name="Skupina 533">
            <a:extLst>
              <a:ext uri="{FF2B5EF4-FFF2-40B4-BE49-F238E27FC236}">
                <a16:creationId xmlns:a16="http://schemas.microsoft.com/office/drawing/2014/main" id="{1D9D2D49-38B5-C3A1-6EC3-B4E5425BFB95}"/>
              </a:ext>
            </a:extLst>
          </p:cNvPr>
          <p:cNvGrpSpPr/>
          <p:nvPr/>
        </p:nvGrpSpPr>
        <p:grpSpPr>
          <a:xfrm>
            <a:off x="4846764" y="5012693"/>
            <a:ext cx="216024" cy="216024"/>
            <a:chOff x="5796855" y="2052340"/>
            <a:chExt cx="216024" cy="216024"/>
          </a:xfrm>
        </p:grpSpPr>
        <p:sp>
          <p:nvSpPr>
            <p:cNvPr id="535" name="Ovál 534">
              <a:extLst>
                <a:ext uri="{FF2B5EF4-FFF2-40B4-BE49-F238E27FC236}">
                  <a16:creationId xmlns:a16="http://schemas.microsoft.com/office/drawing/2014/main" id="{1EF6DBD7-00B6-BAA4-6C7B-0E711EFCAE0E}"/>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6" name="Přímá spojnice 535">
              <a:extLst>
                <a:ext uri="{FF2B5EF4-FFF2-40B4-BE49-F238E27FC236}">
                  <a16:creationId xmlns:a16="http://schemas.microsoft.com/office/drawing/2014/main" id="{46A1114B-A7E3-B555-C170-392008C40588}"/>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7" name="Přímá spojnice 536">
              <a:extLst>
                <a:ext uri="{FF2B5EF4-FFF2-40B4-BE49-F238E27FC236}">
                  <a16:creationId xmlns:a16="http://schemas.microsoft.com/office/drawing/2014/main" id="{F9FC51F3-386C-6431-D229-5C249642A392}"/>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38" name="Ovál 537">
              <a:extLst>
                <a:ext uri="{FF2B5EF4-FFF2-40B4-BE49-F238E27FC236}">
                  <a16:creationId xmlns:a16="http://schemas.microsoft.com/office/drawing/2014/main" id="{83311A23-1AEA-17FD-C962-407C8898FA25}"/>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9" name="Skupina 538">
            <a:extLst>
              <a:ext uri="{FF2B5EF4-FFF2-40B4-BE49-F238E27FC236}">
                <a16:creationId xmlns:a16="http://schemas.microsoft.com/office/drawing/2014/main" id="{7615D6D8-054B-0BCE-B41B-A209A6CD26DE}"/>
              </a:ext>
            </a:extLst>
          </p:cNvPr>
          <p:cNvGrpSpPr/>
          <p:nvPr/>
        </p:nvGrpSpPr>
        <p:grpSpPr>
          <a:xfrm>
            <a:off x="5027372" y="5290962"/>
            <a:ext cx="216024" cy="216024"/>
            <a:chOff x="5796855" y="2052340"/>
            <a:chExt cx="216024" cy="216024"/>
          </a:xfrm>
        </p:grpSpPr>
        <p:sp>
          <p:nvSpPr>
            <p:cNvPr id="540" name="Ovál 539">
              <a:extLst>
                <a:ext uri="{FF2B5EF4-FFF2-40B4-BE49-F238E27FC236}">
                  <a16:creationId xmlns:a16="http://schemas.microsoft.com/office/drawing/2014/main" id="{75FA2855-760F-DEAC-6668-1DE003C86E7C}"/>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1" name="Přímá spojnice 540">
              <a:extLst>
                <a:ext uri="{FF2B5EF4-FFF2-40B4-BE49-F238E27FC236}">
                  <a16:creationId xmlns:a16="http://schemas.microsoft.com/office/drawing/2014/main" id="{F2E77AEB-47A8-258B-A151-F9C400F754E6}"/>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2" name="Přímá spojnice 541">
              <a:extLst>
                <a:ext uri="{FF2B5EF4-FFF2-40B4-BE49-F238E27FC236}">
                  <a16:creationId xmlns:a16="http://schemas.microsoft.com/office/drawing/2014/main" id="{18E33552-63C2-C1F5-3A4E-450D7E237AB3}"/>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43" name="Ovál 542">
              <a:extLst>
                <a:ext uri="{FF2B5EF4-FFF2-40B4-BE49-F238E27FC236}">
                  <a16:creationId xmlns:a16="http://schemas.microsoft.com/office/drawing/2014/main" id="{FC781879-FA71-999F-4DB1-E0055ED7E438}"/>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4" name="Skupina 543">
            <a:extLst>
              <a:ext uri="{FF2B5EF4-FFF2-40B4-BE49-F238E27FC236}">
                <a16:creationId xmlns:a16="http://schemas.microsoft.com/office/drawing/2014/main" id="{21C5E032-B491-F5E1-6657-D442F2AD87DA}"/>
              </a:ext>
            </a:extLst>
          </p:cNvPr>
          <p:cNvGrpSpPr/>
          <p:nvPr/>
        </p:nvGrpSpPr>
        <p:grpSpPr>
          <a:xfrm>
            <a:off x="5152367" y="4757675"/>
            <a:ext cx="216024" cy="216024"/>
            <a:chOff x="5796855" y="2052340"/>
            <a:chExt cx="216024" cy="216024"/>
          </a:xfrm>
        </p:grpSpPr>
        <p:sp>
          <p:nvSpPr>
            <p:cNvPr id="545" name="Ovál 544">
              <a:extLst>
                <a:ext uri="{FF2B5EF4-FFF2-40B4-BE49-F238E27FC236}">
                  <a16:creationId xmlns:a16="http://schemas.microsoft.com/office/drawing/2014/main" id="{EEBB66A8-29A4-68B8-5EC6-8B08720BFE52}"/>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6" name="Přímá spojnice 545">
              <a:extLst>
                <a:ext uri="{FF2B5EF4-FFF2-40B4-BE49-F238E27FC236}">
                  <a16:creationId xmlns:a16="http://schemas.microsoft.com/office/drawing/2014/main" id="{3D93D20C-2C1E-D2BB-AF41-44FFE73A1617}"/>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Přímá spojnice 546">
              <a:extLst>
                <a:ext uri="{FF2B5EF4-FFF2-40B4-BE49-F238E27FC236}">
                  <a16:creationId xmlns:a16="http://schemas.microsoft.com/office/drawing/2014/main" id="{8C2953A4-CE18-2703-34DA-EB15F0FA9991}"/>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48" name="Ovál 547">
              <a:extLst>
                <a:ext uri="{FF2B5EF4-FFF2-40B4-BE49-F238E27FC236}">
                  <a16:creationId xmlns:a16="http://schemas.microsoft.com/office/drawing/2014/main" id="{FABC5382-D420-32FB-E82A-ABC62F8B3672}"/>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9" name="Skupina 548">
            <a:extLst>
              <a:ext uri="{FF2B5EF4-FFF2-40B4-BE49-F238E27FC236}">
                <a16:creationId xmlns:a16="http://schemas.microsoft.com/office/drawing/2014/main" id="{8FAC2541-3937-43AB-E55B-AAD9B16F3B54}"/>
              </a:ext>
            </a:extLst>
          </p:cNvPr>
          <p:cNvGrpSpPr/>
          <p:nvPr/>
        </p:nvGrpSpPr>
        <p:grpSpPr>
          <a:xfrm>
            <a:off x="5256638" y="5054285"/>
            <a:ext cx="216024" cy="216024"/>
            <a:chOff x="5796855" y="2052340"/>
            <a:chExt cx="216024" cy="216024"/>
          </a:xfrm>
        </p:grpSpPr>
        <p:sp>
          <p:nvSpPr>
            <p:cNvPr id="550" name="Ovál 549">
              <a:extLst>
                <a:ext uri="{FF2B5EF4-FFF2-40B4-BE49-F238E27FC236}">
                  <a16:creationId xmlns:a16="http://schemas.microsoft.com/office/drawing/2014/main" id="{A03DA6A8-E637-86BA-4DC7-D5B6D4FDF8B1}"/>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1" name="Přímá spojnice 550">
              <a:extLst>
                <a:ext uri="{FF2B5EF4-FFF2-40B4-BE49-F238E27FC236}">
                  <a16:creationId xmlns:a16="http://schemas.microsoft.com/office/drawing/2014/main" id="{2E8DD6A1-DA5F-927D-772D-464DB158D95B}"/>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Přímá spojnice 551">
              <a:extLst>
                <a:ext uri="{FF2B5EF4-FFF2-40B4-BE49-F238E27FC236}">
                  <a16:creationId xmlns:a16="http://schemas.microsoft.com/office/drawing/2014/main" id="{7FFFD668-9698-3134-0840-7A02B72B923B}"/>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53" name="Ovál 552">
              <a:extLst>
                <a:ext uri="{FF2B5EF4-FFF2-40B4-BE49-F238E27FC236}">
                  <a16:creationId xmlns:a16="http://schemas.microsoft.com/office/drawing/2014/main" id="{E0417529-5529-EA36-D526-9191C536F8C5}"/>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4" name="Skupina 553">
            <a:extLst>
              <a:ext uri="{FF2B5EF4-FFF2-40B4-BE49-F238E27FC236}">
                <a16:creationId xmlns:a16="http://schemas.microsoft.com/office/drawing/2014/main" id="{7CB478DE-6DEC-723D-0DEF-BBBCBDB9952A}"/>
              </a:ext>
            </a:extLst>
          </p:cNvPr>
          <p:cNvGrpSpPr/>
          <p:nvPr/>
        </p:nvGrpSpPr>
        <p:grpSpPr>
          <a:xfrm>
            <a:off x="5478068" y="5245205"/>
            <a:ext cx="216024" cy="216024"/>
            <a:chOff x="5796855" y="2052340"/>
            <a:chExt cx="216024" cy="216024"/>
          </a:xfrm>
        </p:grpSpPr>
        <p:sp>
          <p:nvSpPr>
            <p:cNvPr id="555" name="Ovál 554">
              <a:extLst>
                <a:ext uri="{FF2B5EF4-FFF2-40B4-BE49-F238E27FC236}">
                  <a16:creationId xmlns:a16="http://schemas.microsoft.com/office/drawing/2014/main" id="{5B7FCE41-9EA6-8B64-47F7-A59F273EC0AE}"/>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6" name="Přímá spojnice 555">
              <a:extLst>
                <a:ext uri="{FF2B5EF4-FFF2-40B4-BE49-F238E27FC236}">
                  <a16:creationId xmlns:a16="http://schemas.microsoft.com/office/drawing/2014/main" id="{4F37A7D9-CE98-575E-84E4-DE2ECA5F962D}"/>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7" name="Přímá spojnice 556">
              <a:extLst>
                <a:ext uri="{FF2B5EF4-FFF2-40B4-BE49-F238E27FC236}">
                  <a16:creationId xmlns:a16="http://schemas.microsoft.com/office/drawing/2014/main" id="{1DB6C91D-8676-59DC-DD4A-510E6465296C}"/>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58" name="Ovál 557">
              <a:extLst>
                <a:ext uri="{FF2B5EF4-FFF2-40B4-BE49-F238E27FC236}">
                  <a16:creationId xmlns:a16="http://schemas.microsoft.com/office/drawing/2014/main" id="{5B6606A5-4F01-CF0F-8E24-EDBF273AF8EC}"/>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9" name="Skupina 558">
            <a:extLst>
              <a:ext uri="{FF2B5EF4-FFF2-40B4-BE49-F238E27FC236}">
                <a16:creationId xmlns:a16="http://schemas.microsoft.com/office/drawing/2014/main" id="{1A94B074-2E78-9F44-09F3-7BD5F445CFC7}"/>
              </a:ext>
            </a:extLst>
          </p:cNvPr>
          <p:cNvGrpSpPr/>
          <p:nvPr/>
        </p:nvGrpSpPr>
        <p:grpSpPr>
          <a:xfrm>
            <a:off x="5794503" y="5303446"/>
            <a:ext cx="216024" cy="216024"/>
            <a:chOff x="5796855" y="2052340"/>
            <a:chExt cx="216024" cy="216024"/>
          </a:xfrm>
        </p:grpSpPr>
        <p:sp>
          <p:nvSpPr>
            <p:cNvPr id="560" name="Ovál 559">
              <a:extLst>
                <a:ext uri="{FF2B5EF4-FFF2-40B4-BE49-F238E27FC236}">
                  <a16:creationId xmlns:a16="http://schemas.microsoft.com/office/drawing/2014/main" id="{A58C71B6-8680-C8BF-65AD-A13ED6551815}"/>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1" name="Přímá spojnice 560">
              <a:extLst>
                <a:ext uri="{FF2B5EF4-FFF2-40B4-BE49-F238E27FC236}">
                  <a16:creationId xmlns:a16="http://schemas.microsoft.com/office/drawing/2014/main" id="{27DD8FD5-80D9-96FA-EC01-D565933F1717}"/>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2" name="Přímá spojnice 561">
              <a:extLst>
                <a:ext uri="{FF2B5EF4-FFF2-40B4-BE49-F238E27FC236}">
                  <a16:creationId xmlns:a16="http://schemas.microsoft.com/office/drawing/2014/main" id="{B165497D-2638-13F3-6929-6D87F4E20FD7}"/>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63" name="Ovál 562">
              <a:extLst>
                <a:ext uri="{FF2B5EF4-FFF2-40B4-BE49-F238E27FC236}">
                  <a16:creationId xmlns:a16="http://schemas.microsoft.com/office/drawing/2014/main" id="{2AD6A063-2D54-A69F-7AF2-112531F12D58}"/>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4" name="Skupina 563">
            <a:extLst>
              <a:ext uri="{FF2B5EF4-FFF2-40B4-BE49-F238E27FC236}">
                <a16:creationId xmlns:a16="http://schemas.microsoft.com/office/drawing/2014/main" id="{6C46CA3D-248C-85AF-B3F0-F05E899B2113}"/>
              </a:ext>
            </a:extLst>
          </p:cNvPr>
          <p:cNvGrpSpPr/>
          <p:nvPr/>
        </p:nvGrpSpPr>
        <p:grpSpPr>
          <a:xfrm>
            <a:off x="5581928" y="4840916"/>
            <a:ext cx="216024" cy="216024"/>
            <a:chOff x="5796855" y="2052340"/>
            <a:chExt cx="216024" cy="216024"/>
          </a:xfrm>
        </p:grpSpPr>
        <p:sp>
          <p:nvSpPr>
            <p:cNvPr id="565" name="Ovál 564">
              <a:extLst>
                <a:ext uri="{FF2B5EF4-FFF2-40B4-BE49-F238E27FC236}">
                  <a16:creationId xmlns:a16="http://schemas.microsoft.com/office/drawing/2014/main" id="{C6C33DD1-CE73-0D53-CAF5-9234D668A5A7}"/>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6" name="Přímá spojnice 565">
              <a:extLst>
                <a:ext uri="{FF2B5EF4-FFF2-40B4-BE49-F238E27FC236}">
                  <a16:creationId xmlns:a16="http://schemas.microsoft.com/office/drawing/2014/main" id="{F45A9E55-E547-B5FB-5A8E-DF6B96B71D1A}"/>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7" name="Přímá spojnice 566">
              <a:extLst>
                <a:ext uri="{FF2B5EF4-FFF2-40B4-BE49-F238E27FC236}">
                  <a16:creationId xmlns:a16="http://schemas.microsoft.com/office/drawing/2014/main" id="{D5F6373D-41B7-233B-3991-3DA5329B6DC0}"/>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68" name="Ovál 567">
              <a:extLst>
                <a:ext uri="{FF2B5EF4-FFF2-40B4-BE49-F238E27FC236}">
                  <a16:creationId xmlns:a16="http://schemas.microsoft.com/office/drawing/2014/main" id="{3FBD1D17-92C7-85AD-E2F2-036136ACDE16}"/>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9" name="Skupina 568">
            <a:extLst>
              <a:ext uri="{FF2B5EF4-FFF2-40B4-BE49-F238E27FC236}">
                <a16:creationId xmlns:a16="http://schemas.microsoft.com/office/drawing/2014/main" id="{20508C03-722B-7007-F646-9E7EDE001050}"/>
              </a:ext>
            </a:extLst>
          </p:cNvPr>
          <p:cNvGrpSpPr/>
          <p:nvPr/>
        </p:nvGrpSpPr>
        <p:grpSpPr>
          <a:xfrm>
            <a:off x="5782711" y="5023026"/>
            <a:ext cx="216024" cy="216024"/>
            <a:chOff x="5796855" y="2052340"/>
            <a:chExt cx="216024" cy="216024"/>
          </a:xfrm>
        </p:grpSpPr>
        <p:sp>
          <p:nvSpPr>
            <p:cNvPr id="570" name="Ovál 569">
              <a:extLst>
                <a:ext uri="{FF2B5EF4-FFF2-40B4-BE49-F238E27FC236}">
                  <a16:creationId xmlns:a16="http://schemas.microsoft.com/office/drawing/2014/main" id="{22562FF7-F144-1076-90A3-0F2AE74BFB61}"/>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1" name="Přímá spojnice 570">
              <a:extLst>
                <a:ext uri="{FF2B5EF4-FFF2-40B4-BE49-F238E27FC236}">
                  <a16:creationId xmlns:a16="http://schemas.microsoft.com/office/drawing/2014/main" id="{B4969A1F-C62D-B22D-7A98-3D8CB3EA2F8F}"/>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2" name="Přímá spojnice 571">
              <a:extLst>
                <a:ext uri="{FF2B5EF4-FFF2-40B4-BE49-F238E27FC236}">
                  <a16:creationId xmlns:a16="http://schemas.microsoft.com/office/drawing/2014/main" id="{82DE7692-9F94-A021-0CFF-59467044EAC8}"/>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73" name="Ovál 572">
              <a:extLst>
                <a:ext uri="{FF2B5EF4-FFF2-40B4-BE49-F238E27FC236}">
                  <a16:creationId xmlns:a16="http://schemas.microsoft.com/office/drawing/2014/main" id="{3AD38F2F-97C6-29B7-A504-2C64FEB01A53}"/>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4" name="Skupina 573">
            <a:extLst>
              <a:ext uri="{FF2B5EF4-FFF2-40B4-BE49-F238E27FC236}">
                <a16:creationId xmlns:a16="http://schemas.microsoft.com/office/drawing/2014/main" id="{BE4BB366-860D-A93C-0A6D-0E68FE1DACF6}"/>
              </a:ext>
            </a:extLst>
          </p:cNvPr>
          <p:cNvGrpSpPr/>
          <p:nvPr/>
        </p:nvGrpSpPr>
        <p:grpSpPr>
          <a:xfrm>
            <a:off x="5813768" y="4574219"/>
            <a:ext cx="216024" cy="216024"/>
            <a:chOff x="5796855" y="2052340"/>
            <a:chExt cx="216024" cy="216024"/>
          </a:xfrm>
        </p:grpSpPr>
        <p:sp>
          <p:nvSpPr>
            <p:cNvPr id="575" name="Ovál 574">
              <a:extLst>
                <a:ext uri="{FF2B5EF4-FFF2-40B4-BE49-F238E27FC236}">
                  <a16:creationId xmlns:a16="http://schemas.microsoft.com/office/drawing/2014/main" id="{56E2235D-B91C-78E1-C29F-54F2E2B7B208}"/>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6" name="Přímá spojnice 575">
              <a:extLst>
                <a:ext uri="{FF2B5EF4-FFF2-40B4-BE49-F238E27FC236}">
                  <a16:creationId xmlns:a16="http://schemas.microsoft.com/office/drawing/2014/main" id="{7FA18D68-AB28-BD19-A20D-0971FF214E1D}"/>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7" name="Přímá spojnice 576">
              <a:extLst>
                <a:ext uri="{FF2B5EF4-FFF2-40B4-BE49-F238E27FC236}">
                  <a16:creationId xmlns:a16="http://schemas.microsoft.com/office/drawing/2014/main" id="{775CB1BD-C0D3-CADA-913D-689466D11CD4}"/>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78" name="Ovál 577">
              <a:extLst>
                <a:ext uri="{FF2B5EF4-FFF2-40B4-BE49-F238E27FC236}">
                  <a16:creationId xmlns:a16="http://schemas.microsoft.com/office/drawing/2014/main" id="{A7EF44D7-B946-766B-03F6-27D461E37292}"/>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85886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A79E91A-A26D-2B0A-25B7-0763164C2F1E}"/>
              </a:ext>
            </a:extLst>
          </p:cNvPr>
          <p:cNvSpPr>
            <a:spLocks noGrp="1"/>
          </p:cNvSpPr>
          <p:nvPr>
            <p:ph type="sldNum" sz="quarter" idx="12"/>
          </p:nvPr>
        </p:nvSpPr>
        <p:spPr/>
        <p:txBody>
          <a:bodyPr/>
          <a:lstStyle/>
          <a:p>
            <a:fld id="{0B03548C-D8CE-44B9-80D6-3D9141BDC6B7}" type="slidenum">
              <a:rPr lang="cs-CZ" smtClean="0"/>
              <a:t>13</a:t>
            </a:fld>
            <a:endParaRPr lang="cs-CZ"/>
          </a:p>
        </p:txBody>
      </p:sp>
      <p:sp>
        <p:nvSpPr>
          <p:cNvPr id="3" name="TextovéPole 2">
            <a:extLst>
              <a:ext uri="{FF2B5EF4-FFF2-40B4-BE49-F238E27FC236}">
                <a16:creationId xmlns:a16="http://schemas.microsoft.com/office/drawing/2014/main" id="{2B77507C-8815-4644-ECC6-3C36AC6FDDC3}"/>
              </a:ext>
            </a:extLst>
          </p:cNvPr>
          <p:cNvSpPr txBox="1"/>
          <p:nvPr/>
        </p:nvSpPr>
        <p:spPr>
          <a:xfrm>
            <a:off x="-21958" y="36116"/>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Zesílení záření – kvantový zesilovač</a:t>
            </a:r>
          </a:p>
        </p:txBody>
      </p:sp>
      <p:sp>
        <p:nvSpPr>
          <p:cNvPr id="4" name="TextovéPole 3">
            <a:extLst>
              <a:ext uri="{FF2B5EF4-FFF2-40B4-BE49-F238E27FC236}">
                <a16:creationId xmlns:a16="http://schemas.microsoft.com/office/drawing/2014/main" id="{8B0B0374-3380-E6E5-2DBF-A823B1DB2E8F}"/>
              </a:ext>
            </a:extLst>
          </p:cNvPr>
          <p:cNvSpPr txBox="1"/>
          <p:nvPr/>
        </p:nvSpPr>
        <p:spPr>
          <a:xfrm>
            <a:off x="21958" y="744002"/>
            <a:ext cx="12199878" cy="1538883"/>
          </a:xfrm>
          <a:prstGeom prst="rect">
            <a:avLst/>
          </a:prstGeom>
          <a:noFill/>
        </p:spPr>
        <p:txBody>
          <a:bodyPr wrap="none" rtlCol="0">
            <a:spAutoFit/>
          </a:bodyPr>
          <a:lstStyle/>
          <a:p>
            <a:r>
              <a:rPr lang="en-US" sz="6600" b="1" dirty="0"/>
              <a:t>LASER</a:t>
            </a:r>
            <a:r>
              <a:rPr lang="cs-CZ" sz="6600" b="1" dirty="0"/>
              <a:t> – </a:t>
            </a:r>
            <a:r>
              <a:rPr lang="cs-CZ" sz="4000" b="1" dirty="0" err="1"/>
              <a:t>L</a:t>
            </a:r>
            <a:r>
              <a:rPr lang="cs-CZ" sz="3200" dirty="0" err="1"/>
              <a:t>ight</a:t>
            </a:r>
            <a:r>
              <a:rPr lang="cs-CZ" sz="3200" dirty="0"/>
              <a:t> </a:t>
            </a:r>
            <a:r>
              <a:rPr lang="cs-CZ" sz="4000" b="1" dirty="0" err="1"/>
              <a:t>A</a:t>
            </a:r>
            <a:r>
              <a:rPr lang="cs-CZ" sz="3200" dirty="0" err="1"/>
              <a:t>mplification</a:t>
            </a:r>
            <a:r>
              <a:rPr lang="cs-CZ" sz="3200" dirty="0"/>
              <a:t> by </a:t>
            </a:r>
            <a:r>
              <a:rPr lang="cs-CZ" sz="4000" b="1" dirty="0" err="1"/>
              <a:t>S</a:t>
            </a:r>
            <a:r>
              <a:rPr lang="cs-CZ" sz="3200" dirty="0" err="1"/>
              <a:t>timulated</a:t>
            </a:r>
            <a:r>
              <a:rPr lang="cs-CZ" sz="3200" dirty="0"/>
              <a:t> </a:t>
            </a:r>
            <a:r>
              <a:rPr lang="cs-CZ" sz="4000" b="1" dirty="0" err="1"/>
              <a:t>E</a:t>
            </a:r>
            <a:r>
              <a:rPr lang="cs-CZ" sz="3200" dirty="0" err="1"/>
              <a:t>mission</a:t>
            </a:r>
            <a:r>
              <a:rPr lang="cs-CZ" sz="3200" dirty="0"/>
              <a:t> </a:t>
            </a:r>
            <a:r>
              <a:rPr lang="cs-CZ" sz="4000" b="1" dirty="0" err="1"/>
              <a:t>R</a:t>
            </a:r>
            <a:r>
              <a:rPr lang="cs-CZ" sz="3200" dirty="0" err="1"/>
              <a:t>adiation</a:t>
            </a:r>
            <a:endParaRPr lang="cs-CZ" sz="3200" dirty="0"/>
          </a:p>
          <a:p>
            <a:pPr algn="ctr"/>
            <a:r>
              <a:rPr lang="cs-CZ" sz="2800" dirty="0">
                <a:solidFill>
                  <a:schemeClr val="accent1"/>
                </a:solidFill>
              </a:rPr>
              <a:t>(zesílení světla stimulovanou emisí záření)</a:t>
            </a:r>
            <a:endParaRPr lang="en-GB" sz="2800" dirty="0">
              <a:solidFill>
                <a:schemeClr val="accent1"/>
              </a:solidFill>
            </a:endParaRPr>
          </a:p>
        </p:txBody>
      </p:sp>
      <p:pic>
        <p:nvPicPr>
          <p:cNvPr id="280" name="Obrázek 279">
            <a:extLst>
              <a:ext uri="{FF2B5EF4-FFF2-40B4-BE49-F238E27FC236}">
                <a16:creationId xmlns:a16="http://schemas.microsoft.com/office/drawing/2014/main" id="{C31766A6-E45C-B6CE-82A5-949CC6D9EF6D}"/>
              </a:ext>
            </a:extLst>
          </p:cNvPr>
          <p:cNvPicPr>
            <a:picLocks noChangeAspect="1"/>
          </p:cNvPicPr>
          <p:nvPr/>
        </p:nvPicPr>
        <p:blipFill rotWithShape="1">
          <a:blip r:embed="rId2"/>
          <a:srcRect l="33317" t="45876" r="11004" b="20129"/>
          <a:stretch/>
        </p:blipFill>
        <p:spPr>
          <a:xfrm>
            <a:off x="324247" y="4528735"/>
            <a:ext cx="5120806" cy="1954082"/>
          </a:xfrm>
          <a:prstGeom prst="rect">
            <a:avLst/>
          </a:prstGeom>
        </p:spPr>
      </p:pic>
      <p:sp>
        <p:nvSpPr>
          <p:cNvPr id="281" name="Šipka: dolů 280">
            <a:extLst>
              <a:ext uri="{FF2B5EF4-FFF2-40B4-BE49-F238E27FC236}">
                <a16:creationId xmlns:a16="http://schemas.microsoft.com/office/drawing/2014/main" id="{401A3DC4-FBD2-2526-4DC8-30D3E7872A16}"/>
              </a:ext>
            </a:extLst>
          </p:cNvPr>
          <p:cNvSpPr/>
          <p:nvPr/>
        </p:nvSpPr>
        <p:spPr>
          <a:xfrm>
            <a:off x="2124447" y="3658393"/>
            <a:ext cx="1800200" cy="720080"/>
          </a:xfrm>
          <a:prstGeom prst="downArrow">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TextovéPole 281">
            <a:extLst>
              <a:ext uri="{FF2B5EF4-FFF2-40B4-BE49-F238E27FC236}">
                <a16:creationId xmlns:a16="http://schemas.microsoft.com/office/drawing/2014/main" id="{BF924502-12E6-7F81-332A-E44EF731E175}"/>
              </a:ext>
            </a:extLst>
          </p:cNvPr>
          <p:cNvSpPr txBox="1"/>
          <p:nvPr/>
        </p:nvSpPr>
        <p:spPr>
          <a:xfrm>
            <a:off x="2155184" y="3276985"/>
            <a:ext cx="1756763" cy="738664"/>
          </a:xfrm>
          <a:prstGeom prst="rect">
            <a:avLst/>
          </a:prstGeom>
          <a:noFill/>
        </p:spPr>
        <p:txBody>
          <a:bodyPr wrap="none" rtlCol="0">
            <a:spAutoFit/>
          </a:bodyPr>
          <a:lstStyle/>
          <a:p>
            <a:pPr algn="ctr"/>
            <a:r>
              <a:rPr lang="cs-CZ" dirty="0"/>
              <a:t>přísun energie</a:t>
            </a:r>
          </a:p>
          <a:p>
            <a:pPr algn="ctr"/>
            <a:r>
              <a:rPr lang="cs-CZ" b="1" dirty="0"/>
              <a:t>čerpání</a:t>
            </a:r>
            <a:endParaRPr lang="en-GB" b="1" dirty="0"/>
          </a:p>
        </p:txBody>
      </p:sp>
      <mc:AlternateContent xmlns:mc="http://schemas.openxmlformats.org/markup-compatibility/2006" xmlns:a14="http://schemas.microsoft.com/office/drawing/2010/main">
        <mc:Choice Requires="a14">
          <p:sp>
            <p:nvSpPr>
              <p:cNvPr id="361" name="TextovéPole 360">
                <a:extLst>
                  <a:ext uri="{FF2B5EF4-FFF2-40B4-BE49-F238E27FC236}">
                    <a16:creationId xmlns:a16="http://schemas.microsoft.com/office/drawing/2014/main" id="{3C9DEEB1-0E11-A5CB-BEB7-63340E103817}"/>
                  </a:ext>
                </a:extLst>
              </p:cNvPr>
              <p:cNvSpPr txBox="1"/>
              <p:nvPr/>
            </p:nvSpPr>
            <p:spPr>
              <a:xfrm>
                <a:off x="6183600" y="4627530"/>
                <a:ext cx="4725823" cy="1457258"/>
              </a:xfrm>
              <a:prstGeom prst="rect">
                <a:avLst/>
              </a:prstGeom>
              <a:solidFill>
                <a:srgbClr val="FFFF00"/>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cs-CZ" sz="4400" b="1" i="1" smtClean="0">
                              <a:solidFill>
                                <a:schemeClr val="accent1"/>
                              </a:solidFill>
                              <a:latin typeface="Cambria Math" panose="02040503050406030204" pitchFamily="18" charset="0"/>
                            </a:rPr>
                          </m:ctrlPr>
                        </m:fPr>
                        <m:num>
                          <m:sSub>
                            <m:sSubPr>
                              <m:ctrlPr>
                                <a:rPr lang="cs-CZ" sz="4400" b="1" i="1" smtClean="0">
                                  <a:solidFill>
                                    <a:schemeClr val="accent1"/>
                                  </a:solidFill>
                                  <a:latin typeface="Cambria Math" panose="02040503050406030204" pitchFamily="18" charset="0"/>
                                </a:rPr>
                              </m:ctrlPr>
                            </m:sSubPr>
                            <m:e>
                              <m:r>
                                <a:rPr lang="cs-CZ" sz="4400" b="1" i="1" smtClean="0">
                                  <a:solidFill>
                                    <a:schemeClr val="accent1"/>
                                  </a:solidFill>
                                  <a:latin typeface="Cambria Math" panose="02040503050406030204" pitchFamily="18" charset="0"/>
                                  <a:cs typeface="Times New Roman" panose="02020603050405020304" pitchFamily="18" charset="0"/>
                                </a:rPr>
                                <m:t>𝒏</m:t>
                              </m:r>
                            </m:e>
                            <m:sub>
                              <m:r>
                                <a:rPr lang="cs-CZ" sz="4400" b="1" i="1" smtClean="0">
                                  <a:solidFill>
                                    <a:schemeClr val="accent1"/>
                                  </a:solidFill>
                                  <a:latin typeface="Cambria Math" panose="02040503050406030204" pitchFamily="18" charset="0"/>
                                </a:rPr>
                                <m:t>𝟏</m:t>
                              </m:r>
                            </m:sub>
                          </m:sSub>
                        </m:num>
                        <m:den>
                          <m:sSub>
                            <m:sSubPr>
                              <m:ctrlPr>
                                <a:rPr lang="cs-CZ" sz="4400" b="1" i="1" smtClean="0">
                                  <a:solidFill>
                                    <a:schemeClr val="accent1"/>
                                  </a:solidFill>
                                  <a:latin typeface="Cambria Math" panose="02040503050406030204" pitchFamily="18" charset="0"/>
                                </a:rPr>
                              </m:ctrlPr>
                            </m:sSubPr>
                            <m:e>
                              <m:r>
                                <a:rPr lang="cs-CZ" sz="4400" b="1" i="1" smtClean="0">
                                  <a:solidFill>
                                    <a:schemeClr val="accent1"/>
                                  </a:solidFill>
                                  <a:latin typeface="Cambria Math" panose="02040503050406030204" pitchFamily="18" charset="0"/>
                                  <a:cs typeface="Times New Roman" panose="02020603050405020304" pitchFamily="18" charset="0"/>
                                </a:rPr>
                                <m:t>𝒏</m:t>
                              </m:r>
                            </m:e>
                            <m:sub>
                              <m:r>
                                <a:rPr lang="cs-CZ" sz="4400" b="1" i="1" smtClean="0">
                                  <a:solidFill>
                                    <a:schemeClr val="accent1"/>
                                  </a:solidFill>
                                  <a:latin typeface="Cambria Math" panose="02040503050406030204" pitchFamily="18" charset="0"/>
                                </a:rPr>
                                <m:t>𝟎</m:t>
                              </m:r>
                            </m:sub>
                          </m:sSub>
                        </m:den>
                      </m:f>
                      <m:r>
                        <a:rPr lang="cs-CZ" sz="4400" b="1" i="1" smtClean="0">
                          <a:solidFill>
                            <a:schemeClr val="accent1"/>
                          </a:solidFill>
                          <a:latin typeface="Cambria Math" panose="02040503050406030204" pitchFamily="18" charset="0"/>
                          <a:cs typeface="Times New Roman" panose="02020603050405020304" pitchFamily="18" charset="0"/>
                        </a:rPr>
                        <m:t>= </m:t>
                      </m:r>
                      <m:sSup>
                        <m:sSupPr>
                          <m:ctrlPr>
                            <a:rPr lang="cs-CZ" sz="4400" b="1" i="1" smtClean="0">
                              <a:solidFill>
                                <a:schemeClr val="accent1"/>
                              </a:solidFill>
                              <a:latin typeface="Cambria Math" panose="02040503050406030204" pitchFamily="18" charset="0"/>
                            </a:rPr>
                          </m:ctrlPr>
                        </m:sSupPr>
                        <m:e>
                          <m:r>
                            <a:rPr lang="cs-CZ" sz="4400" b="1" i="1" smtClean="0">
                              <a:solidFill>
                                <a:schemeClr val="accent1"/>
                              </a:solidFill>
                              <a:latin typeface="Cambria Math" panose="02040503050406030204" pitchFamily="18" charset="0"/>
                              <a:cs typeface="Times New Roman" panose="02020603050405020304" pitchFamily="18" charset="0"/>
                            </a:rPr>
                            <m:t>𝒆</m:t>
                          </m:r>
                        </m:e>
                        <m:sup>
                          <m:r>
                            <a:rPr lang="cs-CZ" sz="4400" b="1" i="1" smtClean="0">
                              <a:solidFill>
                                <a:schemeClr val="accent1"/>
                              </a:solidFill>
                              <a:latin typeface="Cambria Math" panose="02040503050406030204" pitchFamily="18" charset="0"/>
                              <a:cs typeface="Times New Roman" panose="02020603050405020304" pitchFamily="18" charset="0"/>
                            </a:rPr>
                            <m:t> − </m:t>
                          </m:r>
                          <m:f>
                            <m:fPr>
                              <m:ctrlPr>
                                <a:rPr lang="cs-CZ" sz="4400" b="1" i="1" smtClean="0">
                                  <a:solidFill>
                                    <a:schemeClr val="accent1"/>
                                  </a:solidFill>
                                  <a:latin typeface="Cambria Math" panose="02040503050406030204" pitchFamily="18" charset="0"/>
                                </a:rPr>
                              </m:ctrlPr>
                            </m:fPr>
                            <m:num>
                              <m:sSub>
                                <m:sSubPr>
                                  <m:ctrlPr>
                                    <a:rPr lang="cs-CZ" sz="4400" b="1" i="1" smtClean="0">
                                      <a:solidFill>
                                        <a:schemeClr val="accent1"/>
                                      </a:solidFill>
                                      <a:latin typeface="Cambria Math" panose="02040503050406030204" pitchFamily="18" charset="0"/>
                                    </a:rPr>
                                  </m:ctrlPr>
                                </m:sSubPr>
                                <m:e>
                                  <m:r>
                                    <a:rPr lang="cs-CZ" sz="4400" b="1" i="1" smtClean="0">
                                      <a:solidFill>
                                        <a:schemeClr val="accent1"/>
                                      </a:solidFill>
                                      <a:latin typeface="Cambria Math" panose="02040503050406030204" pitchFamily="18" charset="0"/>
                                      <a:cs typeface="Times New Roman" panose="02020603050405020304" pitchFamily="18" charset="0"/>
                                    </a:rPr>
                                    <m:t>𝑬</m:t>
                                  </m:r>
                                </m:e>
                                <m:sub>
                                  <m:r>
                                    <a:rPr lang="cs-CZ" sz="4400" b="1" i="1" smtClean="0">
                                      <a:solidFill>
                                        <a:schemeClr val="accent1"/>
                                      </a:solidFill>
                                      <a:latin typeface="Cambria Math" panose="02040503050406030204" pitchFamily="18" charset="0"/>
                                      <a:cs typeface="Times New Roman" panose="02020603050405020304" pitchFamily="18" charset="0"/>
                                    </a:rPr>
                                    <m:t>𝟏</m:t>
                                  </m:r>
                                </m:sub>
                              </m:sSub>
                              <m:r>
                                <a:rPr lang="cs-CZ" sz="4400" b="1" i="1" smtClean="0">
                                  <a:solidFill>
                                    <a:schemeClr val="accent1"/>
                                  </a:solidFill>
                                  <a:latin typeface="Cambria Math" panose="02040503050406030204" pitchFamily="18" charset="0"/>
                                  <a:cs typeface="Times New Roman" panose="02020603050405020304" pitchFamily="18" charset="0"/>
                                </a:rPr>
                                <m:t>−</m:t>
                              </m:r>
                              <m:sSub>
                                <m:sSubPr>
                                  <m:ctrlPr>
                                    <a:rPr lang="cs-CZ" sz="4400" b="1" i="1" smtClean="0">
                                      <a:solidFill>
                                        <a:schemeClr val="accent1"/>
                                      </a:solidFill>
                                      <a:latin typeface="Cambria Math" panose="02040503050406030204" pitchFamily="18" charset="0"/>
                                    </a:rPr>
                                  </m:ctrlPr>
                                </m:sSubPr>
                                <m:e>
                                  <m:r>
                                    <a:rPr lang="cs-CZ" sz="4400" b="1" i="1" smtClean="0">
                                      <a:solidFill>
                                        <a:schemeClr val="accent1"/>
                                      </a:solidFill>
                                      <a:latin typeface="Cambria Math" panose="02040503050406030204" pitchFamily="18" charset="0"/>
                                      <a:cs typeface="Times New Roman" panose="02020603050405020304" pitchFamily="18" charset="0"/>
                                    </a:rPr>
                                    <m:t>𝑬</m:t>
                                  </m:r>
                                </m:e>
                                <m:sub>
                                  <m:r>
                                    <a:rPr lang="cs-CZ" sz="4400" b="1" i="1" smtClean="0">
                                      <a:solidFill>
                                        <a:schemeClr val="accent1"/>
                                      </a:solidFill>
                                      <a:latin typeface="Cambria Math" panose="02040503050406030204" pitchFamily="18" charset="0"/>
                                      <a:cs typeface="Times New Roman" panose="02020603050405020304" pitchFamily="18" charset="0"/>
                                    </a:rPr>
                                    <m:t>𝟎</m:t>
                                  </m:r>
                                </m:sub>
                              </m:sSub>
                            </m:num>
                            <m:den>
                              <m:sSub>
                                <m:sSubPr>
                                  <m:ctrlPr>
                                    <a:rPr lang="cs-CZ" sz="4400" b="1" i="1" smtClean="0">
                                      <a:solidFill>
                                        <a:schemeClr val="accent1"/>
                                      </a:solidFill>
                                      <a:latin typeface="Cambria Math" panose="02040503050406030204" pitchFamily="18" charset="0"/>
                                    </a:rPr>
                                  </m:ctrlPr>
                                </m:sSubPr>
                                <m:e>
                                  <m:r>
                                    <a:rPr lang="cs-CZ" sz="4400" b="1" i="1" smtClean="0">
                                      <a:solidFill>
                                        <a:schemeClr val="accent1"/>
                                      </a:solidFill>
                                      <a:latin typeface="Cambria Math" panose="02040503050406030204" pitchFamily="18" charset="0"/>
                                      <a:cs typeface="Times New Roman" panose="02020603050405020304" pitchFamily="18" charset="0"/>
                                    </a:rPr>
                                    <m:t>𝒌</m:t>
                                  </m:r>
                                </m:e>
                                <m:sub>
                                  <m:r>
                                    <a:rPr lang="cs-CZ" sz="4400" b="1" i="1" smtClean="0">
                                      <a:solidFill>
                                        <a:schemeClr val="accent1"/>
                                      </a:solidFill>
                                      <a:latin typeface="Cambria Math" panose="02040503050406030204" pitchFamily="18" charset="0"/>
                                      <a:cs typeface="Times New Roman" panose="02020603050405020304" pitchFamily="18" charset="0"/>
                                    </a:rPr>
                                    <m:t>𝒃</m:t>
                                  </m:r>
                                </m:sub>
                              </m:sSub>
                              <m:r>
                                <a:rPr lang="cs-CZ" sz="4400" b="1" i="1" smtClean="0">
                                  <a:solidFill>
                                    <a:schemeClr val="accent1"/>
                                  </a:solidFill>
                                  <a:latin typeface="Cambria Math" panose="02040503050406030204" pitchFamily="18" charset="0"/>
                                  <a:cs typeface="Times New Roman" panose="02020603050405020304" pitchFamily="18" charset="0"/>
                                </a:rPr>
                                <m:t>𝑻</m:t>
                              </m:r>
                            </m:den>
                          </m:f>
                        </m:sup>
                      </m:sSup>
                    </m:oMath>
                  </m:oMathPara>
                </a14:m>
                <a:endParaRPr lang="cs-CZ" sz="4400"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361" name="TextovéPole 360">
                <a:extLst>
                  <a:ext uri="{FF2B5EF4-FFF2-40B4-BE49-F238E27FC236}">
                    <a16:creationId xmlns:a16="http://schemas.microsoft.com/office/drawing/2014/main" id="{3C9DEEB1-0E11-A5CB-BEB7-63340E103817}"/>
                  </a:ext>
                </a:extLst>
              </p:cNvPr>
              <p:cNvSpPr txBox="1">
                <a:spLocks noRot="1" noChangeAspect="1" noMove="1" noResize="1" noEditPoints="1" noAdjustHandles="1" noChangeArrowheads="1" noChangeShapeType="1" noTextEdit="1"/>
              </p:cNvSpPr>
              <p:nvPr/>
            </p:nvSpPr>
            <p:spPr>
              <a:xfrm>
                <a:off x="6183600" y="4627530"/>
                <a:ext cx="4725823" cy="1457258"/>
              </a:xfrm>
              <a:prstGeom prst="rect">
                <a:avLst/>
              </a:prstGeom>
              <a:blipFill>
                <a:blip r:embed="rId3"/>
                <a:stretch>
                  <a:fillRect/>
                </a:stretch>
              </a:blipFill>
              <a:ln>
                <a:solidFill>
                  <a:schemeClr val="tx1"/>
                </a:solidFill>
              </a:ln>
            </p:spPr>
            <p:txBody>
              <a:bodyPr/>
              <a:lstStyle/>
              <a:p>
                <a:r>
                  <a:rPr lang="en-GB">
                    <a:noFill/>
                  </a:rPr>
                  <a:t> </a:t>
                </a:r>
              </a:p>
            </p:txBody>
          </p:sp>
        </mc:Fallback>
      </mc:AlternateContent>
      <p:sp>
        <p:nvSpPr>
          <p:cNvPr id="362" name="TextovéPole 361">
            <a:extLst>
              <a:ext uri="{FF2B5EF4-FFF2-40B4-BE49-F238E27FC236}">
                <a16:creationId xmlns:a16="http://schemas.microsoft.com/office/drawing/2014/main" id="{D56DF35D-1F7F-94C3-B8BE-35158889C530}"/>
              </a:ext>
            </a:extLst>
          </p:cNvPr>
          <p:cNvSpPr txBox="1"/>
          <p:nvPr/>
        </p:nvSpPr>
        <p:spPr>
          <a:xfrm>
            <a:off x="5425804" y="2611561"/>
            <a:ext cx="6347715" cy="1384995"/>
          </a:xfrm>
          <a:prstGeom prst="rect">
            <a:avLst/>
          </a:prstGeom>
          <a:noFill/>
        </p:spPr>
        <p:txBody>
          <a:bodyPr wrap="square">
            <a:spAutoFit/>
          </a:bodyPr>
          <a:lstStyle/>
          <a:p>
            <a:r>
              <a:rPr lang="cs-CZ" sz="2800" b="1" dirty="0" err="1">
                <a:solidFill>
                  <a:srgbClr val="C00000"/>
                </a:solidFill>
                <a:latin typeface="Times New Roman" pitchFamily="18" charset="0"/>
              </a:rPr>
              <a:t>n</a:t>
            </a:r>
            <a:r>
              <a:rPr lang="cs-CZ" sz="2800" b="1" baseline="-25000" dirty="0" err="1">
                <a:solidFill>
                  <a:srgbClr val="C00000"/>
                </a:solidFill>
                <a:latin typeface="Times New Roman" pitchFamily="18" charset="0"/>
              </a:rPr>
              <a:t>0</a:t>
            </a:r>
            <a:r>
              <a:rPr lang="cs-CZ" sz="2800" b="1" baseline="-25000" dirty="0">
                <a:solidFill>
                  <a:srgbClr val="C00000"/>
                </a:solidFill>
                <a:latin typeface="Times New Roman" pitchFamily="18" charset="0"/>
              </a:rPr>
              <a:t> </a:t>
            </a:r>
            <a:r>
              <a:rPr lang="en-US" sz="2800" b="1" dirty="0">
                <a:solidFill>
                  <a:srgbClr val="C00000"/>
                </a:solidFill>
                <a:latin typeface="Times New Roman" pitchFamily="18" charset="0"/>
              </a:rPr>
              <a:t>&lt;</a:t>
            </a:r>
            <a:r>
              <a:rPr lang="cs-CZ" sz="2800" b="1" dirty="0">
                <a:solidFill>
                  <a:srgbClr val="C00000"/>
                </a:solidFill>
                <a:latin typeface="Times New Roman" pitchFamily="18" charset="0"/>
              </a:rPr>
              <a:t> </a:t>
            </a:r>
            <a:r>
              <a:rPr lang="cs-CZ" sz="2800" b="1" dirty="0" err="1">
                <a:solidFill>
                  <a:srgbClr val="C00000"/>
                </a:solidFill>
                <a:latin typeface="Times New Roman" pitchFamily="18" charset="0"/>
              </a:rPr>
              <a:t>n</a:t>
            </a:r>
            <a:r>
              <a:rPr lang="cs-CZ" sz="2800" b="1" baseline="-25000" dirty="0" err="1">
                <a:solidFill>
                  <a:srgbClr val="C00000"/>
                </a:solidFill>
                <a:latin typeface="Times New Roman" pitchFamily="18" charset="0"/>
              </a:rPr>
              <a:t>1</a:t>
            </a:r>
            <a:r>
              <a:rPr lang="cs-CZ" sz="2800" b="1" baseline="-25000" dirty="0">
                <a:solidFill>
                  <a:srgbClr val="C00000"/>
                </a:solidFill>
                <a:latin typeface="Times New Roman" pitchFamily="18" charset="0"/>
              </a:rPr>
              <a:t>   </a:t>
            </a:r>
            <a:r>
              <a:rPr lang="cs-CZ" sz="2800" b="1" dirty="0">
                <a:solidFill>
                  <a:srgbClr val="C00000"/>
                </a:solidFill>
                <a:latin typeface="Times New Roman" pitchFamily="18" charset="0"/>
              </a:rPr>
              <a:t>-  inverzní populace</a:t>
            </a:r>
          </a:p>
          <a:p>
            <a:endParaRPr lang="cs-CZ" sz="2800" b="1" dirty="0">
              <a:solidFill>
                <a:srgbClr val="C00000"/>
              </a:solidFill>
              <a:latin typeface="Times New Roman" pitchFamily="18" charset="0"/>
            </a:endParaRPr>
          </a:p>
          <a:p>
            <a:r>
              <a:rPr lang="cs-CZ" sz="2800" dirty="0">
                <a:latin typeface="Times New Roman" pitchFamily="18" charset="0"/>
              </a:rPr>
              <a:t>v rozporu s </a:t>
            </a:r>
            <a:r>
              <a:rPr lang="cs-CZ" sz="2800" dirty="0" err="1">
                <a:latin typeface="Times New Roman" pitchFamily="18" charset="0"/>
              </a:rPr>
              <a:t>Bolzmanovým</a:t>
            </a:r>
            <a:r>
              <a:rPr lang="cs-CZ" sz="2800" dirty="0">
                <a:latin typeface="Times New Roman" pitchFamily="18" charset="0"/>
              </a:rPr>
              <a:t> rozdělením !!!</a:t>
            </a:r>
            <a:endParaRPr lang="en-GB" sz="2800" dirty="0"/>
          </a:p>
        </p:txBody>
      </p:sp>
      <p:pic>
        <p:nvPicPr>
          <p:cNvPr id="1026" name="Picture 2" descr="Ludwig Boltzmann">
            <a:extLst>
              <a:ext uri="{FF2B5EF4-FFF2-40B4-BE49-F238E27FC236}">
                <a16:creationId xmlns:a16="http://schemas.microsoft.com/office/drawing/2014/main" id="{0C8E1D7E-D310-153B-0FDD-C4722BE23C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04818" y="1858216"/>
            <a:ext cx="1368701" cy="1538883"/>
          </a:xfrm>
          <a:prstGeom prst="rect">
            <a:avLst/>
          </a:prstGeom>
          <a:noFill/>
          <a:extLst>
            <a:ext uri="{909E8E84-426E-40DD-AFC4-6F175D3DCCD1}">
              <a14:hiddenFill xmlns:a14="http://schemas.microsoft.com/office/drawing/2010/main">
                <a:solidFill>
                  <a:srgbClr val="FFFFFF"/>
                </a:solidFill>
              </a14:hiddenFill>
            </a:ext>
          </a:extLst>
        </p:spPr>
      </p:pic>
      <p:sp>
        <p:nvSpPr>
          <p:cNvPr id="5" name="Řečová bublina: oválný bublinový popisek 4">
            <a:extLst>
              <a:ext uri="{FF2B5EF4-FFF2-40B4-BE49-F238E27FC236}">
                <a16:creationId xmlns:a16="http://schemas.microsoft.com/office/drawing/2014/main" id="{549A6AFD-6C09-77F9-F56E-E3D6C131297D}"/>
              </a:ext>
            </a:extLst>
          </p:cNvPr>
          <p:cNvSpPr/>
          <p:nvPr/>
        </p:nvSpPr>
        <p:spPr>
          <a:xfrm flipH="1">
            <a:off x="9757295" y="1663014"/>
            <a:ext cx="1035624" cy="698180"/>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noFill/>
            </a:endParaRPr>
          </a:p>
        </p:txBody>
      </p:sp>
      <p:sp>
        <p:nvSpPr>
          <p:cNvPr id="6" name="TextovéPole 5">
            <a:extLst>
              <a:ext uri="{FF2B5EF4-FFF2-40B4-BE49-F238E27FC236}">
                <a16:creationId xmlns:a16="http://schemas.microsoft.com/office/drawing/2014/main" id="{D6E03B3E-67F7-CDCD-1286-B2B0604B0440}"/>
              </a:ext>
            </a:extLst>
          </p:cNvPr>
          <p:cNvSpPr txBox="1"/>
          <p:nvPr/>
        </p:nvSpPr>
        <p:spPr>
          <a:xfrm>
            <a:off x="9925251" y="1797783"/>
            <a:ext cx="737446" cy="369332"/>
          </a:xfrm>
          <a:prstGeom prst="rect">
            <a:avLst/>
          </a:prstGeom>
          <a:noFill/>
        </p:spPr>
        <p:txBody>
          <a:bodyPr wrap="none" rtlCol="0">
            <a:spAutoFit/>
          </a:bodyPr>
          <a:lstStyle/>
          <a:p>
            <a:pPr algn="ctr"/>
            <a:r>
              <a:rPr lang="cs-CZ" sz="1800" b="1" dirty="0">
                <a:solidFill>
                  <a:srgbClr val="FF0000"/>
                </a:solidFill>
              </a:rPr>
              <a:t>Cože?</a:t>
            </a:r>
            <a:endParaRPr lang="en-GB" sz="1800" b="1" dirty="0">
              <a:solidFill>
                <a:srgbClr val="FF0000"/>
              </a:solidFill>
            </a:endParaRPr>
          </a:p>
        </p:txBody>
      </p:sp>
    </p:spTree>
    <p:extLst>
      <p:ext uri="{BB962C8B-B14F-4D97-AF65-F5344CB8AC3E}">
        <p14:creationId xmlns:p14="http://schemas.microsoft.com/office/powerpoint/2010/main" val="3960745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004392-A62E-F510-DCEC-73BFA14ADC27}"/>
              </a:ext>
            </a:extLst>
          </p:cNvPr>
          <p:cNvSpPr txBox="1">
            <a:spLocks/>
          </p:cNvSpPr>
          <p:nvPr/>
        </p:nvSpPr>
        <p:spPr>
          <a:xfrm>
            <a:off x="270023" y="2092057"/>
            <a:ext cx="7453987" cy="8485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sz="4392" b="1" dirty="0">
              <a:solidFill>
                <a:schemeClr val="accent1"/>
              </a:solidFill>
            </a:endParaRPr>
          </a:p>
        </p:txBody>
      </p:sp>
      <p:sp>
        <p:nvSpPr>
          <p:cNvPr id="6" name="Zástupný symbol pro obsah 5">
            <a:extLst>
              <a:ext uri="{FF2B5EF4-FFF2-40B4-BE49-F238E27FC236}">
                <a16:creationId xmlns:a16="http://schemas.microsoft.com/office/drawing/2014/main" id="{9A8B8EB9-3D41-6DA3-2BBB-AEFB3579021B}"/>
              </a:ext>
            </a:extLst>
          </p:cNvPr>
          <p:cNvSpPr txBox="1">
            <a:spLocks/>
          </p:cNvSpPr>
          <p:nvPr/>
        </p:nvSpPr>
        <p:spPr>
          <a:xfrm>
            <a:off x="456366" y="1408075"/>
            <a:ext cx="5150421" cy="48226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cs-CZ" sz="2795" dirty="0"/>
              <a:t>Příklad: rubínový laser</a:t>
            </a:r>
          </a:p>
          <a:p>
            <a:pPr>
              <a:defRPr/>
            </a:pPr>
            <a:endParaRPr lang="cs-CZ" sz="2795" dirty="0"/>
          </a:p>
          <a:p>
            <a:pPr>
              <a:defRPr/>
            </a:pPr>
            <a:endParaRPr lang="cs-CZ" sz="2795" dirty="0"/>
          </a:p>
          <a:p>
            <a:pPr>
              <a:defRPr/>
            </a:pPr>
            <a:r>
              <a:rPr lang="cs-CZ" sz="2795" dirty="0"/>
              <a:t>Hladina 2 je metastabilní</a:t>
            </a:r>
          </a:p>
          <a:p>
            <a:pPr>
              <a:defRPr/>
            </a:pPr>
            <a:endParaRPr lang="cs-CZ" sz="2795" dirty="0"/>
          </a:p>
          <a:p>
            <a:pPr>
              <a:defRPr/>
            </a:pPr>
            <a:endParaRPr lang="cs-CZ" sz="2795" dirty="0"/>
          </a:p>
          <a:p>
            <a:pPr>
              <a:defRPr/>
            </a:pPr>
            <a:r>
              <a:rPr lang="cs-CZ" sz="2795" dirty="0"/>
              <a:t>Nevýhodou je malá účinnost – pro inverzní populaci je nutné minimálně 50% částic převést na hladinu 2</a:t>
            </a:r>
          </a:p>
        </p:txBody>
      </p:sp>
      <p:grpSp>
        <p:nvGrpSpPr>
          <p:cNvPr id="7" name="Zástupný symbol pro obsah 7">
            <a:extLst>
              <a:ext uri="{FF2B5EF4-FFF2-40B4-BE49-F238E27FC236}">
                <a16:creationId xmlns:a16="http://schemas.microsoft.com/office/drawing/2014/main" id="{152BCFB4-5C8E-867B-87BC-3935A6F78A46}"/>
              </a:ext>
            </a:extLst>
          </p:cNvPr>
          <p:cNvGrpSpPr>
            <a:grpSpLocks noGrp="1"/>
          </p:cNvGrpSpPr>
          <p:nvPr/>
        </p:nvGrpSpPr>
        <p:grpSpPr>
          <a:xfrm>
            <a:off x="6944907" y="1192444"/>
            <a:ext cx="3650933" cy="4827446"/>
            <a:chOff x="5019675" y="1716088"/>
            <a:chExt cx="3513138" cy="4332452"/>
          </a:xfrm>
        </p:grpSpPr>
        <p:sp>
          <p:nvSpPr>
            <p:cNvPr id="8" name="Line 12">
              <a:extLst>
                <a:ext uri="{FF2B5EF4-FFF2-40B4-BE49-F238E27FC236}">
                  <a16:creationId xmlns:a16="http://schemas.microsoft.com/office/drawing/2014/main" id="{DF899C46-499A-ED1B-3792-5B4F1CB10A55}"/>
                </a:ext>
              </a:extLst>
            </p:cNvPr>
            <p:cNvSpPr>
              <a:spLocks noChangeShapeType="1"/>
            </p:cNvSpPr>
            <p:nvPr/>
          </p:nvSpPr>
          <p:spPr bwMode="auto">
            <a:xfrm>
              <a:off x="5292725" y="5949950"/>
              <a:ext cx="3240088" cy="0"/>
            </a:xfrm>
            <a:prstGeom prst="line">
              <a:avLst/>
            </a:prstGeom>
            <a:noFill/>
            <a:ln w="57150">
              <a:solidFill>
                <a:schemeClr val="tx1"/>
              </a:solidFill>
              <a:round/>
              <a:headEnd/>
              <a:tailEnd/>
            </a:ln>
          </p:spPr>
          <p:txBody>
            <a:bodyPr/>
            <a:lstStyle/>
            <a:p>
              <a:endParaRPr lang="cs-CZ" sz="2096"/>
            </a:p>
          </p:txBody>
        </p:sp>
        <p:sp>
          <p:nvSpPr>
            <p:cNvPr id="9" name="Line 13">
              <a:extLst>
                <a:ext uri="{FF2B5EF4-FFF2-40B4-BE49-F238E27FC236}">
                  <a16:creationId xmlns:a16="http://schemas.microsoft.com/office/drawing/2014/main" id="{F9783AF5-F1D7-1C72-84BB-C3EB2EAA7E21}"/>
                </a:ext>
              </a:extLst>
            </p:cNvPr>
            <p:cNvSpPr>
              <a:spLocks noChangeShapeType="1"/>
            </p:cNvSpPr>
            <p:nvPr/>
          </p:nvSpPr>
          <p:spPr bwMode="auto">
            <a:xfrm>
              <a:off x="5292725" y="1989138"/>
              <a:ext cx="1439863" cy="0"/>
            </a:xfrm>
            <a:prstGeom prst="line">
              <a:avLst/>
            </a:prstGeom>
            <a:noFill/>
            <a:ln w="57150">
              <a:solidFill>
                <a:schemeClr val="tx1"/>
              </a:solidFill>
              <a:round/>
              <a:headEnd/>
              <a:tailEnd/>
            </a:ln>
          </p:spPr>
          <p:txBody>
            <a:bodyPr/>
            <a:lstStyle/>
            <a:p>
              <a:endParaRPr lang="cs-CZ" sz="2096"/>
            </a:p>
          </p:txBody>
        </p:sp>
        <p:sp>
          <p:nvSpPr>
            <p:cNvPr id="10" name="Line 14">
              <a:extLst>
                <a:ext uri="{FF2B5EF4-FFF2-40B4-BE49-F238E27FC236}">
                  <a16:creationId xmlns:a16="http://schemas.microsoft.com/office/drawing/2014/main" id="{C543159F-703A-F266-D515-53E9C5752D17}"/>
                </a:ext>
              </a:extLst>
            </p:cNvPr>
            <p:cNvSpPr>
              <a:spLocks noChangeShapeType="1"/>
            </p:cNvSpPr>
            <p:nvPr/>
          </p:nvSpPr>
          <p:spPr bwMode="auto">
            <a:xfrm>
              <a:off x="7092950" y="3068638"/>
              <a:ext cx="1439863" cy="0"/>
            </a:xfrm>
            <a:prstGeom prst="line">
              <a:avLst/>
            </a:prstGeom>
            <a:noFill/>
            <a:ln w="57150">
              <a:solidFill>
                <a:schemeClr val="tx1"/>
              </a:solidFill>
              <a:round/>
              <a:headEnd/>
              <a:tailEnd/>
            </a:ln>
          </p:spPr>
          <p:txBody>
            <a:bodyPr/>
            <a:lstStyle/>
            <a:p>
              <a:endParaRPr lang="cs-CZ" sz="2096"/>
            </a:p>
          </p:txBody>
        </p:sp>
        <p:sp>
          <p:nvSpPr>
            <p:cNvPr id="11" name="Line 15">
              <a:extLst>
                <a:ext uri="{FF2B5EF4-FFF2-40B4-BE49-F238E27FC236}">
                  <a16:creationId xmlns:a16="http://schemas.microsoft.com/office/drawing/2014/main" id="{DD0D141E-F453-A2CD-C3EF-A91D574A318B}"/>
                </a:ext>
              </a:extLst>
            </p:cNvPr>
            <p:cNvSpPr>
              <a:spLocks noChangeShapeType="1"/>
            </p:cNvSpPr>
            <p:nvPr/>
          </p:nvSpPr>
          <p:spPr bwMode="auto">
            <a:xfrm flipV="1">
              <a:off x="5651500" y="1989138"/>
              <a:ext cx="0" cy="3960812"/>
            </a:xfrm>
            <a:prstGeom prst="line">
              <a:avLst/>
            </a:prstGeom>
            <a:noFill/>
            <a:ln w="76200">
              <a:solidFill>
                <a:srgbClr val="0066FF"/>
              </a:solidFill>
              <a:round/>
              <a:headEnd/>
              <a:tailEnd type="triangle" w="med" len="med"/>
            </a:ln>
          </p:spPr>
          <p:txBody>
            <a:bodyPr/>
            <a:lstStyle/>
            <a:p>
              <a:endParaRPr lang="cs-CZ" sz="2096"/>
            </a:p>
          </p:txBody>
        </p:sp>
        <p:sp>
          <p:nvSpPr>
            <p:cNvPr id="12" name="Line 16">
              <a:extLst>
                <a:ext uri="{FF2B5EF4-FFF2-40B4-BE49-F238E27FC236}">
                  <a16:creationId xmlns:a16="http://schemas.microsoft.com/office/drawing/2014/main" id="{0572BE6E-A180-5952-49DB-3240F8AF850D}"/>
                </a:ext>
              </a:extLst>
            </p:cNvPr>
            <p:cNvSpPr>
              <a:spLocks noChangeShapeType="1"/>
            </p:cNvSpPr>
            <p:nvPr/>
          </p:nvSpPr>
          <p:spPr bwMode="auto">
            <a:xfrm>
              <a:off x="6372225" y="1989138"/>
              <a:ext cx="1439863" cy="1079500"/>
            </a:xfrm>
            <a:prstGeom prst="line">
              <a:avLst/>
            </a:prstGeom>
            <a:noFill/>
            <a:ln w="38100">
              <a:solidFill>
                <a:srgbClr val="00B050"/>
              </a:solidFill>
              <a:round/>
              <a:headEnd/>
              <a:tailEnd type="triangle" w="med" len="med"/>
            </a:ln>
          </p:spPr>
          <p:txBody>
            <a:bodyPr/>
            <a:lstStyle/>
            <a:p>
              <a:endParaRPr lang="cs-CZ" sz="2096"/>
            </a:p>
          </p:txBody>
        </p:sp>
        <p:sp>
          <p:nvSpPr>
            <p:cNvPr id="13" name="Line 17">
              <a:extLst>
                <a:ext uri="{FF2B5EF4-FFF2-40B4-BE49-F238E27FC236}">
                  <a16:creationId xmlns:a16="http://schemas.microsoft.com/office/drawing/2014/main" id="{34F70AEA-510C-8220-99DF-DDC4F69E8F7E}"/>
                </a:ext>
              </a:extLst>
            </p:cNvPr>
            <p:cNvSpPr>
              <a:spLocks noChangeShapeType="1"/>
            </p:cNvSpPr>
            <p:nvPr/>
          </p:nvSpPr>
          <p:spPr bwMode="auto">
            <a:xfrm>
              <a:off x="7812088" y="3068638"/>
              <a:ext cx="0" cy="2881312"/>
            </a:xfrm>
            <a:prstGeom prst="line">
              <a:avLst/>
            </a:prstGeom>
            <a:noFill/>
            <a:ln w="76200">
              <a:solidFill>
                <a:srgbClr val="FF0000"/>
              </a:solidFill>
              <a:round/>
              <a:headEnd/>
              <a:tailEnd type="triangle" w="med" len="med"/>
            </a:ln>
          </p:spPr>
          <p:txBody>
            <a:bodyPr/>
            <a:lstStyle/>
            <a:p>
              <a:endParaRPr lang="cs-CZ" sz="2096"/>
            </a:p>
          </p:txBody>
        </p:sp>
        <p:sp>
          <p:nvSpPr>
            <p:cNvPr id="14" name="Text Box 18">
              <a:extLst>
                <a:ext uri="{FF2B5EF4-FFF2-40B4-BE49-F238E27FC236}">
                  <a16:creationId xmlns:a16="http://schemas.microsoft.com/office/drawing/2014/main" id="{215AFB55-46D2-8B01-53F8-946642578D8A}"/>
                </a:ext>
              </a:extLst>
            </p:cNvPr>
            <p:cNvSpPr txBox="1">
              <a:spLocks noChangeArrowheads="1"/>
            </p:cNvSpPr>
            <p:nvPr/>
          </p:nvSpPr>
          <p:spPr bwMode="auto">
            <a:xfrm>
              <a:off x="6819900" y="1716088"/>
              <a:ext cx="308247" cy="371640"/>
            </a:xfrm>
            <a:prstGeom prst="rect">
              <a:avLst/>
            </a:prstGeom>
            <a:noFill/>
            <a:ln w="9525">
              <a:noFill/>
              <a:miter lim="800000"/>
              <a:headEnd/>
              <a:tailEnd/>
            </a:ln>
          </p:spPr>
          <p:txBody>
            <a:bodyPr wrap="none">
              <a:spAutoFit/>
            </a:bodyPr>
            <a:lstStyle/>
            <a:p>
              <a:pPr algn="l"/>
              <a:r>
                <a:rPr lang="cs-CZ" sz="2096"/>
                <a:t>1</a:t>
              </a:r>
            </a:p>
          </p:txBody>
        </p:sp>
        <p:sp>
          <p:nvSpPr>
            <p:cNvPr id="15" name="Text Box 19">
              <a:extLst>
                <a:ext uri="{FF2B5EF4-FFF2-40B4-BE49-F238E27FC236}">
                  <a16:creationId xmlns:a16="http://schemas.microsoft.com/office/drawing/2014/main" id="{E1E2F82B-5F47-0AE8-3084-06AFAE1B5EDE}"/>
                </a:ext>
              </a:extLst>
            </p:cNvPr>
            <p:cNvSpPr txBox="1">
              <a:spLocks noChangeArrowheads="1"/>
            </p:cNvSpPr>
            <p:nvPr/>
          </p:nvSpPr>
          <p:spPr bwMode="auto">
            <a:xfrm>
              <a:off x="5019675" y="5676900"/>
              <a:ext cx="308247" cy="371640"/>
            </a:xfrm>
            <a:prstGeom prst="rect">
              <a:avLst/>
            </a:prstGeom>
            <a:noFill/>
            <a:ln w="9525">
              <a:noFill/>
              <a:miter lim="800000"/>
              <a:headEnd/>
              <a:tailEnd/>
            </a:ln>
          </p:spPr>
          <p:txBody>
            <a:bodyPr wrap="none">
              <a:spAutoFit/>
            </a:bodyPr>
            <a:lstStyle/>
            <a:p>
              <a:pPr algn="l"/>
              <a:r>
                <a:rPr lang="cs-CZ" sz="2096"/>
                <a:t>0</a:t>
              </a:r>
            </a:p>
          </p:txBody>
        </p:sp>
        <p:sp>
          <p:nvSpPr>
            <p:cNvPr id="16" name="Text Box 20">
              <a:extLst>
                <a:ext uri="{FF2B5EF4-FFF2-40B4-BE49-F238E27FC236}">
                  <a16:creationId xmlns:a16="http://schemas.microsoft.com/office/drawing/2014/main" id="{D5B65EDB-B329-2838-4577-36D298A06DE6}"/>
                </a:ext>
              </a:extLst>
            </p:cNvPr>
            <p:cNvSpPr txBox="1">
              <a:spLocks noChangeArrowheads="1"/>
            </p:cNvSpPr>
            <p:nvPr/>
          </p:nvSpPr>
          <p:spPr bwMode="auto">
            <a:xfrm>
              <a:off x="6732588" y="2889250"/>
              <a:ext cx="308247" cy="371640"/>
            </a:xfrm>
            <a:prstGeom prst="rect">
              <a:avLst/>
            </a:prstGeom>
            <a:noFill/>
            <a:ln w="9525">
              <a:noFill/>
              <a:miter lim="800000"/>
              <a:headEnd/>
              <a:tailEnd/>
            </a:ln>
          </p:spPr>
          <p:txBody>
            <a:bodyPr wrap="none">
              <a:spAutoFit/>
            </a:bodyPr>
            <a:lstStyle/>
            <a:p>
              <a:pPr algn="l"/>
              <a:r>
                <a:rPr lang="cs-CZ" sz="2096"/>
                <a:t>2</a:t>
              </a:r>
            </a:p>
          </p:txBody>
        </p:sp>
        <p:sp>
          <p:nvSpPr>
            <p:cNvPr id="17" name="Text Box 22">
              <a:extLst>
                <a:ext uri="{FF2B5EF4-FFF2-40B4-BE49-F238E27FC236}">
                  <a16:creationId xmlns:a16="http://schemas.microsoft.com/office/drawing/2014/main" id="{837180DF-1A69-5AAF-02EA-3D670BD11315}"/>
                </a:ext>
              </a:extLst>
            </p:cNvPr>
            <p:cNvSpPr txBox="1">
              <a:spLocks noChangeArrowheads="1"/>
            </p:cNvSpPr>
            <p:nvPr/>
          </p:nvSpPr>
          <p:spPr bwMode="auto">
            <a:xfrm>
              <a:off x="5740400" y="3876675"/>
              <a:ext cx="865983" cy="371640"/>
            </a:xfrm>
            <a:prstGeom prst="rect">
              <a:avLst/>
            </a:prstGeom>
            <a:noFill/>
            <a:ln w="9525">
              <a:noFill/>
              <a:miter lim="800000"/>
              <a:headEnd/>
              <a:tailEnd/>
            </a:ln>
          </p:spPr>
          <p:txBody>
            <a:bodyPr wrap="none">
              <a:spAutoFit/>
            </a:bodyPr>
            <a:lstStyle/>
            <a:p>
              <a:pPr algn="l"/>
              <a:r>
                <a:rPr lang="cs-CZ" sz="2096"/>
                <a:t>buzení</a:t>
              </a:r>
            </a:p>
          </p:txBody>
        </p:sp>
        <p:sp>
          <p:nvSpPr>
            <p:cNvPr id="18" name="Text Box 23">
              <a:extLst>
                <a:ext uri="{FF2B5EF4-FFF2-40B4-BE49-F238E27FC236}">
                  <a16:creationId xmlns:a16="http://schemas.microsoft.com/office/drawing/2014/main" id="{E4A51676-78EE-B99A-E6BB-727948F639BF}"/>
                </a:ext>
              </a:extLst>
            </p:cNvPr>
            <p:cNvSpPr txBox="1">
              <a:spLocks noChangeArrowheads="1"/>
            </p:cNvSpPr>
            <p:nvPr/>
          </p:nvSpPr>
          <p:spPr bwMode="auto">
            <a:xfrm>
              <a:off x="7092950" y="2168525"/>
              <a:ext cx="1038367" cy="371640"/>
            </a:xfrm>
            <a:prstGeom prst="rect">
              <a:avLst/>
            </a:prstGeom>
            <a:noFill/>
            <a:ln w="9525">
              <a:noFill/>
              <a:miter lim="800000"/>
              <a:headEnd/>
              <a:tailEnd/>
            </a:ln>
          </p:spPr>
          <p:txBody>
            <a:bodyPr wrap="none">
              <a:spAutoFit/>
            </a:bodyPr>
            <a:lstStyle/>
            <a:p>
              <a:pPr algn="l"/>
              <a:r>
                <a:rPr lang="cs-CZ" sz="2096"/>
                <a:t>relaxace</a:t>
              </a:r>
            </a:p>
          </p:txBody>
        </p:sp>
        <p:sp>
          <p:nvSpPr>
            <p:cNvPr id="19" name="Text Box 24">
              <a:extLst>
                <a:ext uri="{FF2B5EF4-FFF2-40B4-BE49-F238E27FC236}">
                  <a16:creationId xmlns:a16="http://schemas.microsoft.com/office/drawing/2014/main" id="{9869C330-1094-4127-F51F-0C4020221E3B}"/>
                </a:ext>
              </a:extLst>
            </p:cNvPr>
            <p:cNvSpPr txBox="1">
              <a:spLocks noChangeArrowheads="1"/>
            </p:cNvSpPr>
            <p:nvPr/>
          </p:nvSpPr>
          <p:spPr bwMode="auto">
            <a:xfrm>
              <a:off x="6043209" y="4687070"/>
              <a:ext cx="1687003" cy="745789"/>
            </a:xfrm>
            <a:prstGeom prst="rect">
              <a:avLst/>
            </a:prstGeom>
            <a:noFill/>
            <a:ln w="9525">
              <a:noFill/>
              <a:miter lim="800000"/>
              <a:headEnd/>
              <a:tailEnd/>
            </a:ln>
          </p:spPr>
          <p:txBody>
            <a:bodyPr wrap="none">
              <a:spAutoFit/>
            </a:bodyPr>
            <a:lstStyle/>
            <a:p>
              <a:pPr algn="l"/>
              <a:r>
                <a:rPr lang="cs-CZ" sz="2400" b="1" dirty="0"/>
                <a:t>stimulovaná</a:t>
              </a:r>
            </a:p>
            <a:p>
              <a:pPr algn="l"/>
              <a:r>
                <a:rPr lang="cs-CZ" sz="2400" b="1" dirty="0"/>
                <a:t>emise</a:t>
              </a:r>
            </a:p>
          </p:txBody>
        </p:sp>
      </p:grpSp>
      <p:sp>
        <p:nvSpPr>
          <p:cNvPr id="3" name="Zástupný symbol pro číslo snímku 2">
            <a:extLst>
              <a:ext uri="{FF2B5EF4-FFF2-40B4-BE49-F238E27FC236}">
                <a16:creationId xmlns:a16="http://schemas.microsoft.com/office/drawing/2014/main" id="{61EFC84D-38FD-E645-D34A-30CD9BD29278}"/>
              </a:ext>
            </a:extLst>
          </p:cNvPr>
          <p:cNvSpPr>
            <a:spLocks noGrp="1"/>
          </p:cNvSpPr>
          <p:nvPr>
            <p:ph type="sldNum" sz="quarter" idx="12"/>
          </p:nvPr>
        </p:nvSpPr>
        <p:spPr/>
        <p:txBody>
          <a:bodyPr/>
          <a:lstStyle/>
          <a:p>
            <a:fld id="{4F95796C-0982-402B-A490-345830A5F09F}" type="slidenum">
              <a:rPr lang="en-GB" smtClean="0"/>
              <a:t>14</a:t>
            </a:fld>
            <a:endParaRPr lang="en-GB"/>
          </a:p>
        </p:txBody>
      </p:sp>
      <p:sp>
        <p:nvSpPr>
          <p:cNvPr id="4" name="TextovéPole 3">
            <a:extLst>
              <a:ext uri="{FF2B5EF4-FFF2-40B4-BE49-F238E27FC236}">
                <a16:creationId xmlns:a16="http://schemas.microsoft.com/office/drawing/2014/main" id="{0BF4C1B7-5758-48D6-5EF0-E345F1EA9F28}"/>
              </a:ext>
            </a:extLst>
          </p:cNvPr>
          <p:cNvSpPr txBox="1"/>
          <p:nvPr/>
        </p:nvSpPr>
        <p:spPr>
          <a:xfrm>
            <a:off x="-21958" y="36116"/>
            <a:ext cx="12169775" cy="707886"/>
          </a:xfrm>
          <a:prstGeom prst="rect">
            <a:avLst/>
          </a:prstGeom>
          <a:noFill/>
          <a:ln w="57150">
            <a:solidFill>
              <a:srgbClr val="7030A0"/>
            </a:solidFill>
          </a:ln>
        </p:spPr>
        <p:txBody>
          <a:bodyPr wrap="square">
            <a:spAutoFit/>
          </a:bodyPr>
          <a:lstStyle/>
          <a:p>
            <a:pPr algn="ctr"/>
            <a:r>
              <a:rPr lang="cs-CZ" sz="4000" b="1" dirty="0" err="1">
                <a:solidFill>
                  <a:srgbClr val="0070C0"/>
                </a:solidFill>
              </a:rPr>
              <a:t>Tříhladinový</a:t>
            </a:r>
            <a:r>
              <a:rPr lang="cs-CZ" sz="4000" b="1" dirty="0">
                <a:solidFill>
                  <a:srgbClr val="0070C0"/>
                </a:solidFill>
              </a:rPr>
              <a:t> systém</a:t>
            </a:r>
          </a:p>
        </p:txBody>
      </p:sp>
    </p:spTree>
    <p:extLst>
      <p:ext uri="{BB962C8B-B14F-4D97-AF65-F5344CB8AC3E}">
        <p14:creationId xmlns:p14="http://schemas.microsoft.com/office/powerpoint/2010/main" val="1573710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ástupný symbol pro obsah 5">
            <a:extLst>
              <a:ext uri="{FF2B5EF4-FFF2-40B4-BE49-F238E27FC236}">
                <a16:creationId xmlns:a16="http://schemas.microsoft.com/office/drawing/2014/main" id="{740156D7-C643-53E9-3636-8FA7FAEF22B9}"/>
              </a:ext>
            </a:extLst>
          </p:cNvPr>
          <p:cNvSpPr txBox="1">
            <a:spLocks/>
          </p:cNvSpPr>
          <p:nvPr/>
        </p:nvSpPr>
        <p:spPr>
          <a:xfrm>
            <a:off x="750604" y="2121754"/>
            <a:ext cx="5675427" cy="45636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cs-CZ" sz="2795" dirty="0"/>
              <a:t>Příklad – laser </a:t>
            </a:r>
            <a:r>
              <a:rPr lang="cs-CZ" sz="2795" b="1" dirty="0" err="1"/>
              <a:t>Nd:YAG</a:t>
            </a:r>
            <a:endParaRPr lang="cs-CZ" sz="2795" b="1" dirty="0"/>
          </a:p>
          <a:p>
            <a:pPr>
              <a:defRPr/>
            </a:pPr>
            <a:endParaRPr lang="cs-CZ" sz="2795" b="1" dirty="0"/>
          </a:p>
          <a:p>
            <a:pPr>
              <a:defRPr/>
            </a:pPr>
            <a:r>
              <a:rPr lang="cs-CZ" sz="2795" dirty="0"/>
              <a:t>Vysoká účinnost</a:t>
            </a:r>
          </a:p>
          <a:p>
            <a:pPr>
              <a:defRPr/>
            </a:pPr>
            <a:endParaRPr lang="cs-CZ" sz="2795" dirty="0"/>
          </a:p>
          <a:p>
            <a:pPr>
              <a:defRPr/>
            </a:pPr>
            <a:r>
              <a:rPr lang="cs-CZ" sz="2795" dirty="0"/>
              <a:t>Inverzní populaci je nutné vytvořit pouze mezi hladinami 2 a 3</a:t>
            </a:r>
          </a:p>
        </p:txBody>
      </p:sp>
      <p:grpSp>
        <p:nvGrpSpPr>
          <p:cNvPr id="27" name="Group 10">
            <a:extLst>
              <a:ext uri="{FF2B5EF4-FFF2-40B4-BE49-F238E27FC236}">
                <a16:creationId xmlns:a16="http://schemas.microsoft.com/office/drawing/2014/main" id="{A5EFB870-E51D-EC31-8CE4-0BC8AEBA4103}"/>
              </a:ext>
            </a:extLst>
          </p:cNvPr>
          <p:cNvGrpSpPr>
            <a:grpSpLocks/>
          </p:cNvGrpSpPr>
          <p:nvPr/>
        </p:nvGrpSpPr>
        <p:grpSpPr bwMode="auto">
          <a:xfrm>
            <a:off x="7092999" y="1928113"/>
            <a:ext cx="5076406" cy="4027759"/>
            <a:chOff x="2787" y="941"/>
            <a:chExt cx="2856" cy="2427"/>
          </a:xfrm>
        </p:grpSpPr>
        <p:sp>
          <p:nvSpPr>
            <p:cNvPr id="28" name="Line 11">
              <a:extLst>
                <a:ext uri="{FF2B5EF4-FFF2-40B4-BE49-F238E27FC236}">
                  <a16:creationId xmlns:a16="http://schemas.microsoft.com/office/drawing/2014/main" id="{F0F78E11-7575-F1F7-2870-A4A9C37E6F76}"/>
                </a:ext>
              </a:extLst>
            </p:cNvPr>
            <p:cNvSpPr>
              <a:spLocks noChangeShapeType="1"/>
            </p:cNvSpPr>
            <p:nvPr/>
          </p:nvSpPr>
          <p:spPr bwMode="auto">
            <a:xfrm>
              <a:off x="3279" y="941"/>
              <a:ext cx="1222" cy="0"/>
            </a:xfrm>
            <a:prstGeom prst="line">
              <a:avLst/>
            </a:prstGeom>
            <a:noFill/>
            <a:ln w="101600">
              <a:solidFill>
                <a:schemeClr val="tx1"/>
              </a:solidFill>
              <a:round/>
              <a:headEnd/>
              <a:tailEnd/>
            </a:ln>
          </p:spPr>
          <p:txBody>
            <a:bodyPr/>
            <a:lstStyle/>
            <a:p>
              <a:endParaRPr lang="cs-CZ" sz="2096"/>
            </a:p>
          </p:txBody>
        </p:sp>
        <p:sp>
          <p:nvSpPr>
            <p:cNvPr id="29" name="Line 12">
              <a:extLst>
                <a:ext uri="{FF2B5EF4-FFF2-40B4-BE49-F238E27FC236}">
                  <a16:creationId xmlns:a16="http://schemas.microsoft.com/office/drawing/2014/main" id="{12BA8151-FE1C-132F-1AB2-4D2EBCEDEFF1}"/>
                </a:ext>
              </a:extLst>
            </p:cNvPr>
            <p:cNvSpPr>
              <a:spLocks noChangeShapeType="1"/>
            </p:cNvSpPr>
            <p:nvPr/>
          </p:nvSpPr>
          <p:spPr bwMode="auto">
            <a:xfrm>
              <a:off x="3279" y="1439"/>
              <a:ext cx="1222" cy="0"/>
            </a:xfrm>
            <a:prstGeom prst="line">
              <a:avLst/>
            </a:prstGeom>
            <a:noFill/>
            <a:ln w="101600">
              <a:solidFill>
                <a:schemeClr val="tx1"/>
              </a:solidFill>
              <a:round/>
              <a:headEnd/>
              <a:tailEnd/>
            </a:ln>
          </p:spPr>
          <p:txBody>
            <a:bodyPr/>
            <a:lstStyle/>
            <a:p>
              <a:endParaRPr lang="cs-CZ" sz="2096"/>
            </a:p>
          </p:txBody>
        </p:sp>
        <p:sp>
          <p:nvSpPr>
            <p:cNvPr id="30" name="Line 13">
              <a:extLst>
                <a:ext uri="{FF2B5EF4-FFF2-40B4-BE49-F238E27FC236}">
                  <a16:creationId xmlns:a16="http://schemas.microsoft.com/office/drawing/2014/main" id="{F91352F3-6BA8-A41A-A4FD-5D9ABA7B0ABD}"/>
                </a:ext>
              </a:extLst>
            </p:cNvPr>
            <p:cNvSpPr>
              <a:spLocks noChangeShapeType="1"/>
            </p:cNvSpPr>
            <p:nvPr/>
          </p:nvSpPr>
          <p:spPr bwMode="auto">
            <a:xfrm>
              <a:off x="3279" y="2950"/>
              <a:ext cx="1222" cy="0"/>
            </a:xfrm>
            <a:prstGeom prst="line">
              <a:avLst/>
            </a:prstGeom>
            <a:noFill/>
            <a:ln w="101600">
              <a:solidFill>
                <a:schemeClr val="tx1"/>
              </a:solidFill>
              <a:round/>
              <a:headEnd/>
              <a:tailEnd/>
            </a:ln>
          </p:spPr>
          <p:txBody>
            <a:bodyPr/>
            <a:lstStyle/>
            <a:p>
              <a:endParaRPr lang="cs-CZ" sz="2096"/>
            </a:p>
          </p:txBody>
        </p:sp>
        <p:sp>
          <p:nvSpPr>
            <p:cNvPr id="31" name="Line 14">
              <a:extLst>
                <a:ext uri="{FF2B5EF4-FFF2-40B4-BE49-F238E27FC236}">
                  <a16:creationId xmlns:a16="http://schemas.microsoft.com/office/drawing/2014/main" id="{31932FB4-54B6-4C2D-4819-68ECD08F0382}"/>
                </a:ext>
              </a:extLst>
            </p:cNvPr>
            <p:cNvSpPr>
              <a:spLocks noChangeShapeType="1"/>
            </p:cNvSpPr>
            <p:nvPr/>
          </p:nvSpPr>
          <p:spPr bwMode="auto">
            <a:xfrm>
              <a:off x="3279" y="3351"/>
              <a:ext cx="1222" cy="0"/>
            </a:xfrm>
            <a:prstGeom prst="line">
              <a:avLst/>
            </a:prstGeom>
            <a:noFill/>
            <a:ln w="101600">
              <a:solidFill>
                <a:schemeClr val="tx1"/>
              </a:solidFill>
              <a:round/>
              <a:headEnd/>
              <a:tailEnd/>
            </a:ln>
          </p:spPr>
          <p:txBody>
            <a:bodyPr/>
            <a:lstStyle/>
            <a:p>
              <a:endParaRPr lang="cs-CZ" sz="2096"/>
            </a:p>
          </p:txBody>
        </p:sp>
        <p:sp>
          <p:nvSpPr>
            <p:cNvPr id="32" name="Text Box 15">
              <a:extLst>
                <a:ext uri="{FF2B5EF4-FFF2-40B4-BE49-F238E27FC236}">
                  <a16:creationId xmlns:a16="http://schemas.microsoft.com/office/drawing/2014/main" id="{29D24029-577C-05E7-CD3D-2B24A93DD9C2}"/>
                </a:ext>
              </a:extLst>
            </p:cNvPr>
            <p:cNvSpPr txBox="1">
              <a:spLocks noChangeArrowheads="1"/>
            </p:cNvSpPr>
            <p:nvPr/>
          </p:nvSpPr>
          <p:spPr bwMode="auto">
            <a:xfrm>
              <a:off x="4260" y="1878"/>
              <a:ext cx="841" cy="639"/>
            </a:xfrm>
            <a:prstGeom prst="rect">
              <a:avLst/>
            </a:prstGeom>
            <a:noFill/>
            <a:ln w="9525">
              <a:noFill/>
              <a:miter lim="800000"/>
              <a:headEnd/>
              <a:tailEnd/>
            </a:ln>
          </p:spPr>
          <p:txBody>
            <a:bodyPr>
              <a:spAutoFit/>
            </a:bodyPr>
            <a:lstStyle/>
            <a:p>
              <a:pPr algn="l"/>
              <a:r>
                <a:rPr lang="cs-CZ" sz="2096" b="1" dirty="0">
                  <a:latin typeface="Arial" charset="0"/>
                </a:rPr>
                <a:t>Laserový přechod</a:t>
              </a:r>
              <a:br>
                <a:rPr lang="cs-CZ" sz="2096" b="1" dirty="0">
                  <a:latin typeface="Arial" charset="0"/>
                </a:rPr>
              </a:br>
              <a:endParaRPr lang="cs-CZ" sz="2096" b="1" dirty="0">
                <a:latin typeface="Arial" charset="0"/>
              </a:endParaRPr>
            </a:p>
          </p:txBody>
        </p:sp>
        <p:sp>
          <p:nvSpPr>
            <p:cNvPr id="33" name="Line 16">
              <a:extLst>
                <a:ext uri="{FF2B5EF4-FFF2-40B4-BE49-F238E27FC236}">
                  <a16:creationId xmlns:a16="http://schemas.microsoft.com/office/drawing/2014/main" id="{7CA1A799-7B35-005B-A94E-B672A702DF00}"/>
                </a:ext>
              </a:extLst>
            </p:cNvPr>
            <p:cNvSpPr>
              <a:spLocks noChangeShapeType="1"/>
            </p:cNvSpPr>
            <p:nvPr/>
          </p:nvSpPr>
          <p:spPr bwMode="auto">
            <a:xfrm flipV="1">
              <a:off x="3643" y="981"/>
              <a:ext cx="0" cy="2360"/>
            </a:xfrm>
            <a:prstGeom prst="line">
              <a:avLst/>
            </a:prstGeom>
            <a:noFill/>
            <a:ln w="101600">
              <a:solidFill>
                <a:srgbClr val="CC00CC"/>
              </a:solidFill>
              <a:round/>
              <a:headEnd/>
              <a:tailEnd type="triangle" w="med" len="med"/>
            </a:ln>
          </p:spPr>
          <p:txBody>
            <a:bodyPr/>
            <a:lstStyle/>
            <a:p>
              <a:endParaRPr lang="cs-CZ" sz="2096"/>
            </a:p>
          </p:txBody>
        </p:sp>
        <p:sp>
          <p:nvSpPr>
            <p:cNvPr id="34" name="Line 17">
              <a:extLst>
                <a:ext uri="{FF2B5EF4-FFF2-40B4-BE49-F238E27FC236}">
                  <a16:creationId xmlns:a16="http://schemas.microsoft.com/office/drawing/2014/main" id="{6F37A807-6BD0-D0A9-CD38-EB34DA479F56}"/>
                </a:ext>
              </a:extLst>
            </p:cNvPr>
            <p:cNvSpPr>
              <a:spLocks noChangeShapeType="1"/>
            </p:cNvSpPr>
            <p:nvPr/>
          </p:nvSpPr>
          <p:spPr bwMode="auto">
            <a:xfrm>
              <a:off x="3691" y="1012"/>
              <a:ext cx="439" cy="361"/>
            </a:xfrm>
            <a:prstGeom prst="line">
              <a:avLst/>
            </a:prstGeom>
            <a:noFill/>
            <a:ln w="101600">
              <a:solidFill>
                <a:srgbClr val="FF0000"/>
              </a:solidFill>
              <a:round/>
              <a:headEnd/>
              <a:tailEnd type="triangle" w="med" len="med"/>
            </a:ln>
          </p:spPr>
          <p:txBody>
            <a:bodyPr/>
            <a:lstStyle/>
            <a:p>
              <a:endParaRPr lang="cs-CZ" sz="2096"/>
            </a:p>
          </p:txBody>
        </p:sp>
        <p:sp>
          <p:nvSpPr>
            <p:cNvPr id="35" name="Line 18">
              <a:extLst>
                <a:ext uri="{FF2B5EF4-FFF2-40B4-BE49-F238E27FC236}">
                  <a16:creationId xmlns:a16="http://schemas.microsoft.com/office/drawing/2014/main" id="{BB54151B-E2EE-76EA-80D6-69F7BC1A84A3}"/>
                </a:ext>
              </a:extLst>
            </p:cNvPr>
            <p:cNvSpPr>
              <a:spLocks noChangeShapeType="1"/>
            </p:cNvSpPr>
            <p:nvPr/>
          </p:nvSpPr>
          <p:spPr bwMode="auto">
            <a:xfrm>
              <a:off x="4162" y="1483"/>
              <a:ext cx="0" cy="1449"/>
            </a:xfrm>
            <a:prstGeom prst="line">
              <a:avLst/>
            </a:prstGeom>
            <a:noFill/>
            <a:ln w="101600">
              <a:solidFill>
                <a:srgbClr val="00B050"/>
              </a:solidFill>
              <a:round/>
              <a:headEnd/>
              <a:tailEnd type="triangle" w="med" len="med"/>
            </a:ln>
          </p:spPr>
          <p:txBody>
            <a:bodyPr/>
            <a:lstStyle/>
            <a:p>
              <a:endParaRPr lang="cs-CZ" sz="2096"/>
            </a:p>
          </p:txBody>
        </p:sp>
        <p:sp>
          <p:nvSpPr>
            <p:cNvPr id="36" name="Line 19">
              <a:extLst>
                <a:ext uri="{FF2B5EF4-FFF2-40B4-BE49-F238E27FC236}">
                  <a16:creationId xmlns:a16="http://schemas.microsoft.com/office/drawing/2014/main" id="{511A38D0-413A-E87C-FCDA-CA556E7D7B41}"/>
                </a:ext>
              </a:extLst>
            </p:cNvPr>
            <p:cNvSpPr>
              <a:spLocks noChangeShapeType="1"/>
            </p:cNvSpPr>
            <p:nvPr/>
          </p:nvSpPr>
          <p:spPr bwMode="auto">
            <a:xfrm flipH="1">
              <a:off x="3728" y="2989"/>
              <a:ext cx="452" cy="314"/>
            </a:xfrm>
            <a:prstGeom prst="line">
              <a:avLst/>
            </a:prstGeom>
            <a:noFill/>
            <a:ln w="101600">
              <a:solidFill>
                <a:srgbClr val="FF0000"/>
              </a:solidFill>
              <a:round/>
              <a:headEnd/>
              <a:tailEnd type="triangle" w="med" len="med"/>
            </a:ln>
          </p:spPr>
          <p:txBody>
            <a:bodyPr/>
            <a:lstStyle/>
            <a:p>
              <a:endParaRPr lang="cs-CZ" sz="2096"/>
            </a:p>
          </p:txBody>
        </p:sp>
        <p:sp>
          <p:nvSpPr>
            <p:cNvPr id="37" name="Text Box 20">
              <a:extLst>
                <a:ext uri="{FF2B5EF4-FFF2-40B4-BE49-F238E27FC236}">
                  <a16:creationId xmlns:a16="http://schemas.microsoft.com/office/drawing/2014/main" id="{F4F2EF50-D52E-F3D5-A207-BC3D1E809CBF}"/>
                </a:ext>
              </a:extLst>
            </p:cNvPr>
            <p:cNvSpPr txBox="1">
              <a:spLocks noChangeArrowheads="1"/>
            </p:cNvSpPr>
            <p:nvPr/>
          </p:nvSpPr>
          <p:spPr bwMode="auto">
            <a:xfrm>
              <a:off x="2787" y="1862"/>
              <a:ext cx="828" cy="250"/>
            </a:xfrm>
            <a:prstGeom prst="rect">
              <a:avLst/>
            </a:prstGeom>
            <a:noFill/>
            <a:ln w="9525">
              <a:noFill/>
              <a:miter lim="800000"/>
              <a:headEnd/>
              <a:tailEnd/>
            </a:ln>
          </p:spPr>
          <p:txBody>
            <a:bodyPr>
              <a:spAutoFit/>
            </a:bodyPr>
            <a:lstStyle/>
            <a:p>
              <a:pPr algn="r"/>
              <a:r>
                <a:rPr lang="cs-CZ" sz="2096" dirty="0">
                  <a:latin typeface="Arial" charset="0"/>
                </a:rPr>
                <a:t>Čerpání</a:t>
              </a:r>
              <a:endParaRPr lang="en-US" sz="2096" dirty="0">
                <a:latin typeface="Arial" charset="0"/>
              </a:endParaRPr>
            </a:p>
          </p:txBody>
        </p:sp>
        <p:sp>
          <p:nvSpPr>
            <p:cNvPr id="39" name="Text Box 22">
              <a:extLst>
                <a:ext uri="{FF2B5EF4-FFF2-40B4-BE49-F238E27FC236}">
                  <a16:creationId xmlns:a16="http://schemas.microsoft.com/office/drawing/2014/main" id="{90E6BE96-7127-C3FC-2BC7-F43C350DF652}"/>
                </a:ext>
              </a:extLst>
            </p:cNvPr>
            <p:cNvSpPr txBox="1">
              <a:spLocks noChangeArrowheads="1"/>
            </p:cNvSpPr>
            <p:nvPr/>
          </p:nvSpPr>
          <p:spPr bwMode="auto">
            <a:xfrm>
              <a:off x="4286" y="974"/>
              <a:ext cx="1323" cy="444"/>
            </a:xfrm>
            <a:prstGeom prst="rect">
              <a:avLst/>
            </a:prstGeom>
            <a:noFill/>
            <a:ln w="9525">
              <a:noFill/>
              <a:miter lim="800000"/>
              <a:headEnd/>
              <a:tailEnd/>
            </a:ln>
          </p:spPr>
          <p:txBody>
            <a:bodyPr wrap="square">
              <a:spAutoFit/>
            </a:bodyPr>
            <a:lstStyle/>
            <a:p>
              <a:pPr algn="l"/>
              <a:r>
                <a:rPr lang="cs-CZ" sz="2096" dirty="0">
                  <a:latin typeface="Arial" charset="0"/>
                </a:rPr>
                <a:t>Rychlý nezářivý přechod</a:t>
              </a:r>
              <a:endParaRPr lang="en-US" sz="2096" dirty="0">
                <a:latin typeface="Arial" charset="0"/>
              </a:endParaRPr>
            </a:p>
          </p:txBody>
        </p:sp>
        <p:sp>
          <p:nvSpPr>
            <p:cNvPr id="4" name="Text Box 22">
              <a:extLst>
                <a:ext uri="{FF2B5EF4-FFF2-40B4-BE49-F238E27FC236}">
                  <a16:creationId xmlns:a16="http://schemas.microsoft.com/office/drawing/2014/main" id="{54A05F68-E9C2-8248-F76A-4BA3473B7643}"/>
                </a:ext>
              </a:extLst>
            </p:cNvPr>
            <p:cNvSpPr txBox="1">
              <a:spLocks noChangeArrowheads="1"/>
            </p:cNvSpPr>
            <p:nvPr/>
          </p:nvSpPr>
          <p:spPr bwMode="auto">
            <a:xfrm>
              <a:off x="4320" y="2924"/>
              <a:ext cx="1323" cy="444"/>
            </a:xfrm>
            <a:prstGeom prst="rect">
              <a:avLst/>
            </a:prstGeom>
            <a:noFill/>
            <a:ln w="9525">
              <a:noFill/>
              <a:miter lim="800000"/>
              <a:headEnd/>
              <a:tailEnd/>
            </a:ln>
          </p:spPr>
          <p:txBody>
            <a:bodyPr wrap="square">
              <a:spAutoFit/>
            </a:bodyPr>
            <a:lstStyle/>
            <a:p>
              <a:pPr algn="l"/>
              <a:r>
                <a:rPr lang="cs-CZ" sz="2096" dirty="0">
                  <a:latin typeface="Arial" charset="0"/>
                </a:rPr>
                <a:t>Rychlý nezářivý přechod</a:t>
              </a:r>
              <a:endParaRPr lang="en-US" sz="2096" dirty="0">
                <a:latin typeface="Arial" charset="0"/>
              </a:endParaRPr>
            </a:p>
          </p:txBody>
        </p:sp>
      </p:grpSp>
      <p:grpSp>
        <p:nvGrpSpPr>
          <p:cNvPr id="40" name="Skupina 26">
            <a:extLst>
              <a:ext uri="{FF2B5EF4-FFF2-40B4-BE49-F238E27FC236}">
                <a16:creationId xmlns:a16="http://schemas.microsoft.com/office/drawing/2014/main" id="{F83B7823-6882-C236-C9C2-12E0FD82D9F2}"/>
              </a:ext>
            </a:extLst>
          </p:cNvPr>
          <p:cNvGrpSpPr/>
          <p:nvPr/>
        </p:nvGrpSpPr>
        <p:grpSpPr>
          <a:xfrm>
            <a:off x="7512920" y="1755391"/>
            <a:ext cx="457951" cy="4397801"/>
            <a:chOff x="4992688" y="1635125"/>
            <a:chExt cx="458787" cy="4405832"/>
          </a:xfrm>
        </p:grpSpPr>
        <p:sp>
          <p:nvSpPr>
            <p:cNvPr id="41" name="Text Box 30">
              <a:extLst>
                <a:ext uri="{FF2B5EF4-FFF2-40B4-BE49-F238E27FC236}">
                  <a16:creationId xmlns:a16="http://schemas.microsoft.com/office/drawing/2014/main" id="{76F882BF-8100-F5E4-16EB-B06EA6406F6B}"/>
                </a:ext>
              </a:extLst>
            </p:cNvPr>
            <p:cNvSpPr txBox="1">
              <a:spLocks noChangeArrowheads="1"/>
            </p:cNvSpPr>
            <p:nvPr/>
          </p:nvSpPr>
          <p:spPr bwMode="auto">
            <a:xfrm>
              <a:off x="5033963" y="5626100"/>
              <a:ext cx="417512" cy="414857"/>
            </a:xfrm>
            <a:prstGeom prst="rect">
              <a:avLst/>
            </a:prstGeom>
            <a:noFill/>
            <a:ln w="9525">
              <a:noFill/>
              <a:miter lim="800000"/>
              <a:headEnd/>
              <a:tailEnd/>
            </a:ln>
          </p:spPr>
          <p:txBody>
            <a:bodyPr>
              <a:spAutoFit/>
            </a:bodyPr>
            <a:lstStyle/>
            <a:p>
              <a:pPr algn="l"/>
              <a:r>
                <a:rPr lang="cs-CZ" sz="2096"/>
                <a:t>0</a:t>
              </a:r>
            </a:p>
          </p:txBody>
        </p:sp>
        <p:sp>
          <p:nvSpPr>
            <p:cNvPr id="42" name="Text Box 31">
              <a:extLst>
                <a:ext uri="{FF2B5EF4-FFF2-40B4-BE49-F238E27FC236}">
                  <a16:creationId xmlns:a16="http://schemas.microsoft.com/office/drawing/2014/main" id="{56586B80-6976-F7D3-CC9C-D92EF55B7C47}"/>
                </a:ext>
              </a:extLst>
            </p:cNvPr>
            <p:cNvSpPr txBox="1">
              <a:spLocks noChangeArrowheads="1"/>
            </p:cNvSpPr>
            <p:nvPr/>
          </p:nvSpPr>
          <p:spPr bwMode="auto">
            <a:xfrm>
              <a:off x="4992688" y="1635125"/>
              <a:ext cx="379412" cy="414857"/>
            </a:xfrm>
            <a:prstGeom prst="rect">
              <a:avLst/>
            </a:prstGeom>
            <a:noFill/>
            <a:ln w="9525">
              <a:noFill/>
              <a:miter lim="800000"/>
              <a:headEnd/>
              <a:tailEnd/>
            </a:ln>
          </p:spPr>
          <p:txBody>
            <a:bodyPr>
              <a:spAutoFit/>
            </a:bodyPr>
            <a:lstStyle/>
            <a:p>
              <a:pPr algn="l"/>
              <a:r>
                <a:rPr lang="cs-CZ" sz="2096" dirty="0"/>
                <a:t>1</a:t>
              </a:r>
            </a:p>
          </p:txBody>
        </p:sp>
        <p:sp>
          <p:nvSpPr>
            <p:cNvPr id="43" name="Text Box 32">
              <a:extLst>
                <a:ext uri="{FF2B5EF4-FFF2-40B4-BE49-F238E27FC236}">
                  <a16:creationId xmlns:a16="http://schemas.microsoft.com/office/drawing/2014/main" id="{7CC003B2-9A1E-AC56-0A87-42554321D8E5}"/>
                </a:ext>
              </a:extLst>
            </p:cNvPr>
            <p:cNvSpPr txBox="1">
              <a:spLocks noChangeArrowheads="1"/>
            </p:cNvSpPr>
            <p:nvPr/>
          </p:nvSpPr>
          <p:spPr bwMode="auto">
            <a:xfrm>
              <a:off x="5005388" y="2455863"/>
              <a:ext cx="320922" cy="414857"/>
            </a:xfrm>
            <a:prstGeom prst="rect">
              <a:avLst/>
            </a:prstGeom>
            <a:noFill/>
            <a:ln w="9525">
              <a:noFill/>
              <a:miter lim="800000"/>
              <a:headEnd/>
              <a:tailEnd/>
            </a:ln>
          </p:spPr>
          <p:txBody>
            <a:bodyPr wrap="none">
              <a:spAutoFit/>
            </a:bodyPr>
            <a:lstStyle/>
            <a:p>
              <a:pPr algn="l"/>
              <a:r>
                <a:rPr lang="cs-CZ" sz="2096" dirty="0"/>
                <a:t>2</a:t>
              </a:r>
            </a:p>
          </p:txBody>
        </p:sp>
        <p:sp>
          <p:nvSpPr>
            <p:cNvPr id="44" name="Text Box 33">
              <a:extLst>
                <a:ext uri="{FF2B5EF4-FFF2-40B4-BE49-F238E27FC236}">
                  <a16:creationId xmlns:a16="http://schemas.microsoft.com/office/drawing/2014/main" id="{ECDEB836-210D-5B53-ED75-69E1D25C33A7}"/>
                </a:ext>
              </a:extLst>
            </p:cNvPr>
            <p:cNvSpPr txBox="1">
              <a:spLocks noChangeArrowheads="1"/>
            </p:cNvSpPr>
            <p:nvPr/>
          </p:nvSpPr>
          <p:spPr bwMode="auto">
            <a:xfrm>
              <a:off x="5022850" y="4973638"/>
              <a:ext cx="320922" cy="414857"/>
            </a:xfrm>
            <a:prstGeom prst="rect">
              <a:avLst/>
            </a:prstGeom>
            <a:noFill/>
            <a:ln w="9525">
              <a:noFill/>
              <a:miter lim="800000"/>
              <a:headEnd/>
              <a:tailEnd/>
            </a:ln>
          </p:spPr>
          <p:txBody>
            <a:bodyPr wrap="none">
              <a:spAutoFit/>
            </a:bodyPr>
            <a:lstStyle/>
            <a:p>
              <a:pPr algn="l"/>
              <a:r>
                <a:rPr lang="cs-CZ" sz="2096" dirty="0"/>
                <a:t>3</a:t>
              </a:r>
            </a:p>
          </p:txBody>
        </p:sp>
      </p:grpSp>
      <p:sp>
        <p:nvSpPr>
          <p:cNvPr id="2" name="Zástupný symbol pro číslo snímku 1">
            <a:extLst>
              <a:ext uri="{FF2B5EF4-FFF2-40B4-BE49-F238E27FC236}">
                <a16:creationId xmlns:a16="http://schemas.microsoft.com/office/drawing/2014/main" id="{510EE7AA-F874-32F1-9FEA-E86AE9349AC3}"/>
              </a:ext>
            </a:extLst>
          </p:cNvPr>
          <p:cNvSpPr>
            <a:spLocks noGrp="1"/>
          </p:cNvSpPr>
          <p:nvPr>
            <p:ph type="sldNum" sz="quarter" idx="12"/>
          </p:nvPr>
        </p:nvSpPr>
        <p:spPr/>
        <p:txBody>
          <a:bodyPr/>
          <a:lstStyle/>
          <a:p>
            <a:fld id="{4F95796C-0982-402B-A490-345830A5F09F}" type="slidenum">
              <a:rPr lang="en-GB" smtClean="0"/>
              <a:t>15</a:t>
            </a:fld>
            <a:endParaRPr lang="en-GB"/>
          </a:p>
        </p:txBody>
      </p:sp>
      <p:sp>
        <p:nvSpPr>
          <p:cNvPr id="3" name="TextovéPole 2">
            <a:extLst>
              <a:ext uri="{FF2B5EF4-FFF2-40B4-BE49-F238E27FC236}">
                <a16:creationId xmlns:a16="http://schemas.microsoft.com/office/drawing/2014/main" id="{EF198AAE-33D5-0705-A941-312252015783}"/>
              </a:ext>
            </a:extLst>
          </p:cNvPr>
          <p:cNvSpPr txBox="1"/>
          <p:nvPr/>
        </p:nvSpPr>
        <p:spPr>
          <a:xfrm>
            <a:off x="-21958" y="36116"/>
            <a:ext cx="12169775" cy="707886"/>
          </a:xfrm>
          <a:prstGeom prst="rect">
            <a:avLst/>
          </a:prstGeom>
          <a:noFill/>
          <a:ln w="57150">
            <a:solidFill>
              <a:srgbClr val="7030A0"/>
            </a:solidFill>
          </a:ln>
        </p:spPr>
        <p:txBody>
          <a:bodyPr wrap="square">
            <a:spAutoFit/>
          </a:bodyPr>
          <a:lstStyle/>
          <a:p>
            <a:pPr algn="ctr"/>
            <a:r>
              <a:rPr lang="cs-CZ" sz="4000" b="1" dirty="0" err="1">
                <a:solidFill>
                  <a:srgbClr val="0070C0"/>
                </a:solidFill>
              </a:rPr>
              <a:t>Čtyřhladinový</a:t>
            </a:r>
            <a:r>
              <a:rPr lang="cs-CZ" sz="4000" b="1" dirty="0">
                <a:solidFill>
                  <a:srgbClr val="0070C0"/>
                </a:solidFill>
              </a:rPr>
              <a:t> systém</a:t>
            </a:r>
          </a:p>
        </p:txBody>
      </p:sp>
    </p:spTree>
    <p:extLst>
      <p:ext uri="{BB962C8B-B14F-4D97-AF65-F5344CB8AC3E}">
        <p14:creationId xmlns:p14="http://schemas.microsoft.com/office/powerpoint/2010/main" val="2308465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1D7A152-2ED1-22C0-60F2-6C0A60A3173B}"/>
              </a:ext>
            </a:extLst>
          </p:cNvPr>
          <p:cNvSpPr>
            <a:spLocks noGrp="1"/>
          </p:cNvSpPr>
          <p:nvPr>
            <p:ph type="sldNum" sz="quarter" idx="12"/>
          </p:nvPr>
        </p:nvSpPr>
        <p:spPr/>
        <p:txBody>
          <a:bodyPr/>
          <a:lstStyle/>
          <a:p>
            <a:fld id="{0B03548C-D8CE-44B9-80D6-3D9141BDC6B7}" type="slidenum">
              <a:rPr lang="cs-CZ" smtClean="0"/>
              <a:t>16</a:t>
            </a:fld>
            <a:endParaRPr lang="cs-CZ"/>
          </a:p>
        </p:txBody>
      </p:sp>
      <p:sp>
        <p:nvSpPr>
          <p:cNvPr id="3" name="TextovéPole 2">
            <a:extLst>
              <a:ext uri="{FF2B5EF4-FFF2-40B4-BE49-F238E27FC236}">
                <a16:creationId xmlns:a16="http://schemas.microsoft.com/office/drawing/2014/main" id="{16A91DAE-58FC-E620-28BF-256C24E7D31A}"/>
              </a:ext>
            </a:extLst>
          </p:cNvPr>
          <p:cNvSpPr txBox="1"/>
          <p:nvPr/>
        </p:nvSpPr>
        <p:spPr>
          <a:xfrm>
            <a:off x="-21958" y="36116"/>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Optický rezonátor</a:t>
            </a:r>
          </a:p>
        </p:txBody>
      </p:sp>
      <p:sp>
        <p:nvSpPr>
          <p:cNvPr id="4" name="Obdélník 3">
            <a:extLst>
              <a:ext uri="{FF2B5EF4-FFF2-40B4-BE49-F238E27FC236}">
                <a16:creationId xmlns:a16="http://schemas.microsoft.com/office/drawing/2014/main" id="{14572E34-35D5-E5C7-A7D2-1D58AC6F60A9}"/>
              </a:ext>
            </a:extLst>
          </p:cNvPr>
          <p:cNvSpPr/>
          <p:nvPr/>
        </p:nvSpPr>
        <p:spPr>
          <a:xfrm>
            <a:off x="3548775" y="3345631"/>
            <a:ext cx="4248472" cy="1008112"/>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grpSp>
        <p:nvGrpSpPr>
          <p:cNvPr id="5" name="Skupina 4">
            <a:extLst>
              <a:ext uri="{FF2B5EF4-FFF2-40B4-BE49-F238E27FC236}">
                <a16:creationId xmlns:a16="http://schemas.microsoft.com/office/drawing/2014/main" id="{1D6B85A6-E1DA-27F1-3711-BD1AC83A5AC2}"/>
              </a:ext>
            </a:extLst>
          </p:cNvPr>
          <p:cNvGrpSpPr/>
          <p:nvPr/>
        </p:nvGrpSpPr>
        <p:grpSpPr>
          <a:xfrm>
            <a:off x="4226228" y="3570039"/>
            <a:ext cx="216024" cy="216024"/>
            <a:chOff x="5796855" y="2052340"/>
            <a:chExt cx="216024" cy="216024"/>
          </a:xfrm>
        </p:grpSpPr>
        <p:sp>
          <p:nvSpPr>
            <p:cNvPr id="6" name="Ovál 5">
              <a:extLst>
                <a:ext uri="{FF2B5EF4-FFF2-40B4-BE49-F238E27FC236}">
                  <a16:creationId xmlns:a16="http://schemas.microsoft.com/office/drawing/2014/main" id="{AB7AA394-5B39-7FDB-D045-D7E99163B6F6}"/>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Přímá spojnice 6">
              <a:extLst>
                <a:ext uri="{FF2B5EF4-FFF2-40B4-BE49-F238E27FC236}">
                  <a16:creationId xmlns:a16="http://schemas.microsoft.com/office/drawing/2014/main" id="{775D2CAC-206F-ED1B-4DD3-8E50B36A603B}"/>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D0489BA3-FA15-36B8-E8EC-2EC2BF1A83D2}"/>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ál 8">
              <a:extLst>
                <a:ext uri="{FF2B5EF4-FFF2-40B4-BE49-F238E27FC236}">
                  <a16:creationId xmlns:a16="http://schemas.microsoft.com/office/drawing/2014/main" id="{A59F908A-F52D-1A05-A025-BDAEF57DF4C8}"/>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Skupina 9">
            <a:extLst>
              <a:ext uri="{FF2B5EF4-FFF2-40B4-BE49-F238E27FC236}">
                <a16:creationId xmlns:a16="http://schemas.microsoft.com/office/drawing/2014/main" id="{EFAC978B-66BB-FA81-655A-11B33BC09513}"/>
              </a:ext>
            </a:extLst>
          </p:cNvPr>
          <p:cNvGrpSpPr/>
          <p:nvPr/>
        </p:nvGrpSpPr>
        <p:grpSpPr>
          <a:xfrm>
            <a:off x="4600265" y="3714419"/>
            <a:ext cx="216024" cy="216024"/>
            <a:chOff x="5796855" y="2052340"/>
            <a:chExt cx="216024" cy="216024"/>
          </a:xfrm>
        </p:grpSpPr>
        <p:sp>
          <p:nvSpPr>
            <p:cNvPr id="11" name="Ovál 10">
              <a:extLst>
                <a:ext uri="{FF2B5EF4-FFF2-40B4-BE49-F238E27FC236}">
                  <a16:creationId xmlns:a16="http://schemas.microsoft.com/office/drawing/2014/main" id="{4240EA03-B2C6-9C0B-111C-0C9E35607D47}"/>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Přímá spojnice 11">
              <a:extLst>
                <a:ext uri="{FF2B5EF4-FFF2-40B4-BE49-F238E27FC236}">
                  <a16:creationId xmlns:a16="http://schemas.microsoft.com/office/drawing/2014/main" id="{AD4539DF-A476-D51A-A691-8B4A6F4CA85B}"/>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Přímá spojnice 12">
              <a:extLst>
                <a:ext uri="{FF2B5EF4-FFF2-40B4-BE49-F238E27FC236}">
                  <a16:creationId xmlns:a16="http://schemas.microsoft.com/office/drawing/2014/main" id="{A88E56EC-CF3F-EBE5-66A9-19C9105857F2}"/>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ál 13">
              <a:extLst>
                <a:ext uri="{FF2B5EF4-FFF2-40B4-BE49-F238E27FC236}">
                  <a16:creationId xmlns:a16="http://schemas.microsoft.com/office/drawing/2014/main" id="{98202D5F-E4C8-DCBF-0EF8-33033AE6A81E}"/>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Skupina 14">
            <a:extLst>
              <a:ext uri="{FF2B5EF4-FFF2-40B4-BE49-F238E27FC236}">
                <a16:creationId xmlns:a16="http://schemas.microsoft.com/office/drawing/2014/main" id="{4D87DF04-2681-B068-2D6B-8C6B42CB241D}"/>
              </a:ext>
            </a:extLst>
          </p:cNvPr>
          <p:cNvGrpSpPr/>
          <p:nvPr/>
        </p:nvGrpSpPr>
        <p:grpSpPr>
          <a:xfrm>
            <a:off x="5025473" y="3653280"/>
            <a:ext cx="216024" cy="216024"/>
            <a:chOff x="5796855" y="2052340"/>
            <a:chExt cx="216024" cy="216024"/>
          </a:xfrm>
        </p:grpSpPr>
        <p:sp>
          <p:nvSpPr>
            <p:cNvPr id="16" name="Ovál 15">
              <a:extLst>
                <a:ext uri="{FF2B5EF4-FFF2-40B4-BE49-F238E27FC236}">
                  <a16:creationId xmlns:a16="http://schemas.microsoft.com/office/drawing/2014/main" id="{0E1BB416-43B6-03F0-D83F-89676DA0645F}"/>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Přímá spojnice 16">
              <a:extLst>
                <a:ext uri="{FF2B5EF4-FFF2-40B4-BE49-F238E27FC236}">
                  <a16:creationId xmlns:a16="http://schemas.microsoft.com/office/drawing/2014/main" id="{C367FC4F-8561-BDCB-B44F-AF8F177F78E5}"/>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a:extLst>
                <a:ext uri="{FF2B5EF4-FFF2-40B4-BE49-F238E27FC236}">
                  <a16:creationId xmlns:a16="http://schemas.microsoft.com/office/drawing/2014/main" id="{1195BC4B-90FB-725D-31D4-5991EE578AC2}"/>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ál 18">
              <a:extLst>
                <a:ext uri="{FF2B5EF4-FFF2-40B4-BE49-F238E27FC236}">
                  <a16:creationId xmlns:a16="http://schemas.microsoft.com/office/drawing/2014/main" id="{53142A5C-F188-1007-C34E-D4BF157A4657}"/>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Skupina 19">
            <a:extLst>
              <a:ext uri="{FF2B5EF4-FFF2-40B4-BE49-F238E27FC236}">
                <a16:creationId xmlns:a16="http://schemas.microsoft.com/office/drawing/2014/main" id="{FA94311E-C839-F478-9E6C-792F8ACCDEF8}"/>
              </a:ext>
            </a:extLst>
          </p:cNvPr>
          <p:cNvGrpSpPr/>
          <p:nvPr/>
        </p:nvGrpSpPr>
        <p:grpSpPr>
          <a:xfrm>
            <a:off x="4155143" y="3993703"/>
            <a:ext cx="216024" cy="216024"/>
            <a:chOff x="5796855" y="2052340"/>
            <a:chExt cx="216024" cy="216024"/>
          </a:xfrm>
        </p:grpSpPr>
        <p:sp>
          <p:nvSpPr>
            <p:cNvPr id="21" name="Ovál 20">
              <a:extLst>
                <a:ext uri="{FF2B5EF4-FFF2-40B4-BE49-F238E27FC236}">
                  <a16:creationId xmlns:a16="http://schemas.microsoft.com/office/drawing/2014/main" id="{B150E839-D06F-7BDE-45CA-879BF5E97E01}"/>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Přímá spojnice 21">
              <a:extLst>
                <a:ext uri="{FF2B5EF4-FFF2-40B4-BE49-F238E27FC236}">
                  <a16:creationId xmlns:a16="http://schemas.microsoft.com/office/drawing/2014/main" id="{8D0A1609-F33F-A956-B26C-0E27E82D3C81}"/>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Přímá spojnice 22">
              <a:extLst>
                <a:ext uri="{FF2B5EF4-FFF2-40B4-BE49-F238E27FC236}">
                  <a16:creationId xmlns:a16="http://schemas.microsoft.com/office/drawing/2014/main" id="{BF0EE60F-183C-D926-8958-86EE476FE026}"/>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ál 23">
              <a:extLst>
                <a:ext uri="{FF2B5EF4-FFF2-40B4-BE49-F238E27FC236}">
                  <a16:creationId xmlns:a16="http://schemas.microsoft.com/office/drawing/2014/main" id="{E8C2404E-BA0E-BDC8-D7A0-6929FB754A38}"/>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Freeform 11">
            <a:extLst>
              <a:ext uri="{FF2B5EF4-FFF2-40B4-BE49-F238E27FC236}">
                <a16:creationId xmlns:a16="http://schemas.microsoft.com/office/drawing/2014/main" id="{E7255E0C-FE98-6A17-E520-18947FB9A549}"/>
              </a:ext>
            </a:extLst>
          </p:cNvPr>
          <p:cNvSpPr>
            <a:spLocks/>
          </p:cNvSpPr>
          <p:nvPr/>
        </p:nvSpPr>
        <p:spPr bwMode="auto">
          <a:xfrm>
            <a:off x="2418343" y="3734919"/>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chemeClr val="tx1"/>
            </a:solidFill>
            <a:prstDash val="solid"/>
            <a:miter lim="800000"/>
            <a:headEnd type="none" w="med" len="med"/>
            <a:tailEnd type="stealth" w="lg" len="med"/>
          </a:ln>
          <a:effectLst/>
        </p:spPr>
        <p:txBody>
          <a:bodyPr wrap="none"/>
          <a:lstStyle/>
          <a:p>
            <a:endParaRPr lang="cs-CZ" sz="2096"/>
          </a:p>
        </p:txBody>
      </p:sp>
      <p:sp>
        <p:nvSpPr>
          <p:cNvPr id="26" name="Freeform 11">
            <a:extLst>
              <a:ext uri="{FF2B5EF4-FFF2-40B4-BE49-F238E27FC236}">
                <a16:creationId xmlns:a16="http://schemas.microsoft.com/office/drawing/2014/main" id="{8E56EB99-2FF6-F6C3-DA00-E62E71710E70}"/>
              </a:ext>
            </a:extLst>
          </p:cNvPr>
          <p:cNvSpPr>
            <a:spLocks/>
          </p:cNvSpPr>
          <p:nvPr/>
        </p:nvSpPr>
        <p:spPr bwMode="auto">
          <a:xfrm>
            <a:off x="7962959" y="3937872"/>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chemeClr val="tx1"/>
            </a:solidFill>
            <a:prstDash val="solid"/>
            <a:miter lim="800000"/>
            <a:headEnd type="none" w="med" len="med"/>
            <a:tailEnd type="stealth" w="lg" len="med"/>
          </a:ln>
          <a:effectLst/>
        </p:spPr>
        <p:txBody>
          <a:bodyPr wrap="none"/>
          <a:lstStyle/>
          <a:p>
            <a:endParaRPr lang="cs-CZ" sz="2096"/>
          </a:p>
        </p:txBody>
      </p:sp>
      <p:sp>
        <p:nvSpPr>
          <p:cNvPr id="27" name="Freeform 11">
            <a:extLst>
              <a:ext uri="{FF2B5EF4-FFF2-40B4-BE49-F238E27FC236}">
                <a16:creationId xmlns:a16="http://schemas.microsoft.com/office/drawing/2014/main" id="{02E37897-A571-DB29-0514-AAA0B12A7952}"/>
              </a:ext>
            </a:extLst>
          </p:cNvPr>
          <p:cNvSpPr>
            <a:spLocks/>
          </p:cNvSpPr>
          <p:nvPr/>
        </p:nvSpPr>
        <p:spPr bwMode="auto">
          <a:xfrm>
            <a:off x="7940325" y="3588050"/>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chemeClr val="tx1"/>
            </a:solidFill>
            <a:prstDash val="solid"/>
            <a:miter lim="800000"/>
            <a:headEnd type="none" w="med" len="med"/>
            <a:tailEnd type="stealth" w="lg" len="med"/>
          </a:ln>
          <a:effectLst/>
        </p:spPr>
        <p:txBody>
          <a:bodyPr wrap="none"/>
          <a:lstStyle/>
          <a:p>
            <a:endParaRPr lang="cs-CZ" sz="2096"/>
          </a:p>
        </p:txBody>
      </p:sp>
      <p:sp>
        <p:nvSpPr>
          <p:cNvPr id="36" name="Freeform 11">
            <a:extLst>
              <a:ext uri="{FF2B5EF4-FFF2-40B4-BE49-F238E27FC236}">
                <a16:creationId xmlns:a16="http://schemas.microsoft.com/office/drawing/2014/main" id="{DC6C8E81-ACD2-9E06-4887-61AD6F43FC9F}"/>
              </a:ext>
            </a:extLst>
          </p:cNvPr>
          <p:cNvSpPr>
            <a:spLocks/>
          </p:cNvSpPr>
          <p:nvPr/>
        </p:nvSpPr>
        <p:spPr bwMode="auto">
          <a:xfrm>
            <a:off x="7945679" y="3263141"/>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chemeClr val="tx1"/>
            </a:solidFill>
            <a:prstDash val="solid"/>
            <a:miter lim="800000"/>
            <a:headEnd type="none" w="med" len="med"/>
            <a:tailEnd type="stealth" w="lg" len="med"/>
          </a:ln>
          <a:effectLst/>
        </p:spPr>
        <p:txBody>
          <a:bodyPr wrap="none"/>
          <a:lstStyle/>
          <a:p>
            <a:endParaRPr lang="cs-CZ" sz="2096"/>
          </a:p>
        </p:txBody>
      </p:sp>
      <p:grpSp>
        <p:nvGrpSpPr>
          <p:cNvPr id="37" name="Skupina 36">
            <a:extLst>
              <a:ext uri="{FF2B5EF4-FFF2-40B4-BE49-F238E27FC236}">
                <a16:creationId xmlns:a16="http://schemas.microsoft.com/office/drawing/2014/main" id="{79CB7605-FF81-6099-3DE1-8B3829E53F43}"/>
              </a:ext>
            </a:extLst>
          </p:cNvPr>
          <p:cNvGrpSpPr/>
          <p:nvPr/>
        </p:nvGrpSpPr>
        <p:grpSpPr>
          <a:xfrm>
            <a:off x="3715014" y="3498031"/>
            <a:ext cx="216024" cy="216024"/>
            <a:chOff x="5796855" y="2052340"/>
            <a:chExt cx="216024" cy="216024"/>
          </a:xfrm>
        </p:grpSpPr>
        <p:sp>
          <p:nvSpPr>
            <p:cNvPr id="38" name="Ovál 37">
              <a:extLst>
                <a:ext uri="{FF2B5EF4-FFF2-40B4-BE49-F238E27FC236}">
                  <a16:creationId xmlns:a16="http://schemas.microsoft.com/office/drawing/2014/main" id="{3D22949A-3467-AF78-BB6B-C2C07752CF1B}"/>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Přímá spojnice 38">
              <a:extLst>
                <a:ext uri="{FF2B5EF4-FFF2-40B4-BE49-F238E27FC236}">
                  <a16:creationId xmlns:a16="http://schemas.microsoft.com/office/drawing/2014/main" id="{6F7FFBCB-9A1B-C897-2F52-DD4E73CDC2CB}"/>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Přímá spojnice 39">
              <a:extLst>
                <a:ext uri="{FF2B5EF4-FFF2-40B4-BE49-F238E27FC236}">
                  <a16:creationId xmlns:a16="http://schemas.microsoft.com/office/drawing/2014/main" id="{F4904C0D-C685-0994-7BBD-C3B0581C3409}"/>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ál 40">
              <a:extLst>
                <a:ext uri="{FF2B5EF4-FFF2-40B4-BE49-F238E27FC236}">
                  <a16:creationId xmlns:a16="http://schemas.microsoft.com/office/drawing/2014/main" id="{87FDB46C-E8D8-95E3-1965-4ED5E7A6131A}"/>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Skupina 41">
            <a:extLst>
              <a:ext uri="{FF2B5EF4-FFF2-40B4-BE49-F238E27FC236}">
                <a16:creationId xmlns:a16="http://schemas.microsoft.com/office/drawing/2014/main" id="{8B449233-5672-98E6-D999-3564B3C70C0D}"/>
              </a:ext>
            </a:extLst>
          </p:cNvPr>
          <p:cNvGrpSpPr/>
          <p:nvPr/>
        </p:nvGrpSpPr>
        <p:grpSpPr>
          <a:xfrm>
            <a:off x="3850343" y="3863712"/>
            <a:ext cx="216024" cy="216024"/>
            <a:chOff x="5796855" y="2052340"/>
            <a:chExt cx="216024" cy="216024"/>
          </a:xfrm>
        </p:grpSpPr>
        <p:sp>
          <p:nvSpPr>
            <p:cNvPr id="43" name="Ovál 42">
              <a:extLst>
                <a:ext uri="{FF2B5EF4-FFF2-40B4-BE49-F238E27FC236}">
                  <a16:creationId xmlns:a16="http://schemas.microsoft.com/office/drawing/2014/main" id="{0A022592-8321-C808-5277-BD4F7D051D34}"/>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Přímá spojnice 43">
              <a:extLst>
                <a:ext uri="{FF2B5EF4-FFF2-40B4-BE49-F238E27FC236}">
                  <a16:creationId xmlns:a16="http://schemas.microsoft.com/office/drawing/2014/main" id="{89BC12E7-EBB9-7AFC-5F11-EACF3E317657}"/>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Přímá spojnice 44">
              <a:extLst>
                <a:ext uri="{FF2B5EF4-FFF2-40B4-BE49-F238E27FC236}">
                  <a16:creationId xmlns:a16="http://schemas.microsoft.com/office/drawing/2014/main" id="{B35963BD-29AC-A4C3-357C-4F65A60EC0E9}"/>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ál 45">
              <a:extLst>
                <a:ext uri="{FF2B5EF4-FFF2-40B4-BE49-F238E27FC236}">
                  <a16:creationId xmlns:a16="http://schemas.microsoft.com/office/drawing/2014/main" id="{016ACFE4-64EA-C7D5-4A26-5C7C6B0A3A3D}"/>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Skupina 46">
            <a:extLst>
              <a:ext uri="{FF2B5EF4-FFF2-40B4-BE49-F238E27FC236}">
                <a16:creationId xmlns:a16="http://schemas.microsoft.com/office/drawing/2014/main" id="{BA541155-C7D3-DDF0-764A-0ED90C7A2BC0}"/>
              </a:ext>
            </a:extLst>
          </p:cNvPr>
          <p:cNvGrpSpPr/>
          <p:nvPr/>
        </p:nvGrpSpPr>
        <p:grpSpPr>
          <a:xfrm>
            <a:off x="3607002" y="4101715"/>
            <a:ext cx="216024" cy="216024"/>
            <a:chOff x="5796855" y="2052340"/>
            <a:chExt cx="216024" cy="216024"/>
          </a:xfrm>
        </p:grpSpPr>
        <p:sp>
          <p:nvSpPr>
            <p:cNvPr id="48" name="Ovál 47">
              <a:extLst>
                <a:ext uri="{FF2B5EF4-FFF2-40B4-BE49-F238E27FC236}">
                  <a16:creationId xmlns:a16="http://schemas.microsoft.com/office/drawing/2014/main" id="{17C3D229-7F65-ED0B-F05D-DD10BE913EEA}"/>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Přímá spojnice 48">
              <a:extLst>
                <a:ext uri="{FF2B5EF4-FFF2-40B4-BE49-F238E27FC236}">
                  <a16:creationId xmlns:a16="http://schemas.microsoft.com/office/drawing/2014/main" id="{6C2FF8F1-9929-22B4-F765-72BEB484A74A}"/>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Přímá spojnice 49">
              <a:extLst>
                <a:ext uri="{FF2B5EF4-FFF2-40B4-BE49-F238E27FC236}">
                  <a16:creationId xmlns:a16="http://schemas.microsoft.com/office/drawing/2014/main" id="{9C9B8488-FFB2-6F86-5249-6C3A95327CC2}"/>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Ovál 50">
              <a:extLst>
                <a:ext uri="{FF2B5EF4-FFF2-40B4-BE49-F238E27FC236}">
                  <a16:creationId xmlns:a16="http://schemas.microsoft.com/office/drawing/2014/main" id="{921081F1-BCDC-120B-CC9D-CFBC54559D61}"/>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2" name="Skupina 51">
            <a:extLst>
              <a:ext uri="{FF2B5EF4-FFF2-40B4-BE49-F238E27FC236}">
                <a16:creationId xmlns:a16="http://schemas.microsoft.com/office/drawing/2014/main" id="{3741E9EB-A638-5F2C-4EAB-9B3F2A01C437}"/>
              </a:ext>
            </a:extLst>
          </p:cNvPr>
          <p:cNvGrpSpPr/>
          <p:nvPr/>
        </p:nvGrpSpPr>
        <p:grpSpPr>
          <a:xfrm>
            <a:off x="4656815" y="4041901"/>
            <a:ext cx="216024" cy="216024"/>
            <a:chOff x="5796855" y="2052340"/>
            <a:chExt cx="216024" cy="216024"/>
          </a:xfrm>
        </p:grpSpPr>
        <p:sp>
          <p:nvSpPr>
            <p:cNvPr id="53" name="Ovál 52">
              <a:extLst>
                <a:ext uri="{FF2B5EF4-FFF2-40B4-BE49-F238E27FC236}">
                  <a16:creationId xmlns:a16="http://schemas.microsoft.com/office/drawing/2014/main" id="{03BD2BB0-8672-E1B1-9B80-960E219224DE}"/>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Přímá spojnice 53">
              <a:extLst>
                <a:ext uri="{FF2B5EF4-FFF2-40B4-BE49-F238E27FC236}">
                  <a16:creationId xmlns:a16="http://schemas.microsoft.com/office/drawing/2014/main" id="{2A5E9A0F-165B-B35A-0670-FBFF9449ED42}"/>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Přímá spojnice 54">
              <a:extLst>
                <a:ext uri="{FF2B5EF4-FFF2-40B4-BE49-F238E27FC236}">
                  <a16:creationId xmlns:a16="http://schemas.microsoft.com/office/drawing/2014/main" id="{06CB3F33-63AA-2CEB-CA7E-38A7308FE5B5}"/>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Ovál 55">
              <a:extLst>
                <a:ext uri="{FF2B5EF4-FFF2-40B4-BE49-F238E27FC236}">
                  <a16:creationId xmlns:a16="http://schemas.microsoft.com/office/drawing/2014/main" id="{43CE5F35-1BDB-6CF9-BD14-E9B1CE7DA37B}"/>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Skupina 56">
            <a:extLst>
              <a:ext uri="{FF2B5EF4-FFF2-40B4-BE49-F238E27FC236}">
                <a16:creationId xmlns:a16="http://schemas.microsoft.com/office/drawing/2014/main" id="{F1110A25-A962-30A9-54E8-DFAA35DE3242}"/>
              </a:ext>
            </a:extLst>
          </p:cNvPr>
          <p:cNvGrpSpPr/>
          <p:nvPr/>
        </p:nvGrpSpPr>
        <p:grpSpPr>
          <a:xfrm>
            <a:off x="4805032" y="3438217"/>
            <a:ext cx="216024" cy="216024"/>
            <a:chOff x="5796855" y="2052340"/>
            <a:chExt cx="216024" cy="216024"/>
          </a:xfrm>
        </p:grpSpPr>
        <p:sp>
          <p:nvSpPr>
            <p:cNvPr id="58" name="Ovál 57">
              <a:extLst>
                <a:ext uri="{FF2B5EF4-FFF2-40B4-BE49-F238E27FC236}">
                  <a16:creationId xmlns:a16="http://schemas.microsoft.com/office/drawing/2014/main" id="{FF2C6AC7-D5FC-3A33-BA98-3342EE597F91}"/>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Přímá spojnice 58">
              <a:extLst>
                <a:ext uri="{FF2B5EF4-FFF2-40B4-BE49-F238E27FC236}">
                  <a16:creationId xmlns:a16="http://schemas.microsoft.com/office/drawing/2014/main" id="{D405C19A-5A5A-B03E-63A8-14AA07EE23F2}"/>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Přímá spojnice 59">
              <a:extLst>
                <a:ext uri="{FF2B5EF4-FFF2-40B4-BE49-F238E27FC236}">
                  <a16:creationId xmlns:a16="http://schemas.microsoft.com/office/drawing/2014/main" id="{A2BF5C41-DE01-AED0-0F74-A7DC58FC311A}"/>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ál 60">
              <a:extLst>
                <a:ext uri="{FF2B5EF4-FFF2-40B4-BE49-F238E27FC236}">
                  <a16:creationId xmlns:a16="http://schemas.microsoft.com/office/drawing/2014/main" id="{5F46A129-430B-D166-DE79-9BE19E7EDCF1}"/>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Skupina 61">
            <a:extLst>
              <a:ext uri="{FF2B5EF4-FFF2-40B4-BE49-F238E27FC236}">
                <a16:creationId xmlns:a16="http://schemas.microsoft.com/office/drawing/2014/main" id="{80454EFA-5978-1705-F9B0-156A8752ED87}"/>
              </a:ext>
            </a:extLst>
          </p:cNvPr>
          <p:cNvGrpSpPr/>
          <p:nvPr/>
        </p:nvGrpSpPr>
        <p:grpSpPr>
          <a:xfrm>
            <a:off x="5034891" y="3946953"/>
            <a:ext cx="216024" cy="216024"/>
            <a:chOff x="5796855" y="2052340"/>
            <a:chExt cx="216024" cy="216024"/>
          </a:xfrm>
        </p:grpSpPr>
        <p:sp>
          <p:nvSpPr>
            <p:cNvPr id="63" name="Ovál 62">
              <a:extLst>
                <a:ext uri="{FF2B5EF4-FFF2-40B4-BE49-F238E27FC236}">
                  <a16:creationId xmlns:a16="http://schemas.microsoft.com/office/drawing/2014/main" id="{4FB892CE-75A8-3676-1761-309D7229950F}"/>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Přímá spojnice 63">
              <a:extLst>
                <a:ext uri="{FF2B5EF4-FFF2-40B4-BE49-F238E27FC236}">
                  <a16:creationId xmlns:a16="http://schemas.microsoft.com/office/drawing/2014/main" id="{9572486E-E2FE-2DA7-8483-2633E28F9903}"/>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Přímá spojnice 64">
              <a:extLst>
                <a:ext uri="{FF2B5EF4-FFF2-40B4-BE49-F238E27FC236}">
                  <a16:creationId xmlns:a16="http://schemas.microsoft.com/office/drawing/2014/main" id="{820937F1-A095-47E4-FE78-C4766DCF0527}"/>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ál 65">
              <a:extLst>
                <a:ext uri="{FF2B5EF4-FFF2-40B4-BE49-F238E27FC236}">
                  <a16:creationId xmlns:a16="http://schemas.microsoft.com/office/drawing/2014/main" id="{5F646785-2AF6-F09A-8FE2-FF335477281C}"/>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7" name="Skupina 66">
            <a:extLst>
              <a:ext uri="{FF2B5EF4-FFF2-40B4-BE49-F238E27FC236}">
                <a16:creationId xmlns:a16="http://schemas.microsoft.com/office/drawing/2014/main" id="{17AFA3BC-9FA3-FD69-154E-40487388E730}"/>
              </a:ext>
            </a:extLst>
          </p:cNvPr>
          <p:cNvGrpSpPr/>
          <p:nvPr/>
        </p:nvGrpSpPr>
        <p:grpSpPr>
          <a:xfrm>
            <a:off x="5187291" y="3442897"/>
            <a:ext cx="216024" cy="216024"/>
            <a:chOff x="5796855" y="2052340"/>
            <a:chExt cx="216024" cy="216024"/>
          </a:xfrm>
        </p:grpSpPr>
        <p:sp>
          <p:nvSpPr>
            <p:cNvPr id="68" name="Ovál 67">
              <a:extLst>
                <a:ext uri="{FF2B5EF4-FFF2-40B4-BE49-F238E27FC236}">
                  <a16:creationId xmlns:a16="http://schemas.microsoft.com/office/drawing/2014/main" id="{6C25BC61-4BDC-AFD0-F0D2-4A2821D113A7}"/>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Přímá spojnice 68">
              <a:extLst>
                <a:ext uri="{FF2B5EF4-FFF2-40B4-BE49-F238E27FC236}">
                  <a16:creationId xmlns:a16="http://schemas.microsoft.com/office/drawing/2014/main" id="{EFD3C4DA-72C0-2645-2101-05BCE8F7A356}"/>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Přímá spojnice 69">
              <a:extLst>
                <a:ext uri="{FF2B5EF4-FFF2-40B4-BE49-F238E27FC236}">
                  <a16:creationId xmlns:a16="http://schemas.microsoft.com/office/drawing/2014/main" id="{3BF452FB-9C9F-A305-94FB-E7D2F6187EEC}"/>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Ovál 70">
              <a:extLst>
                <a:ext uri="{FF2B5EF4-FFF2-40B4-BE49-F238E27FC236}">
                  <a16:creationId xmlns:a16="http://schemas.microsoft.com/office/drawing/2014/main" id="{70C96752-D133-E61C-4219-5C8BF713446E}"/>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Skupina 71">
            <a:extLst>
              <a:ext uri="{FF2B5EF4-FFF2-40B4-BE49-F238E27FC236}">
                <a16:creationId xmlns:a16="http://schemas.microsoft.com/office/drawing/2014/main" id="{697032B5-40D2-C989-EF6B-FA158FD124C1}"/>
              </a:ext>
            </a:extLst>
          </p:cNvPr>
          <p:cNvGrpSpPr/>
          <p:nvPr/>
        </p:nvGrpSpPr>
        <p:grpSpPr>
          <a:xfrm>
            <a:off x="5339691" y="3730929"/>
            <a:ext cx="216024" cy="216024"/>
            <a:chOff x="5796855" y="2052340"/>
            <a:chExt cx="216024" cy="216024"/>
          </a:xfrm>
        </p:grpSpPr>
        <p:sp>
          <p:nvSpPr>
            <p:cNvPr id="73" name="Ovál 72">
              <a:extLst>
                <a:ext uri="{FF2B5EF4-FFF2-40B4-BE49-F238E27FC236}">
                  <a16:creationId xmlns:a16="http://schemas.microsoft.com/office/drawing/2014/main" id="{08E2A164-D912-36FB-0C51-66C229CAD2AB}"/>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Přímá spojnice 73">
              <a:extLst>
                <a:ext uri="{FF2B5EF4-FFF2-40B4-BE49-F238E27FC236}">
                  <a16:creationId xmlns:a16="http://schemas.microsoft.com/office/drawing/2014/main" id="{09C09E48-0102-80D4-C0AD-A69B7538BD9D}"/>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Přímá spojnice 74">
              <a:extLst>
                <a:ext uri="{FF2B5EF4-FFF2-40B4-BE49-F238E27FC236}">
                  <a16:creationId xmlns:a16="http://schemas.microsoft.com/office/drawing/2014/main" id="{741FA721-0B0E-5C77-31E2-CB7411397861}"/>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ál 75">
              <a:extLst>
                <a:ext uri="{FF2B5EF4-FFF2-40B4-BE49-F238E27FC236}">
                  <a16:creationId xmlns:a16="http://schemas.microsoft.com/office/drawing/2014/main" id="{9A5C9538-6009-24B9-9398-E94A9AADB1A8}"/>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Skupina 76">
            <a:extLst>
              <a:ext uri="{FF2B5EF4-FFF2-40B4-BE49-F238E27FC236}">
                <a16:creationId xmlns:a16="http://schemas.microsoft.com/office/drawing/2014/main" id="{ADCF3332-0DC1-33EB-A7AD-A5E0E4650480}"/>
              </a:ext>
            </a:extLst>
          </p:cNvPr>
          <p:cNvGrpSpPr/>
          <p:nvPr/>
        </p:nvGrpSpPr>
        <p:grpSpPr>
          <a:xfrm>
            <a:off x="5466939" y="4018961"/>
            <a:ext cx="216024" cy="216024"/>
            <a:chOff x="5796855" y="2052340"/>
            <a:chExt cx="216024" cy="216024"/>
          </a:xfrm>
        </p:grpSpPr>
        <p:sp>
          <p:nvSpPr>
            <p:cNvPr id="78" name="Ovál 77">
              <a:extLst>
                <a:ext uri="{FF2B5EF4-FFF2-40B4-BE49-F238E27FC236}">
                  <a16:creationId xmlns:a16="http://schemas.microsoft.com/office/drawing/2014/main" id="{BC59CD5D-7165-141C-F9AB-08A21ED50A14}"/>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9" name="Přímá spojnice 78">
              <a:extLst>
                <a:ext uri="{FF2B5EF4-FFF2-40B4-BE49-F238E27FC236}">
                  <a16:creationId xmlns:a16="http://schemas.microsoft.com/office/drawing/2014/main" id="{A13C66DA-E4C6-A63E-D475-688DD5D7DBDA}"/>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Přímá spojnice 79">
              <a:extLst>
                <a:ext uri="{FF2B5EF4-FFF2-40B4-BE49-F238E27FC236}">
                  <a16:creationId xmlns:a16="http://schemas.microsoft.com/office/drawing/2014/main" id="{42F02A4C-C73E-0C7F-F3CF-2FC9CAFE49C2}"/>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Ovál 80">
              <a:extLst>
                <a:ext uri="{FF2B5EF4-FFF2-40B4-BE49-F238E27FC236}">
                  <a16:creationId xmlns:a16="http://schemas.microsoft.com/office/drawing/2014/main" id="{2FB4E08D-1848-78C3-060F-624704B961C3}"/>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2" name="Skupina 81">
            <a:extLst>
              <a:ext uri="{FF2B5EF4-FFF2-40B4-BE49-F238E27FC236}">
                <a16:creationId xmlns:a16="http://schemas.microsoft.com/office/drawing/2014/main" id="{ED4C4448-A66A-D49B-42A0-7544690CA820}"/>
              </a:ext>
            </a:extLst>
          </p:cNvPr>
          <p:cNvGrpSpPr/>
          <p:nvPr/>
        </p:nvGrpSpPr>
        <p:grpSpPr>
          <a:xfrm>
            <a:off x="5538947" y="3442897"/>
            <a:ext cx="216024" cy="216024"/>
            <a:chOff x="5796855" y="2052340"/>
            <a:chExt cx="216024" cy="216024"/>
          </a:xfrm>
        </p:grpSpPr>
        <p:sp>
          <p:nvSpPr>
            <p:cNvPr id="83" name="Ovál 82">
              <a:extLst>
                <a:ext uri="{FF2B5EF4-FFF2-40B4-BE49-F238E27FC236}">
                  <a16:creationId xmlns:a16="http://schemas.microsoft.com/office/drawing/2014/main" id="{FF26FB21-1B1F-7B35-E1A7-8240203830F6}"/>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4" name="Přímá spojnice 83">
              <a:extLst>
                <a:ext uri="{FF2B5EF4-FFF2-40B4-BE49-F238E27FC236}">
                  <a16:creationId xmlns:a16="http://schemas.microsoft.com/office/drawing/2014/main" id="{83EDAB12-4909-C5C6-168A-C2F5B92DBE0E}"/>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Přímá spojnice 84">
              <a:extLst>
                <a:ext uri="{FF2B5EF4-FFF2-40B4-BE49-F238E27FC236}">
                  <a16:creationId xmlns:a16="http://schemas.microsoft.com/office/drawing/2014/main" id="{7F566FCE-100F-1DA5-B821-96762827C0B7}"/>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ál 85">
              <a:extLst>
                <a:ext uri="{FF2B5EF4-FFF2-40B4-BE49-F238E27FC236}">
                  <a16:creationId xmlns:a16="http://schemas.microsoft.com/office/drawing/2014/main" id="{DF0021F2-F83C-2EC9-5596-856A18C281B9}"/>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7" name="Skupina 86">
            <a:extLst>
              <a:ext uri="{FF2B5EF4-FFF2-40B4-BE49-F238E27FC236}">
                <a16:creationId xmlns:a16="http://schemas.microsoft.com/office/drawing/2014/main" id="{68F2B5D8-DB30-4BBD-D78C-4BCA0126CC48}"/>
              </a:ext>
            </a:extLst>
          </p:cNvPr>
          <p:cNvGrpSpPr/>
          <p:nvPr/>
        </p:nvGrpSpPr>
        <p:grpSpPr>
          <a:xfrm>
            <a:off x="5754971" y="3730929"/>
            <a:ext cx="216024" cy="216024"/>
            <a:chOff x="5796855" y="2052340"/>
            <a:chExt cx="216024" cy="216024"/>
          </a:xfrm>
        </p:grpSpPr>
        <p:sp>
          <p:nvSpPr>
            <p:cNvPr id="88" name="Ovál 87">
              <a:extLst>
                <a:ext uri="{FF2B5EF4-FFF2-40B4-BE49-F238E27FC236}">
                  <a16:creationId xmlns:a16="http://schemas.microsoft.com/office/drawing/2014/main" id="{160CE624-DA86-440E-CB7E-0663659D4C82}"/>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Přímá spojnice 88">
              <a:extLst>
                <a:ext uri="{FF2B5EF4-FFF2-40B4-BE49-F238E27FC236}">
                  <a16:creationId xmlns:a16="http://schemas.microsoft.com/office/drawing/2014/main" id="{4CC90963-91BF-1742-4D8A-95D5107094E5}"/>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Přímá spojnice 89">
              <a:extLst>
                <a:ext uri="{FF2B5EF4-FFF2-40B4-BE49-F238E27FC236}">
                  <a16:creationId xmlns:a16="http://schemas.microsoft.com/office/drawing/2014/main" id="{18B3A8DF-7CF9-D18F-767C-A3388960A384}"/>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Ovál 90">
              <a:extLst>
                <a:ext uri="{FF2B5EF4-FFF2-40B4-BE49-F238E27FC236}">
                  <a16:creationId xmlns:a16="http://schemas.microsoft.com/office/drawing/2014/main" id="{75782231-681D-5041-2DDA-8722E0F6CF43}"/>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Skupina 91">
            <a:extLst>
              <a:ext uri="{FF2B5EF4-FFF2-40B4-BE49-F238E27FC236}">
                <a16:creationId xmlns:a16="http://schemas.microsoft.com/office/drawing/2014/main" id="{B9978078-5032-C580-5789-EE3E8B1FDDEA}"/>
              </a:ext>
            </a:extLst>
          </p:cNvPr>
          <p:cNvGrpSpPr/>
          <p:nvPr/>
        </p:nvGrpSpPr>
        <p:grpSpPr>
          <a:xfrm>
            <a:off x="6042791" y="3402213"/>
            <a:ext cx="216024" cy="216024"/>
            <a:chOff x="5796855" y="2052340"/>
            <a:chExt cx="216024" cy="216024"/>
          </a:xfrm>
        </p:grpSpPr>
        <p:sp>
          <p:nvSpPr>
            <p:cNvPr id="93" name="Ovál 92">
              <a:extLst>
                <a:ext uri="{FF2B5EF4-FFF2-40B4-BE49-F238E27FC236}">
                  <a16:creationId xmlns:a16="http://schemas.microsoft.com/office/drawing/2014/main" id="{E1949698-96A9-2685-B979-D94571FDDADA}"/>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4" name="Přímá spojnice 93">
              <a:extLst>
                <a:ext uri="{FF2B5EF4-FFF2-40B4-BE49-F238E27FC236}">
                  <a16:creationId xmlns:a16="http://schemas.microsoft.com/office/drawing/2014/main" id="{5948BE8B-17BE-D7EB-5416-BA2A53B41A05}"/>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Přímá spojnice 94">
              <a:extLst>
                <a:ext uri="{FF2B5EF4-FFF2-40B4-BE49-F238E27FC236}">
                  <a16:creationId xmlns:a16="http://schemas.microsoft.com/office/drawing/2014/main" id="{CE5FE981-1E2A-BEBF-CE4C-DC40CE87F0D0}"/>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ál 95">
              <a:extLst>
                <a:ext uri="{FF2B5EF4-FFF2-40B4-BE49-F238E27FC236}">
                  <a16:creationId xmlns:a16="http://schemas.microsoft.com/office/drawing/2014/main" id="{C8ED858A-55D7-7EE1-5601-E129BBCAA71F}"/>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7" name="Skupina 96">
            <a:extLst>
              <a:ext uri="{FF2B5EF4-FFF2-40B4-BE49-F238E27FC236}">
                <a16:creationId xmlns:a16="http://schemas.microsoft.com/office/drawing/2014/main" id="{6C5743D2-835D-2E09-11FE-8BDA650E0A05}"/>
              </a:ext>
            </a:extLst>
          </p:cNvPr>
          <p:cNvGrpSpPr/>
          <p:nvPr/>
        </p:nvGrpSpPr>
        <p:grpSpPr>
          <a:xfrm>
            <a:off x="5898987" y="4018961"/>
            <a:ext cx="216024" cy="216024"/>
            <a:chOff x="5796855" y="2052340"/>
            <a:chExt cx="216024" cy="216024"/>
          </a:xfrm>
        </p:grpSpPr>
        <p:sp>
          <p:nvSpPr>
            <p:cNvPr id="98" name="Ovál 97">
              <a:extLst>
                <a:ext uri="{FF2B5EF4-FFF2-40B4-BE49-F238E27FC236}">
                  <a16:creationId xmlns:a16="http://schemas.microsoft.com/office/drawing/2014/main" id="{69C00FB6-B7D4-48B9-A5D2-3B53D0DC79E9}"/>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9" name="Přímá spojnice 98">
              <a:extLst>
                <a:ext uri="{FF2B5EF4-FFF2-40B4-BE49-F238E27FC236}">
                  <a16:creationId xmlns:a16="http://schemas.microsoft.com/office/drawing/2014/main" id="{23797463-868B-5674-8BD3-04ACFD12E7FF}"/>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Přímá spojnice 99">
              <a:extLst>
                <a:ext uri="{FF2B5EF4-FFF2-40B4-BE49-F238E27FC236}">
                  <a16:creationId xmlns:a16="http://schemas.microsoft.com/office/drawing/2014/main" id="{E7C1DFE2-6E88-8774-4377-AA509589834D}"/>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Ovál 100">
              <a:extLst>
                <a:ext uri="{FF2B5EF4-FFF2-40B4-BE49-F238E27FC236}">
                  <a16:creationId xmlns:a16="http://schemas.microsoft.com/office/drawing/2014/main" id="{810FC068-2179-0693-2AE8-0F9729F052DE}"/>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 name="Skupina 101">
            <a:extLst>
              <a:ext uri="{FF2B5EF4-FFF2-40B4-BE49-F238E27FC236}">
                <a16:creationId xmlns:a16="http://schemas.microsoft.com/office/drawing/2014/main" id="{2E053D0B-EB87-3B25-1D30-EDDA58C183D7}"/>
              </a:ext>
            </a:extLst>
          </p:cNvPr>
          <p:cNvGrpSpPr/>
          <p:nvPr/>
        </p:nvGrpSpPr>
        <p:grpSpPr>
          <a:xfrm>
            <a:off x="6187019" y="4090969"/>
            <a:ext cx="216024" cy="216024"/>
            <a:chOff x="5796855" y="2052340"/>
            <a:chExt cx="216024" cy="216024"/>
          </a:xfrm>
        </p:grpSpPr>
        <p:sp>
          <p:nvSpPr>
            <p:cNvPr id="103" name="Ovál 102">
              <a:extLst>
                <a:ext uri="{FF2B5EF4-FFF2-40B4-BE49-F238E27FC236}">
                  <a16:creationId xmlns:a16="http://schemas.microsoft.com/office/drawing/2014/main" id="{1841C460-FC44-E6F8-B230-6A76AA922C13}"/>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4" name="Přímá spojnice 103">
              <a:extLst>
                <a:ext uri="{FF2B5EF4-FFF2-40B4-BE49-F238E27FC236}">
                  <a16:creationId xmlns:a16="http://schemas.microsoft.com/office/drawing/2014/main" id="{827D07DD-7C5D-7A30-1FF5-A9769D00CE75}"/>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a:extLst>
                <a:ext uri="{FF2B5EF4-FFF2-40B4-BE49-F238E27FC236}">
                  <a16:creationId xmlns:a16="http://schemas.microsoft.com/office/drawing/2014/main" id="{96F7D083-E466-59FA-48F5-35720E4301AB}"/>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Ovál 105">
              <a:extLst>
                <a:ext uri="{FF2B5EF4-FFF2-40B4-BE49-F238E27FC236}">
                  <a16:creationId xmlns:a16="http://schemas.microsoft.com/office/drawing/2014/main" id="{32B1FAF0-DF63-1C5E-2AC9-DAD4F64329D0}"/>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7" name="Skupina 106">
            <a:extLst>
              <a:ext uri="{FF2B5EF4-FFF2-40B4-BE49-F238E27FC236}">
                <a16:creationId xmlns:a16="http://schemas.microsoft.com/office/drawing/2014/main" id="{4DDEA27E-1268-F536-3CAC-FE6D3B91F40A}"/>
              </a:ext>
            </a:extLst>
          </p:cNvPr>
          <p:cNvGrpSpPr/>
          <p:nvPr/>
        </p:nvGrpSpPr>
        <p:grpSpPr>
          <a:xfrm>
            <a:off x="6115011" y="3730929"/>
            <a:ext cx="216024" cy="216024"/>
            <a:chOff x="5796855" y="2052340"/>
            <a:chExt cx="216024" cy="216024"/>
          </a:xfrm>
        </p:grpSpPr>
        <p:sp>
          <p:nvSpPr>
            <p:cNvPr id="108" name="Ovál 107">
              <a:extLst>
                <a:ext uri="{FF2B5EF4-FFF2-40B4-BE49-F238E27FC236}">
                  <a16:creationId xmlns:a16="http://schemas.microsoft.com/office/drawing/2014/main" id="{D3B542B4-00CF-877D-D4BC-5CAD824A682A}"/>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9" name="Přímá spojnice 108">
              <a:extLst>
                <a:ext uri="{FF2B5EF4-FFF2-40B4-BE49-F238E27FC236}">
                  <a16:creationId xmlns:a16="http://schemas.microsoft.com/office/drawing/2014/main" id="{2FE9475C-A0E2-EA54-D355-FF60946DFBD8}"/>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Přímá spojnice 109">
              <a:extLst>
                <a:ext uri="{FF2B5EF4-FFF2-40B4-BE49-F238E27FC236}">
                  <a16:creationId xmlns:a16="http://schemas.microsoft.com/office/drawing/2014/main" id="{E396233B-66F0-796A-725D-E223F5233011}"/>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Ovál 110">
              <a:extLst>
                <a:ext uri="{FF2B5EF4-FFF2-40B4-BE49-F238E27FC236}">
                  <a16:creationId xmlns:a16="http://schemas.microsoft.com/office/drawing/2014/main" id="{75C3B703-BBB6-E59E-AF2D-F51875216F71}"/>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2" name="Skupina 111">
            <a:extLst>
              <a:ext uri="{FF2B5EF4-FFF2-40B4-BE49-F238E27FC236}">
                <a16:creationId xmlns:a16="http://schemas.microsoft.com/office/drawing/2014/main" id="{6C3DFED7-5E46-2696-0D95-60279E1CCF5E}"/>
              </a:ext>
            </a:extLst>
          </p:cNvPr>
          <p:cNvGrpSpPr/>
          <p:nvPr/>
        </p:nvGrpSpPr>
        <p:grpSpPr>
          <a:xfrm>
            <a:off x="6473872" y="3470393"/>
            <a:ext cx="216024" cy="216024"/>
            <a:chOff x="5796855" y="2052340"/>
            <a:chExt cx="216024" cy="216024"/>
          </a:xfrm>
        </p:grpSpPr>
        <p:sp>
          <p:nvSpPr>
            <p:cNvPr id="113" name="Ovál 112">
              <a:extLst>
                <a:ext uri="{FF2B5EF4-FFF2-40B4-BE49-F238E27FC236}">
                  <a16:creationId xmlns:a16="http://schemas.microsoft.com/office/drawing/2014/main" id="{B1092044-1CFD-8165-2E53-DE247BED41B1}"/>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4" name="Přímá spojnice 113">
              <a:extLst>
                <a:ext uri="{FF2B5EF4-FFF2-40B4-BE49-F238E27FC236}">
                  <a16:creationId xmlns:a16="http://schemas.microsoft.com/office/drawing/2014/main" id="{007B6BC0-AF90-E4F0-908C-2AD404E21311}"/>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Přímá spojnice 114">
              <a:extLst>
                <a:ext uri="{FF2B5EF4-FFF2-40B4-BE49-F238E27FC236}">
                  <a16:creationId xmlns:a16="http://schemas.microsoft.com/office/drawing/2014/main" id="{7A3264B1-98C6-80FD-F333-56C498AB8B5F}"/>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Ovál 115">
              <a:extLst>
                <a:ext uri="{FF2B5EF4-FFF2-40B4-BE49-F238E27FC236}">
                  <a16:creationId xmlns:a16="http://schemas.microsoft.com/office/drawing/2014/main" id="{5FB65A35-EA18-41B1-2859-AFEAE51BA0F4}"/>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7" name="Skupina 116">
            <a:extLst>
              <a:ext uri="{FF2B5EF4-FFF2-40B4-BE49-F238E27FC236}">
                <a16:creationId xmlns:a16="http://schemas.microsoft.com/office/drawing/2014/main" id="{EF36AC26-9F48-8EAE-9F01-5F3F23EE08C4}"/>
              </a:ext>
            </a:extLst>
          </p:cNvPr>
          <p:cNvGrpSpPr/>
          <p:nvPr/>
        </p:nvGrpSpPr>
        <p:grpSpPr>
          <a:xfrm>
            <a:off x="6533072" y="3810962"/>
            <a:ext cx="216024" cy="216024"/>
            <a:chOff x="5796855" y="2052340"/>
            <a:chExt cx="216024" cy="216024"/>
          </a:xfrm>
        </p:grpSpPr>
        <p:sp>
          <p:nvSpPr>
            <p:cNvPr id="118" name="Ovál 117">
              <a:extLst>
                <a:ext uri="{FF2B5EF4-FFF2-40B4-BE49-F238E27FC236}">
                  <a16:creationId xmlns:a16="http://schemas.microsoft.com/office/drawing/2014/main" id="{E83D07AF-A942-31AD-A60D-6F8383CF6555}"/>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9" name="Přímá spojnice 118">
              <a:extLst>
                <a:ext uri="{FF2B5EF4-FFF2-40B4-BE49-F238E27FC236}">
                  <a16:creationId xmlns:a16="http://schemas.microsoft.com/office/drawing/2014/main" id="{ECE66866-0673-B28E-1CB3-AE0DB38A9FE2}"/>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Přímá spojnice 119">
              <a:extLst>
                <a:ext uri="{FF2B5EF4-FFF2-40B4-BE49-F238E27FC236}">
                  <a16:creationId xmlns:a16="http://schemas.microsoft.com/office/drawing/2014/main" id="{FD407C69-3FA1-FE6A-BAB1-33FF4F584C62}"/>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Ovál 120">
              <a:extLst>
                <a:ext uri="{FF2B5EF4-FFF2-40B4-BE49-F238E27FC236}">
                  <a16:creationId xmlns:a16="http://schemas.microsoft.com/office/drawing/2014/main" id="{BCFC4F69-D124-6902-8223-9915513C7C8E}"/>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2" name="Skupina 121">
            <a:extLst>
              <a:ext uri="{FF2B5EF4-FFF2-40B4-BE49-F238E27FC236}">
                <a16:creationId xmlns:a16="http://schemas.microsoft.com/office/drawing/2014/main" id="{E2AEDEB5-0CA3-E922-8332-47D5D19F47D1}"/>
              </a:ext>
            </a:extLst>
          </p:cNvPr>
          <p:cNvGrpSpPr/>
          <p:nvPr/>
        </p:nvGrpSpPr>
        <p:grpSpPr>
          <a:xfrm>
            <a:off x="6713680" y="4089231"/>
            <a:ext cx="216024" cy="216024"/>
            <a:chOff x="5796855" y="2052340"/>
            <a:chExt cx="216024" cy="216024"/>
          </a:xfrm>
        </p:grpSpPr>
        <p:sp>
          <p:nvSpPr>
            <p:cNvPr id="123" name="Ovál 122">
              <a:extLst>
                <a:ext uri="{FF2B5EF4-FFF2-40B4-BE49-F238E27FC236}">
                  <a16:creationId xmlns:a16="http://schemas.microsoft.com/office/drawing/2014/main" id="{644AE04E-0F80-D352-41F7-4C4DD7E62667}"/>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4" name="Přímá spojnice 123">
              <a:extLst>
                <a:ext uri="{FF2B5EF4-FFF2-40B4-BE49-F238E27FC236}">
                  <a16:creationId xmlns:a16="http://schemas.microsoft.com/office/drawing/2014/main" id="{12A23BEC-B247-B9CC-590D-EA39149BC55F}"/>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Přímá spojnice 124">
              <a:extLst>
                <a:ext uri="{FF2B5EF4-FFF2-40B4-BE49-F238E27FC236}">
                  <a16:creationId xmlns:a16="http://schemas.microsoft.com/office/drawing/2014/main" id="{80943FAD-A2B6-38D0-60F0-EBF67579280E}"/>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Ovál 125">
              <a:extLst>
                <a:ext uri="{FF2B5EF4-FFF2-40B4-BE49-F238E27FC236}">
                  <a16:creationId xmlns:a16="http://schemas.microsoft.com/office/drawing/2014/main" id="{9810DD29-EC99-AAA1-A20C-0897FD1D78B2}"/>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7" name="Skupina 126">
            <a:extLst>
              <a:ext uri="{FF2B5EF4-FFF2-40B4-BE49-F238E27FC236}">
                <a16:creationId xmlns:a16="http://schemas.microsoft.com/office/drawing/2014/main" id="{E714FA53-6E5D-8EAF-2539-8ACDFA1AFD94}"/>
              </a:ext>
            </a:extLst>
          </p:cNvPr>
          <p:cNvGrpSpPr/>
          <p:nvPr/>
        </p:nvGrpSpPr>
        <p:grpSpPr>
          <a:xfrm>
            <a:off x="6838675" y="3555944"/>
            <a:ext cx="216024" cy="216024"/>
            <a:chOff x="5796855" y="2052340"/>
            <a:chExt cx="216024" cy="216024"/>
          </a:xfrm>
        </p:grpSpPr>
        <p:sp>
          <p:nvSpPr>
            <p:cNvPr id="128" name="Ovál 127">
              <a:extLst>
                <a:ext uri="{FF2B5EF4-FFF2-40B4-BE49-F238E27FC236}">
                  <a16:creationId xmlns:a16="http://schemas.microsoft.com/office/drawing/2014/main" id="{9509D80D-7F7F-AB0D-C846-0C0305ED80F8}"/>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9" name="Přímá spojnice 128">
              <a:extLst>
                <a:ext uri="{FF2B5EF4-FFF2-40B4-BE49-F238E27FC236}">
                  <a16:creationId xmlns:a16="http://schemas.microsoft.com/office/drawing/2014/main" id="{0ADFA6A6-6E42-D4A3-64AB-CD039B7163BD}"/>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Přímá spojnice 129">
              <a:extLst>
                <a:ext uri="{FF2B5EF4-FFF2-40B4-BE49-F238E27FC236}">
                  <a16:creationId xmlns:a16="http://schemas.microsoft.com/office/drawing/2014/main" id="{D76463B6-BCF7-C6DA-DC00-70B8E460C2BA}"/>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Ovál 130">
              <a:extLst>
                <a:ext uri="{FF2B5EF4-FFF2-40B4-BE49-F238E27FC236}">
                  <a16:creationId xmlns:a16="http://schemas.microsoft.com/office/drawing/2014/main" id="{2B67CD63-4B81-C770-5D04-81E2DCE55135}"/>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2" name="Skupina 131">
            <a:extLst>
              <a:ext uri="{FF2B5EF4-FFF2-40B4-BE49-F238E27FC236}">
                <a16:creationId xmlns:a16="http://schemas.microsoft.com/office/drawing/2014/main" id="{41C84A5A-78EC-861E-73B6-8061F2B7DD89}"/>
              </a:ext>
            </a:extLst>
          </p:cNvPr>
          <p:cNvGrpSpPr/>
          <p:nvPr/>
        </p:nvGrpSpPr>
        <p:grpSpPr>
          <a:xfrm>
            <a:off x="6942946" y="3852554"/>
            <a:ext cx="216024" cy="216024"/>
            <a:chOff x="5796855" y="2052340"/>
            <a:chExt cx="216024" cy="216024"/>
          </a:xfrm>
        </p:grpSpPr>
        <p:sp>
          <p:nvSpPr>
            <p:cNvPr id="133" name="Ovál 132">
              <a:extLst>
                <a:ext uri="{FF2B5EF4-FFF2-40B4-BE49-F238E27FC236}">
                  <a16:creationId xmlns:a16="http://schemas.microsoft.com/office/drawing/2014/main" id="{DA95A9A8-6835-858A-54E2-02E272912A8E}"/>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4" name="Přímá spojnice 133">
              <a:extLst>
                <a:ext uri="{FF2B5EF4-FFF2-40B4-BE49-F238E27FC236}">
                  <a16:creationId xmlns:a16="http://schemas.microsoft.com/office/drawing/2014/main" id="{C9DCDC11-F7E2-5C49-DA84-9E079FC6F2CD}"/>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Přímá spojnice 134">
              <a:extLst>
                <a:ext uri="{FF2B5EF4-FFF2-40B4-BE49-F238E27FC236}">
                  <a16:creationId xmlns:a16="http://schemas.microsoft.com/office/drawing/2014/main" id="{03BCB1D8-EE09-E8BC-E4B3-B8C71ADED39E}"/>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Ovál 135">
              <a:extLst>
                <a:ext uri="{FF2B5EF4-FFF2-40B4-BE49-F238E27FC236}">
                  <a16:creationId xmlns:a16="http://schemas.microsoft.com/office/drawing/2014/main" id="{BC72CDF9-C217-C934-2773-4180DE4BC53A}"/>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7" name="Skupina 136">
            <a:extLst>
              <a:ext uri="{FF2B5EF4-FFF2-40B4-BE49-F238E27FC236}">
                <a16:creationId xmlns:a16="http://schemas.microsoft.com/office/drawing/2014/main" id="{33736EB3-500B-FB94-8952-4B2DE66B61A0}"/>
              </a:ext>
            </a:extLst>
          </p:cNvPr>
          <p:cNvGrpSpPr/>
          <p:nvPr/>
        </p:nvGrpSpPr>
        <p:grpSpPr>
          <a:xfrm>
            <a:off x="7164376" y="4043474"/>
            <a:ext cx="216024" cy="216024"/>
            <a:chOff x="5796855" y="2052340"/>
            <a:chExt cx="216024" cy="216024"/>
          </a:xfrm>
        </p:grpSpPr>
        <p:sp>
          <p:nvSpPr>
            <p:cNvPr id="138" name="Ovál 137">
              <a:extLst>
                <a:ext uri="{FF2B5EF4-FFF2-40B4-BE49-F238E27FC236}">
                  <a16:creationId xmlns:a16="http://schemas.microsoft.com/office/drawing/2014/main" id="{A383A4F1-AC31-3606-096D-7B959FDE670B}"/>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9" name="Přímá spojnice 138">
              <a:extLst>
                <a:ext uri="{FF2B5EF4-FFF2-40B4-BE49-F238E27FC236}">
                  <a16:creationId xmlns:a16="http://schemas.microsoft.com/office/drawing/2014/main" id="{B67FD6E0-1447-232C-5B1E-11B007DCD3DF}"/>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Přímá spojnice 139">
              <a:extLst>
                <a:ext uri="{FF2B5EF4-FFF2-40B4-BE49-F238E27FC236}">
                  <a16:creationId xmlns:a16="http://schemas.microsoft.com/office/drawing/2014/main" id="{55991F7F-CA22-CE71-1379-3922FAA7F920}"/>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Ovál 140">
              <a:extLst>
                <a:ext uri="{FF2B5EF4-FFF2-40B4-BE49-F238E27FC236}">
                  <a16:creationId xmlns:a16="http://schemas.microsoft.com/office/drawing/2014/main" id="{0BFDA774-D42F-069B-EB13-E3CE186273AA}"/>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2" name="Skupina 141">
            <a:extLst>
              <a:ext uri="{FF2B5EF4-FFF2-40B4-BE49-F238E27FC236}">
                <a16:creationId xmlns:a16="http://schemas.microsoft.com/office/drawing/2014/main" id="{2BFD8417-5303-A3CE-85DF-13577A8282BA}"/>
              </a:ext>
            </a:extLst>
          </p:cNvPr>
          <p:cNvGrpSpPr/>
          <p:nvPr/>
        </p:nvGrpSpPr>
        <p:grpSpPr>
          <a:xfrm>
            <a:off x="7480811" y="4101715"/>
            <a:ext cx="216024" cy="216024"/>
            <a:chOff x="5796855" y="2052340"/>
            <a:chExt cx="216024" cy="216024"/>
          </a:xfrm>
        </p:grpSpPr>
        <p:sp>
          <p:nvSpPr>
            <p:cNvPr id="143" name="Ovál 142">
              <a:extLst>
                <a:ext uri="{FF2B5EF4-FFF2-40B4-BE49-F238E27FC236}">
                  <a16:creationId xmlns:a16="http://schemas.microsoft.com/office/drawing/2014/main" id="{BA880974-B154-5457-65A6-3DE20DB76B67}"/>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4" name="Přímá spojnice 143">
              <a:extLst>
                <a:ext uri="{FF2B5EF4-FFF2-40B4-BE49-F238E27FC236}">
                  <a16:creationId xmlns:a16="http://schemas.microsoft.com/office/drawing/2014/main" id="{8333C89D-A107-90B7-4BE0-540A4734CDCA}"/>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Přímá spojnice 144">
              <a:extLst>
                <a:ext uri="{FF2B5EF4-FFF2-40B4-BE49-F238E27FC236}">
                  <a16:creationId xmlns:a16="http://schemas.microsoft.com/office/drawing/2014/main" id="{302C2B43-738F-8804-4918-43ADAFC33529}"/>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Ovál 145">
              <a:extLst>
                <a:ext uri="{FF2B5EF4-FFF2-40B4-BE49-F238E27FC236}">
                  <a16:creationId xmlns:a16="http://schemas.microsoft.com/office/drawing/2014/main" id="{8E2313D5-B08B-E46C-9939-D1A7E1B42A40}"/>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7" name="Skupina 146">
            <a:extLst>
              <a:ext uri="{FF2B5EF4-FFF2-40B4-BE49-F238E27FC236}">
                <a16:creationId xmlns:a16="http://schemas.microsoft.com/office/drawing/2014/main" id="{5D690CC8-6B53-927A-A35B-BCA8BDC39EE2}"/>
              </a:ext>
            </a:extLst>
          </p:cNvPr>
          <p:cNvGrpSpPr/>
          <p:nvPr/>
        </p:nvGrpSpPr>
        <p:grpSpPr>
          <a:xfrm>
            <a:off x="7268236" y="3639185"/>
            <a:ext cx="216024" cy="216024"/>
            <a:chOff x="5796855" y="2052340"/>
            <a:chExt cx="216024" cy="216024"/>
          </a:xfrm>
        </p:grpSpPr>
        <p:sp>
          <p:nvSpPr>
            <p:cNvPr id="148" name="Ovál 147">
              <a:extLst>
                <a:ext uri="{FF2B5EF4-FFF2-40B4-BE49-F238E27FC236}">
                  <a16:creationId xmlns:a16="http://schemas.microsoft.com/office/drawing/2014/main" id="{E53100F7-204A-EA30-893C-8711E4075578}"/>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9" name="Přímá spojnice 148">
              <a:extLst>
                <a:ext uri="{FF2B5EF4-FFF2-40B4-BE49-F238E27FC236}">
                  <a16:creationId xmlns:a16="http://schemas.microsoft.com/office/drawing/2014/main" id="{8065F369-BEAA-7212-E3FF-1EAB00A29490}"/>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Přímá spojnice 149">
              <a:extLst>
                <a:ext uri="{FF2B5EF4-FFF2-40B4-BE49-F238E27FC236}">
                  <a16:creationId xmlns:a16="http://schemas.microsoft.com/office/drawing/2014/main" id="{3D6AECDC-D849-1C4C-8991-833621C9DFD3}"/>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Ovál 150">
              <a:extLst>
                <a:ext uri="{FF2B5EF4-FFF2-40B4-BE49-F238E27FC236}">
                  <a16:creationId xmlns:a16="http://schemas.microsoft.com/office/drawing/2014/main" id="{C64DB74E-870C-FFA1-83B5-8CF7AFAAEE3F}"/>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2" name="Skupina 151">
            <a:extLst>
              <a:ext uri="{FF2B5EF4-FFF2-40B4-BE49-F238E27FC236}">
                <a16:creationId xmlns:a16="http://schemas.microsoft.com/office/drawing/2014/main" id="{F110553B-E1EA-4D75-11AA-78866026A718}"/>
              </a:ext>
            </a:extLst>
          </p:cNvPr>
          <p:cNvGrpSpPr/>
          <p:nvPr/>
        </p:nvGrpSpPr>
        <p:grpSpPr>
          <a:xfrm>
            <a:off x="7469019" y="3821295"/>
            <a:ext cx="216024" cy="216024"/>
            <a:chOff x="5796855" y="2052340"/>
            <a:chExt cx="216024" cy="216024"/>
          </a:xfrm>
        </p:grpSpPr>
        <p:sp>
          <p:nvSpPr>
            <p:cNvPr id="153" name="Ovál 152">
              <a:extLst>
                <a:ext uri="{FF2B5EF4-FFF2-40B4-BE49-F238E27FC236}">
                  <a16:creationId xmlns:a16="http://schemas.microsoft.com/office/drawing/2014/main" id="{91FA6585-F289-58D2-C196-02CCDC8766FC}"/>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4" name="Přímá spojnice 153">
              <a:extLst>
                <a:ext uri="{FF2B5EF4-FFF2-40B4-BE49-F238E27FC236}">
                  <a16:creationId xmlns:a16="http://schemas.microsoft.com/office/drawing/2014/main" id="{C82ACBE4-9D24-0379-C89F-413E2946B955}"/>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Přímá spojnice 154">
              <a:extLst>
                <a:ext uri="{FF2B5EF4-FFF2-40B4-BE49-F238E27FC236}">
                  <a16:creationId xmlns:a16="http://schemas.microsoft.com/office/drawing/2014/main" id="{CF534C04-4170-CC86-69C0-27A84EC6D4EE}"/>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Ovál 155">
              <a:extLst>
                <a:ext uri="{FF2B5EF4-FFF2-40B4-BE49-F238E27FC236}">
                  <a16:creationId xmlns:a16="http://schemas.microsoft.com/office/drawing/2014/main" id="{C815F742-46E0-F6CE-67ED-697EBE7698D5}"/>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7" name="Skupina 156">
            <a:extLst>
              <a:ext uri="{FF2B5EF4-FFF2-40B4-BE49-F238E27FC236}">
                <a16:creationId xmlns:a16="http://schemas.microsoft.com/office/drawing/2014/main" id="{319E824D-8EC6-1B04-062E-5050D7CC234F}"/>
              </a:ext>
            </a:extLst>
          </p:cNvPr>
          <p:cNvGrpSpPr/>
          <p:nvPr/>
        </p:nvGrpSpPr>
        <p:grpSpPr>
          <a:xfrm>
            <a:off x="7500076" y="3372488"/>
            <a:ext cx="216024" cy="216024"/>
            <a:chOff x="5796855" y="2052340"/>
            <a:chExt cx="216024" cy="216024"/>
          </a:xfrm>
        </p:grpSpPr>
        <p:sp>
          <p:nvSpPr>
            <p:cNvPr id="158" name="Ovál 157">
              <a:extLst>
                <a:ext uri="{FF2B5EF4-FFF2-40B4-BE49-F238E27FC236}">
                  <a16:creationId xmlns:a16="http://schemas.microsoft.com/office/drawing/2014/main" id="{9C16377A-9ED6-C463-83E1-AA76387BC275}"/>
                </a:ext>
              </a:extLst>
            </p:cNvPr>
            <p:cNvSpPr/>
            <p:nvPr/>
          </p:nvSpPr>
          <p:spPr>
            <a:xfrm>
              <a:off x="5796855" y="2052340"/>
              <a:ext cx="216024" cy="216024"/>
            </a:xfrm>
            <a:prstGeom prst="ellipse">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9" name="Přímá spojnice 158">
              <a:extLst>
                <a:ext uri="{FF2B5EF4-FFF2-40B4-BE49-F238E27FC236}">
                  <a16:creationId xmlns:a16="http://schemas.microsoft.com/office/drawing/2014/main" id="{20E8E038-6E5E-B075-41B4-4DA427D8FD4C}"/>
                </a:ext>
              </a:extLst>
            </p:cNvPr>
            <p:cNvCxnSpPr>
              <a:cxnSpLocks/>
            </p:cNvCxnSpPr>
            <p:nvPr/>
          </p:nvCxnSpPr>
          <p:spPr>
            <a:xfrm>
              <a:off x="5868863" y="2196356"/>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Přímá spojnice 159">
              <a:extLst>
                <a:ext uri="{FF2B5EF4-FFF2-40B4-BE49-F238E27FC236}">
                  <a16:creationId xmlns:a16="http://schemas.microsoft.com/office/drawing/2014/main" id="{A29C2BD9-5F7A-692E-42E8-00D23304A342}"/>
                </a:ext>
              </a:extLst>
            </p:cNvPr>
            <p:cNvCxnSpPr>
              <a:cxnSpLocks/>
            </p:cNvCxnSpPr>
            <p:nvPr/>
          </p:nvCxnSpPr>
          <p:spPr>
            <a:xfrm>
              <a:off x="5868863" y="2124348"/>
              <a:ext cx="720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Ovál 160">
              <a:extLst>
                <a:ext uri="{FF2B5EF4-FFF2-40B4-BE49-F238E27FC236}">
                  <a16:creationId xmlns:a16="http://schemas.microsoft.com/office/drawing/2014/main" id="{0B0052F2-8FDC-9F69-05B6-7BD6274DD373}"/>
                </a:ext>
              </a:extLst>
            </p:cNvPr>
            <p:cNvSpPr/>
            <p:nvPr/>
          </p:nvSpPr>
          <p:spPr>
            <a:xfrm>
              <a:off x="5883247" y="2100538"/>
              <a:ext cx="45719" cy="45719"/>
            </a:xfrm>
            <a:prstGeom prst="ellipse">
              <a:avLst/>
            </a:prstGeom>
            <a:solidFill>
              <a:srgbClr val="FFC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2" name="Obdélník: se zakulacenými rohy 161">
            <a:extLst>
              <a:ext uri="{FF2B5EF4-FFF2-40B4-BE49-F238E27FC236}">
                <a16:creationId xmlns:a16="http://schemas.microsoft.com/office/drawing/2014/main" id="{05CF9632-D9E5-47DA-59CE-698F145E7745}"/>
              </a:ext>
            </a:extLst>
          </p:cNvPr>
          <p:cNvSpPr/>
          <p:nvPr/>
        </p:nvSpPr>
        <p:spPr>
          <a:xfrm>
            <a:off x="1764407" y="2769567"/>
            <a:ext cx="360150" cy="22322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Obdélník: se zakulacenými rohy 162">
            <a:extLst>
              <a:ext uri="{FF2B5EF4-FFF2-40B4-BE49-F238E27FC236}">
                <a16:creationId xmlns:a16="http://schemas.microsoft.com/office/drawing/2014/main" id="{5F3B6D24-2B35-335F-D86D-9A23AE74B49B}"/>
              </a:ext>
            </a:extLst>
          </p:cNvPr>
          <p:cNvSpPr/>
          <p:nvPr/>
        </p:nvSpPr>
        <p:spPr>
          <a:xfrm>
            <a:off x="8965207" y="2772421"/>
            <a:ext cx="360150" cy="22322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5" name="Přímá spojnice se šipkou 164">
            <a:extLst>
              <a:ext uri="{FF2B5EF4-FFF2-40B4-BE49-F238E27FC236}">
                <a16:creationId xmlns:a16="http://schemas.microsoft.com/office/drawing/2014/main" id="{82C37C6A-007D-62B5-2BEA-8C77063B61C7}"/>
              </a:ext>
            </a:extLst>
          </p:cNvPr>
          <p:cNvCxnSpPr>
            <a:cxnSpLocks/>
          </p:cNvCxnSpPr>
          <p:nvPr/>
        </p:nvCxnSpPr>
        <p:spPr>
          <a:xfrm>
            <a:off x="2159074" y="2916436"/>
            <a:ext cx="675974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6" name="TextovéPole 165">
            <a:extLst>
              <a:ext uri="{FF2B5EF4-FFF2-40B4-BE49-F238E27FC236}">
                <a16:creationId xmlns:a16="http://schemas.microsoft.com/office/drawing/2014/main" id="{3DE2745B-B8F4-10EC-5AC2-4501F84BAFF3}"/>
              </a:ext>
            </a:extLst>
          </p:cNvPr>
          <p:cNvSpPr txBox="1"/>
          <p:nvPr/>
        </p:nvSpPr>
        <p:spPr>
          <a:xfrm>
            <a:off x="5570517" y="2187645"/>
            <a:ext cx="298346" cy="584775"/>
          </a:xfrm>
          <a:prstGeom prst="rect">
            <a:avLst/>
          </a:prstGeom>
          <a:noFill/>
        </p:spPr>
        <p:txBody>
          <a:bodyPr wrap="square" rtlCol="0">
            <a:spAutoFit/>
          </a:bodyPr>
          <a:lstStyle/>
          <a:p>
            <a:r>
              <a:rPr lang="cs-CZ" sz="3200" dirty="0"/>
              <a:t>L</a:t>
            </a:r>
            <a:endParaRPr lang="en-GB" sz="3200" dirty="0"/>
          </a:p>
        </p:txBody>
      </p:sp>
      <p:sp>
        <p:nvSpPr>
          <p:cNvPr id="168" name="TextovéPole 167">
            <a:extLst>
              <a:ext uri="{FF2B5EF4-FFF2-40B4-BE49-F238E27FC236}">
                <a16:creationId xmlns:a16="http://schemas.microsoft.com/office/drawing/2014/main" id="{8B387C71-D117-F068-1A9C-736A65C34470}"/>
              </a:ext>
            </a:extLst>
          </p:cNvPr>
          <p:cNvSpPr txBox="1"/>
          <p:nvPr/>
        </p:nvSpPr>
        <p:spPr>
          <a:xfrm>
            <a:off x="904102" y="1276802"/>
            <a:ext cx="10657184" cy="415498"/>
          </a:xfrm>
          <a:prstGeom prst="rect">
            <a:avLst/>
          </a:prstGeom>
          <a:noFill/>
        </p:spPr>
        <p:txBody>
          <a:bodyPr wrap="square">
            <a:spAutoFit/>
          </a:bodyPr>
          <a:lstStyle/>
          <a:p>
            <a:r>
              <a:rPr lang="cs-CZ" dirty="0"/>
              <a:t>Zavedení kladné zpětné vazby z výstupu na vstup zesilovače - </a:t>
            </a:r>
            <a:r>
              <a:rPr lang="cs-CZ" dirty="0" err="1"/>
              <a:t>Fabry-Perotův</a:t>
            </a:r>
            <a:r>
              <a:rPr lang="cs-CZ" dirty="0"/>
              <a:t> rezonátor</a:t>
            </a:r>
          </a:p>
        </p:txBody>
      </p:sp>
      <p:sp>
        <p:nvSpPr>
          <p:cNvPr id="171" name="Freeform 11">
            <a:extLst>
              <a:ext uri="{FF2B5EF4-FFF2-40B4-BE49-F238E27FC236}">
                <a16:creationId xmlns:a16="http://schemas.microsoft.com/office/drawing/2014/main" id="{BD5496E5-7EDF-BF44-1B27-7E7A281727F5}"/>
              </a:ext>
            </a:extLst>
          </p:cNvPr>
          <p:cNvSpPr>
            <a:spLocks/>
          </p:cNvSpPr>
          <p:nvPr/>
        </p:nvSpPr>
        <p:spPr bwMode="auto">
          <a:xfrm flipH="1">
            <a:off x="7646986" y="3440491"/>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rgbClr val="C00000"/>
            </a:solidFill>
            <a:prstDash val="solid"/>
            <a:miter lim="800000"/>
            <a:headEnd type="none" w="med" len="med"/>
            <a:tailEnd type="stealth" w="lg" len="med"/>
          </a:ln>
          <a:effectLst/>
        </p:spPr>
        <p:txBody>
          <a:bodyPr wrap="none"/>
          <a:lstStyle/>
          <a:p>
            <a:endParaRPr lang="cs-CZ" sz="2096"/>
          </a:p>
        </p:txBody>
      </p:sp>
      <p:sp>
        <p:nvSpPr>
          <p:cNvPr id="172" name="Freeform 11">
            <a:extLst>
              <a:ext uri="{FF2B5EF4-FFF2-40B4-BE49-F238E27FC236}">
                <a16:creationId xmlns:a16="http://schemas.microsoft.com/office/drawing/2014/main" id="{AC9EEA3D-C1FD-FB15-28FE-2E365D9C1044}"/>
              </a:ext>
            </a:extLst>
          </p:cNvPr>
          <p:cNvSpPr>
            <a:spLocks/>
          </p:cNvSpPr>
          <p:nvPr/>
        </p:nvSpPr>
        <p:spPr bwMode="auto">
          <a:xfrm flipH="1">
            <a:off x="7655677" y="3734919"/>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rgbClr val="C00000"/>
            </a:solidFill>
            <a:prstDash val="solid"/>
            <a:miter lim="800000"/>
            <a:headEnd type="none" w="med" len="med"/>
            <a:tailEnd type="stealth" w="lg" len="med"/>
          </a:ln>
          <a:effectLst/>
        </p:spPr>
        <p:txBody>
          <a:bodyPr wrap="none"/>
          <a:lstStyle/>
          <a:p>
            <a:endParaRPr lang="cs-CZ" sz="2096"/>
          </a:p>
        </p:txBody>
      </p:sp>
      <p:sp>
        <p:nvSpPr>
          <p:cNvPr id="173" name="Freeform 11">
            <a:extLst>
              <a:ext uri="{FF2B5EF4-FFF2-40B4-BE49-F238E27FC236}">
                <a16:creationId xmlns:a16="http://schemas.microsoft.com/office/drawing/2014/main" id="{D6FC3CFD-2B93-41DF-4E7E-05AC07AE37EF}"/>
              </a:ext>
            </a:extLst>
          </p:cNvPr>
          <p:cNvSpPr>
            <a:spLocks/>
          </p:cNvSpPr>
          <p:nvPr/>
        </p:nvSpPr>
        <p:spPr bwMode="auto">
          <a:xfrm flipH="1">
            <a:off x="7674927" y="4108696"/>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rgbClr val="C00000"/>
            </a:solidFill>
            <a:prstDash val="solid"/>
            <a:miter lim="800000"/>
            <a:headEnd type="none" w="med" len="med"/>
            <a:tailEnd type="stealth" w="lg" len="med"/>
          </a:ln>
          <a:effectLst/>
        </p:spPr>
        <p:txBody>
          <a:bodyPr wrap="none"/>
          <a:lstStyle/>
          <a:p>
            <a:endParaRPr lang="cs-CZ" sz="2096"/>
          </a:p>
        </p:txBody>
      </p:sp>
      <p:sp>
        <p:nvSpPr>
          <p:cNvPr id="174" name="Freeform 11">
            <a:extLst>
              <a:ext uri="{FF2B5EF4-FFF2-40B4-BE49-F238E27FC236}">
                <a16:creationId xmlns:a16="http://schemas.microsoft.com/office/drawing/2014/main" id="{DA20168E-BF42-13BE-1708-08CAB9FBD6F7}"/>
              </a:ext>
            </a:extLst>
          </p:cNvPr>
          <p:cNvSpPr>
            <a:spLocks/>
          </p:cNvSpPr>
          <p:nvPr/>
        </p:nvSpPr>
        <p:spPr bwMode="auto">
          <a:xfrm flipH="1">
            <a:off x="2157686" y="3241669"/>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rgbClr val="C00000"/>
            </a:solidFill>
            <a:prstDash val="solid"/>
            <a:miter lim="800000"/>
            <a:headEnd type="none" w="med" len="med"/>
            <a:tailEnd type="stealth" w="lg" len="med"/>
          </a:ln>
          <a:effectLst/>
        </p:spPr>
        <p:txBody>
          <a:bodyPr wrap="none"/>
          <a:lstStyle/>
          <a:p>
            <a:endParaRPr lang="cs-CZ" sz="2096"/>
          </a:p>
        </p:txBody>
      </p:sp>
      <p:sp>
        <p:nvSpPr>
          <p:cNvPr id="175" name="Freeform 11">
            <a:extLst>
              <a:ext uri="{FF2B5EF4-FFF2-40B4-BE49-F238E27FC236}">
                <a16:creationId xmlns:a16="http://schemas.microsoft.com/office/drawing/2014/main" id="{2BE63164-797F-3A66-E869-1B0ECD88AC31}"/>
              </a:ext>
            </a:extLst>
          </p:cNvPr>
          <p:cNvSpPr>
            <a:spLocks/>
          </p:cNvSpPr>
          <p:nvPr/>
        </p:nvSpPr>
        <p:spPr bwMode="auto">
          <a:xfrm flipH="1">
            <a:off x="2143697" y="3365194"/>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rgbClr val="C00000"/>
            </a:solidFill>
            <a:prstDash val="solid"/>
            <a:miter lim="800000"/>
            <a:headEnd type="none" w="med" len="med"/>
            <a:tailEnd type="stealth" w="lg" len="med"/>
          </a:ln>
          <a:effectLst/>
        </p:spPr>
        <p:txBody>
          <a:bodyPr wrap="none"/>
          <a:lstStyle/>
          <a:p>
            <a:endParaRPr lang="cs-CZ" sz="2096"/>
          </a:p>
        </p:txBody>
      </p:sp>
      <p:sp>
        <p:nvSpPr>
          <p:cNvPr id="176" name="Freeform 11">
            <a:extLst>
              <a:ext uri="{FF2B5EF4-FFF2-40B4-BE49-F238E27FC236}">
                <a16:creationId xmlns:a16="http://schemas.microsoft.com/office/drawing/2014/main" id="{249E6598-8693-6121-FFC5-6269DDCA3DC4}"/>
              </a:ext>
            </a:extLst>
          </p:cNvPr>
          <p:cNvSpPr>
            <a:spLocks/>
          </p:cNvSpPr>
          <p:nvPr/>
        </p:nvSpPr>
        <p:spPr bwMode="auto">
          <a:xfrm flipH="1">
            <a:off x="2149561" y="3513903"/>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rgbClr val="C00000"/>
            </a:solidFill>
            <a:prstDash val="solid"/>
            <a:miter lim="800000"/>
            <a:headEnd type="none" w="med" len="med"/>
            <a:tailEnd type="stealth" w="lg" len="med"/>
          </a:ln>
          <a:effectLst/>
        </p:spPr>
        <p:txBody>
          <a:bodyPr wrap="none"/>
          <a:lstStyle/>
          <a:p>
            <a:endParaRPr lang="cs-CZ" sz="2096"/>
          </a:p>
        </p:txBody>
      </p:sp>
      <p:sp>
        <p:nvSpPr>
          <p:cNvPr id="177" name="Freeform 11">
            <a:extLst>
              <a:ext uri="{FF2B5EF4-FFF2-40B4-BE49-F238E27FC236}">
                <a16:creationId xmlns:a16="http://schemas.microsoft.com/office/drawing/2014/main" id="{79C0B6DA-8407-5AC7-EC6E-66276550F876}"/>
              </a:ext>
            </a:extLst>
          </p:cNvPr>
          <p:cNvSpPr>
            <a:spLocks/>
          </p:cNvSpPr>
          <p:nvPr/>
        </p:nvSpPr>
        <p:spPr bwMode="auto">
          <a:xfrm flipH="1">
            <a:off x="2139936" y="3633677"/>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rgbClr val="C00000"/>
            </a:solidFill>
            <a:prstDash val="solid"/>
            <a:miter lim="800000"/>
            <a:headEnd type="none" w="med" len="med"/>
            <a:tailEnd type="stealth" w="lg" len="med"/>
          </a:ln>
          <a:effectLst/>
        </p:spPr>
        <p:txBody>
          <a:bodyPr wrap="none"/>
          <a:lstStyle/>
          <a:p>
            <a:endParaRPr lang="cs-CZ" sz="2096"/>
          </a:p>
        </p:txBody>
      </p:sp>
      <p:sp>
        <p:nvSpPr>
          <p:cNvPr id="178" name="Freeform 11">
            <a:extLst>
              <a:ext uri="{FF2B5EF4-FFF2-40B4-BE49-F238E27FC236}">
                <a16:creationId xmlns:a16="http://schemas.microsoft.com/office/drawing/2014/main" id="{4815F920-1491-6B13-321D-8E48F02E3709}"/>
              </a:ext>
            </a:extLst>
          </p:cNvPr>
          <p:cNvSpPr>
            <a:spLocks/>
          </p:cNvSpPr>
          <p:nvPr/>
        </p:nvSpPr>
        <p:spPr bwMode="auto">
          <a:xfrm flipH="1">
            <a:off x="2134072" y="3849701"/>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rgbClr val="C00000"/>
            </a:solidFill>
            <a:prstDash val="solid"/>
            <a:miter lim="800000"/>
            <a:headEnd type="none" w="med" len="med"/>
            <a:tailEnd type="stealth" w="lg" len="med"/>
          </a:ln>
          <a:effectLst/>
        </p:spPr>
        <p:txBody>
          <a:bodyPr wrap="none"/>
          <a:lstStyle/>
          <a:p>
            <a:endParaRPr lang="cs-CZ" sz="2096"/>
          </a:p>
        </p:txBody>
      </p:sp>
      <p:sp>
        <p:nvSpPr>
          <p:cNvPr id="179" name="Freeform 11">
            <a:extLst>
              <a:ext uri="{FF2B5EF4-FFF2-40B4-BE49-F238E27FC236}">
                <a16:creationId xmlns:a16="http://schemas.microsoft.com/office/drawing/2014/main" id="{8D663C02-D9D9-AEB8-8220-E64760137696}"/>
              </a:ext>
            </a:extLst>
          </p:cNvPr>
          <p:cNvSpPr>
            <a:spLocks/>
          </p:cNvSpPr>
          <p:nvPr/>
        </p:nvSpPr>
        <p:spPr bwMode="auto">
          <a:xfrm flipH="1">
            <a:off x="2134072" y="3979097"/>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rgbClr val="C00000"/>
            </a:solidFill>
            <a:prstDash val="solid"/>
            <a:miter lim="800000"/>
            <a:headEnd type="none" w="med" len="med"/>
            <a:tailEnd type="stealth" w="lg" len="med"/>
          </a:ln>
          <a:effectLst/>
        </p:spPr>
        <p:txBody>
          <a:bodyPr wrap="none"/>
          <a:lstStyle/>
          <a:p>
            <a:endParaRPr lang="cs-CZ" sz="2096"/>
          </a:p>
        </p:txBody>
      </p:sp>
      <p:sp>
        <p:nvSpPr>
          <p:cNvPr id="180" name="Freeform 11">
            <a:extLst>
              <a:ext uri="{FF2B5EF4-FFF2-40B4-BE49-F238E27FC236}">
                <a16:creationId xmlns:a16="http://schemas.microsoft.com/office/drawing/2014/main" id="{3F2CA0F8-1F1E-C7D6-058C-DBEA6CD18D07}"/>
              </a:ext>
            </a:extLst>
          </p:cNvPr>
          <p:cNvSpPr>
            <a:spLocks/>
          </p:cNvSpPr>
          <p:nvPr/>
        </p:nvSpPr>
        <p:spPr bwMode="auto">
          <a:xfrm flipH="1">
            <a:off x="2124447" y="4089243"/>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rgbClr val="C00000"/>
            </a:solidFill>
            <a:prstDash val="solid"/>
            <a:miter lim="800000"/>
            <a:headEnd type="none" w="med" len="med"/>
            <a:tailEnd type="stealth" w="lg" len="med"/>
          </a:ln>
          <a:effectLst/>
        </p:spPr>
        <p:txBody>
          <a:bodyPr wrap="none"/>
          <a:lstStyle/>
          <a:p>
            <a:endParaRPr lang="cs-CZ" sz="2096"/>
          </a:p>
        </p:txBody>
      </p:sp>
      <p:sp>
        <p:nvSpPr>
          <p:cNvPr id="181" name="Freeform 11">
            <a:extLst>
              <a:ext uri="{FF2B5EF4-FFF2-40B4-BE49-F238E27FC236}">
                <a16:creationId xmlns:a16="http://schemas.microsoft.com/office/drawing/2014/main" id="{3D4DA49C-3B3A-719F-5853-C8C8E476A225}"/>
              </a:ext>
            </a:extLst>
          </p:cNvPr>
          <p:cNvSpPr>
            <a:spLocks/>
          </p:cNvSpPr>
          <p:nvPr/>
        </p:nvSpPr>
        <p:spPr bwMode="auto">
          <a:xfrm>
            <a:off x="9475127" y="3662911"/>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chemeClr val="tx1"/>
            </a:solidFill>
            <a:prstDash val="dash"/>
            <a:miter lim="800000"/>
            <a:headEnd type="none" w="med" len="med"/>
            <a:tailEnd type="stealth" w="lg" len="med"/>
          </a:ln>
          <a:effectLst/>
        </p:spPr>
        <p:txBody>
          <a:bodyPr wrap="none"/>
          <a:lstStyle/>
          <a:p>
            <a:endParaRPr lang="cs-CZ" sz="2096"/>
          </a:p>
        </p:txBody>
      </p:sp>
      <p:sp>
        <p:nvSpPr>
          <p:cNvPr id="182" name="TextovéPole 181">
            <a:extLst>
              <a:ext uri="{FF2B5EF4-FFF2-40B4-BE49-F238E27FC236}">
                <a16:creationId xmlns:a16="http://schemas.microsoft.com/office/drawing/2014/main" id="{AD9021EE-A2D3-780E-6FC8-531E4921E734}"/>
              </a:ext>
            </a:extLst>
          </p:cNvPr>
          <p:cNvSpPr txBox="1"/>
          <p:nvPr/>
        </p:nvSpPr>
        <p:spPr>
          <a:xfrm>
            <a:off x="1636545" y="5327046"/>
            <a:ext cx="546945" cy="584775"/>
          </a:xfrm>
          <a:prstGeom prst="rect">
            <a:avLst/>
          </a:prstGeom>
          <a:noFill/>
        </p:spPr>
        <p:txBody>
          <a:bodyPr wrap="none" rtlCol="0">
            <a:spAutoFit/>
          </a:bodyPr>
          <a:lstStyle/>
          <a:p>
            <a:r>
              <a:rPr lang="cs-CZ" sz="3200" dirty="0" err="1"/>
              <a:t>R</a:t>
            </a:r>
            <a:r>
              <a:rPr lang="cs-CZ" sz="3200" baseline="-25000" dirty="0" err="1"/>
              <a:t>1</a:t>
            </a:r>
            <a:endParaRPr lang="en-GB" sz="3200" baseline="-25000" dirty="0"/>
          </a:p>
        </p:txBody>
      </p:sp>
      <p:sp>
        <p:nvSpPr>
          <p:cNvPr id="183" name="TextovéPole 182">
            <a:extLst>
              <a:ext uri="{FF2B5EF4-FFF2-40B4-BE49-F238E27FC236}">
                <a16:creationId xmlns:a16="http://schemas.microsoft.com/office/drawing/2014/main" id="{6A8297B1-24DF-7B21-C04A-53B5176E86C5}"/>
              </a:ext>
            </a:extLst>
          </p:cNvPr>
          <p:cNvSpPr txBox="1"/>
          <p:nvPr/>
        </p:nvSpPr>
        <p:spPr>
          <a:xfrm>
            <a:off x="8871809" y="5327045"/>
            <a:ext cx="546945" cy="584775"/>
          </a:xfrm>
          <a:prstGeom prst="rect">
            <a:avLst/>
          </a:prstGeom>
          <a:noFill/>
        </p:spPr>
        <p:txBody>
          <a:bodyPr wrap="none" rtlCol="0">
            <a:spAutoFit/>
          </a:bodyPr>
          <a:lstStyle/>
          <a:p>
            <a:r>
              <a:rPr lang="cs-CZ" sz="3200" dirty="0" err="1"/>
              <a:t>R</a:t>
            </a:r>
            <a:r>
              <a:rPr lang="cs-CZ" sz="3200" baseline="-25000" dirty="0" err="1"/>
              <a:t>2</a:t>
            </a:r>
            <a:endParaRPr lang="en-GB" sz="3200" baseline="-25000" dirty="0"/>
          </a:p>
        </p:txBody>
      </p:sp>
      <p:sp>
        <p:nvSpPr>
          <p:cNvPr id="184" name="TextovéPole 183">
            <a:extLst>
              <a:ext uri="{FF2B5EF4-FFF2-40B4-BE49-F238E27FC236}">
                <a16:creationId xmlns:a16="http://schemas.microsoft.com/office/drawing/2014/main" id="{0130507E-D244-5CA6-263A-C807106513BC}"/>
              </a:ext>
            </a:extLst>
          </p:cNvPr>
          <p:cNvSpPr txBox="1"/>
          <p:nvPr/>
        </p:nvSpPr>
        <p:spPr>
          <a:xfrm>
            <a:off x="959180" y="6130971"/>
            <a:ext cx="1970604" cy="415498"/>
          </a:xfrm>
          <a:prstGeom prst="rect">
            <a:avLst/>
          </a:prstGeom>
          <a:noFill/>
        </p:spPr>
        <p:txBody>
          <a:bodyPr wrap="none" rtlCol="0">
            <a:spAutoFit/>
          </a:bodyPr>
          <a:lstStyle/>
          <a:p>
            <a:r>
              <a:rPr lang="cs-CZ" dirty="0"/>
              <a:t>odrazivost 100%</a:t>
            </a:r>
            <a:endParaRPr lang="en-GB" dirty="0"/>
          </a:p>
        </p:txBody>
      </p:sp>
      <p:sp>
        <p:nvSpPr>
          <p:cNvPr id="185" name="TextovéPole 184">
            <a:extLst>
              <a:ext uri="{FF2B5EF4-FFF2-40B4-BE49-F238E27FC236}">
                <a16:creationId xmlns:a16="http://schemas.microsoft.com/office/drawing/2014/main" id="{D9A5187E-F4CE-190F-CC6A-60D12FB45FB4}"/>
              </a:ext>
            </a:extLst>
          </p:cNvPr>
          <p:cNvSpPr txBox="1"/>
          <p:nvPr/>
        </p:nvSpPr>
        <p:spPr>
          <a:xfrm>
            <a:off x="8176051" y="6021055"/>
            <a:ext cx="2166170" cy="415498"/>
          </a:xfrm>
          <a:prstGeom prst="rect">
            <a:avLst/>
          </a:prstGeom>
          <a:noFill/>
        </p:spPr>
        <p:txBody>
          <a:bodyPr wrap="none" rtlCol="0">
            <a:spAutoFit/>
          </a:bodyPr>
          <a:lstStyle/>
          <a:p>
            <a:r>
              <a:rPr lang="cs-CZ" dirty="0"/>
              <a:t>odrazivost </a:t>
            </a:r>
            <a:r>
              <a:rPr lang="en-US" dirty="0"/>
              <a:t>&lt; </a:t>
            </a:r>
            <a:r>
              <a:rPr lang="cs-CZ" dirty="0"/>
              <a:t>100%</a:t>
            </a:r>
            <a:endParaRPr lang="en-GB" dirty="0"/>
          </a:p>
        </p:txBody>
      </p:sp>
    </p:spTree>
    <p:extLst>
      <p:ext uri="{BB962C8B-B14F-4D97-AF65-F5344CB8AC3E}">
        <p14:creationId xmlns:p14="http://schemas.microsoft.com/office/powerpoint/2010/main" val="2324708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7">
            <a:extLst>
              <a:ext uri="{FF2B5EF4-FFF2-40B4-BE49-F238E27FC236}">
                <a16:creationId xmlns:a16="http://schemas.microsoft.com/office/drawing/2014/main" id="{83A41F21-DEBF-3556-CCBF-F72A697073A4}"/>
              </a:ext>
            </a:extLst>
          </p:cNvPr>
          <p:cNvSpPr txBox="1">
            <a:spLocks/>
          </p:cNvSpPr>
          <p:nvPr/>
        </p:nvSpPr>
        <p:spPr>
          <a:xfrm>
            <a:off x="1937230" y="576729"/>
            <a:ext cx="7453987" cy="8485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cs-CZ" sz="4392" b="1" dirty="0">
              <a:solidFill>
                <a:schemeClr val="accent1"/>
              </a:solidFill>
            </a:endParaRPr>
          </a:p>
        </p:txBody>
      </p:sp>
      <p:pic>
        <p:nvPicPr>
          <p:cNvPr id="6" name="Picture 6">
            <a:extLst>
              <a:ext uri="{FF2B5EF4-FFF2-40B4-BE49-F238E27FC236}">
                <a16:creationId xmlns:a16="http://schemas.microsoft.com/office/drawing/2014/main" id="{68520036-C6F3-21E7-4CEE-C7F66D4794A4}"/>
              </a:ext>
            </a:extLst>
          </p:cNvPr>
          <p:cNvPicPr>
            <a:picLocks noChangeAspect="1" noChangeArrowheads="1"/>
          </p:cNvPicPr>
          <p:nvPr/>
        </p:nvPicPr>
        <p:blipFill>
          <a:blip r:embed="rId2" cstate="print"/>
          <a:srcRect t="19255" r="1563" b="4271"/>
          <a:stretch>
            <a:fillRect/>
          </a:stretch>
        </p:blipFill>
        <p:spPr>
          <a:xfrm>
            <a:off x="1875678" y="1569039"/>
            <a:ext cx="8086246" cy="3234181"/>
          </a:xfrm>
          <a:prstGeom prst="rect">
            <a:avLst/>
          </a:prstGeom>
        </p:spPr>
      </p:pic>
      <p:sp>
        <p:nvSpPr>
          <p:cNvPr id="7" name="Obdélník 6">
            <a:extLst>
              <a:ext uri="{FF2B5EF4-FFF2-40B4-BE49-F238E27FC236}">
                <a16:creationId xmlns:a16="http://schemas.microsoft.com/office/drawing/2014/main" id="{0C7E7363-69F2-DC7B-8D90-A0C59B8389C8}"/>
              </a:ext>
            </a:extLst>
          </p:cNvPr>
          <p:cNvSpPr/>
          <p:nvPr/>
        </p:nvSpPr>
        <p:spPr>
          <a:xfrm>
            <a:off x="756295" y="5192031"/>
            <a:ext cx="10009112" cy="1198405"/>
          </a:xfrm>
          <a:prstGeom prst="rect">
            <a:avLst/>
          </a:prstGeom>
        </p:spPr>
        <p:txBody>
          <a:bodyPr wrap="square">
            <a:spAutoFit/>
          </a:bodyPr>
          <a:lstStyle/>
          <a:p>
            <a:r>
              <a:rPr lang="en-US" sz="2396" dirty="0"/>
              <a:t>D</a:t>
            </a:r>
            <a:r>
              <a:rPr lang="cs-CZ" sz="2396" dirty="0" err="1"/>
              <a:t>élka</a:t>
            </a:r>
            <a:r>
              <a:rPr lang="cs-CZ" sz="2396" dirty="0"/>
              <a:t> rezonátoru L je M násobkem půlvlny (M je celé číslo). Délce L odpovídají </a:t>
            </a:r>
            <a:r>
              <a:rPr lang="cs-CZ" sz="2396" b="1" dirty="0">
                <a:solidFill>
                  <a:srgbClr val="FF0000"/>
                </a:solidFill>
              </a:rPr>
              <a:t>vlastní frekvence</a:t>
            </a:r>
            <a:r>
              <a:rPr lang="cs-CZ" sz="2396" dirty="0">
                <a:solidFill>
                  <a:srgbClr val="FF0000"/>
                </a:solidFill>
              </a:rPr>
              <a:t>  </a:t>
            </a:r>
            <a:r>
              <a:rPr lang="cs-CZ" sz="2396" dirty="0"/>
              <a:t>rezonátoru </a:t>
            </a:r>
            <a:r>
              <a:rPr lang="el-GR" sz="2396" b="1" dirty="0">
                <a:solidFill>
                  <a:srgbClr val="FF0000"/>
                </a:solidFill>
                <a:latin typeface="Times New Roman" pitchFamily="18" charset="0"/>
              </a:rPr>
              <a:t>ν</a:t>
            </a:r>
            <a:r>
              <a:rPr lang="cs-CZ" sz="2396" b="1" dirty="0">
                <a:solidFill>
                  <a:srgbClr val="FF0000"/>
                </a:solidFill>
                <a:latin typeface="Times New Roman" pitchFamily="18" charset="0"/>
              </a:rPr>
              <a:t>M</a:t>
            </a:r>
            <a:r>
              <a:rPr lang="cs-CZ" sz="2396" b="1" dirty="0">
                <a:solidFill>
                  <a:srgbClr val="FF0000"/>
                </a:solidFill>
              </a:rPr>
              <a:t>  (podélné módy laseru).</a:t>
            </a:r>
            <a:r>
              <a:rPr lang="cs-CZ" sz="2396" dirty="0">
                <a:solidFill>
                  <a:srgbClr val="FF0000"/>
                </a:solidFill>
              </a:rPr>
              <a:t> </a:t>
            </a:r>
            <a:r>
              <a:rPr lang="cs-CZ" sz="2396" dirty="0"/>
              <a:t>Uvnitř rezonátoru je </a:t>
            </a:r>
            <a:r>
              <a:rPr lang="cs-CZ" sz="2396" b="1" dirty="0">
                <a:solidFill>
                  <a:srgbClr val="FF0000"/>
                </a:solidFill>
              </a:rPr>
              <a:t>stojaté vlnění</a:t>
            </a:r>
            <a:r>
              <a:rPr lang="cs-CZ" sz="2396" dirty="0">
                <a:solidFill>
                  <a:srgbClr val="FF0000"/>
                </a:solidFill>
              </a:rPr>
              <a:t> </a:t>
            </a:r>
            <a:r>
              <a:rPr lang="cs-CZ" sz="2396" dirty="0"/>
              <a:t>o frekvenci </a:t>
            </a:r>
            <a:r>
              <a:rPr lang="el-GR" sz="2396" b="1" dirty="0">
                <a:solidFill>
                  <a:srgbClr val="FF0000"/>
                </a:solidFill>
                <a:latin typeface="Times New Roman" pitchFamily="18" charset="0"/>
              </a:rPr>
              <a:t>ν</a:t>
            </a:r>
            <a:r>
              <a:rPr lang="cs-CZ" sz="2396" b="1" baseline="-25000" dirty="0">
                <a:solidFill>
                  <a:srgbClr val="FF0000"/>
                </a:solidFill>
                <a:latin typeface="Times New Roman" pitchFamily="18" charset="0"/>
              </a:rPr>
              <a:t>M</a:t>
            </a:r>
            <a:r>
              <a:rPr lang="cs-CZ" sz="2396" b="1" dirty="0">
                <a:solidFill>
                  <a:srgbClr val="FF0000"/>
                </a:solidFill>
                <a:latin typeface="Times New Roman" pitchFamily="18" charset="0"/>
              </a:rPr>
              <a:t> = c/</a:t>
            </a:r>
            <a:r>
              <a:rPr lang="el-GR" sz="2396" b="1" dirty="0">
                <a:solidFill>
                  <a:srgbClr val="FF0000"/>
                </a:solidFill>
                <a:latin typeface="Times New Roman" pitchFamily="18" charset="0"/>
              </a:rPr>
              <a:t>λ</a:t>
            </a:r>
            <a:r>
              <a:rPr lang="cs-CZ" sz="2396" b="1" baseline="-25000" dirty="0">
                <a:solidFill>
                  <a:srgbClr val="FF0000"/>
                </a:solidFill>
                <a:latin typeface="Times New Roman" pitchFamily="18" charset="0"/>
              </a:rPr>
              <a:t>M</a:t>
            </a:r>
            <a:endParaRPr lang="cs-CZ" sz="2396" dirty="0">
              <a:solidFill>
                <a:srgbClr val="FF0000"/>
              </a:solidFill>
            </a:endParaRPr>
          </a:p>
        </p:txBody>
      </p:sp>
      <p:sp>
        <p:nvSpPr>
          <p:cNvPr id="3" name="Zástupný symbol pro číslo snímku 2">
            <a:extLst>
              <a:ext uri="{FF2B5EF4-FFF2-40B4-BE49-F238E27FC236}">
                <a16:creationId xmlns:a16="http://schemas.microsoft.com/office/drawing/2014/main" id="{6B04F33D-DED4-1051-9729-49B44D63D552}"/>
              </a:ext>
            </a:extLst>
          </p:cNvPr>
          <p:cNvSpPr>
            <a:spLocks noGrp="1"/>
          </p:cNvSpPr>
          <p:nvPr>
            <p:ph type="sldNum" sz="quarter" idx="12"/>
          </p:nvPr>
        </p:nvSpPr>
        <p:spPr/>
        <p:txBody>
          <a:bodyPr/>
          <a:lstStyle/>
          <a:p>
            <a:fld id="{4F95796C-0982-402B-A490-345830A5F09F}" type="slidenum">
              <a:rPr lang="en-GB" smtClean="0"/>
              <a:t>17</a:t>
            </a:fld>
            <a:endParaRPr lang="en-GB" dirty="0"/>
          </a:p>
        </p:txBody>
      </p:sp>
      <p:sp>
        <p:nvSpPr>
          <p:cNvPr id="4" name="TextovéPole 3">
            <a:extLst>
              <a:ext uri="{FF2B5EF4-FFF2-40B4-BE49-F238E27FC236}">
                <a16:creationId xmlns:a16="http://schemas.microsoft.com/office/drawing/2014/main" id="{4624C99F-110D-22B1-882C-558DD66F8D2E}"/>
              </a:ext>
            </a:extLst>
          </p:cNvPr>
          <p:cNvSpPr txBox="1"/>
          <p:nvPr/>
        </p:nvSpPr>
        <p:spPr>
          <a:xfrm>
            <a:off x="-21958" y="36116"/>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Optický rezonátor</a:t>
            </a:r>
          </a:p>
        </p:txBody>
      </p:sp>
    </p:spTree>
    <p:extLst>
      <p:ext uri="{BB962C8B-B14F-4D97-AF65-F5344CB8AC3E}">
        <p14:creationId xmlns:p14="http://schemas.microsoft.com/office/powerpoint/2010/main" val="593918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7624787-4C23-A8B0-B272-3F68C4D21467}"/>
              </a:ext>
            </a:extLst>
          </p:cNvPr>
          <p:cNvSpPr>
            <a:spLocks noGrp="1"/>
          </p:cNvSpPr>
          <p:nvPr>
            <p:ph type="sldNum" sz="quarter" idx="12"/>
          </p:nvPr>
        </p:nvSpPr>
        <p:spPr/>
        <p:txBody>
          <a:bodyPr/>
          <a:lstStyle/>
          <a:p>
            <a:fld id="{0B03548C-D8CE-44B9-80D6-3D9141BDC6B7}" type="slidenum">
              <a:rPr lang="cs-CZ" smtClean="0"/>
              <a:t>18</a:t>
            </a:fld>
            <a:endParaRPr lang="cs-CZ"/>
          </a:p>
        </p:txBody>
      </p:sp>
      <p:sp>
        <p:nvSpPr>
          <p:cNvPr id="4" name="TextovéPole 3">
            <a:extLst>
              <a:ext uri="{FF2B5EF4-FFF2-40B4-BE49-F238E27FC236}">
                <a16:creationId xmlns:a16="http://schemas.microsoft.com/office/drawing/2014/main" id="{C6D08B97-A320-D3C7-FC62-5C48FE89F515}"/>
              </a:ext>
            </a:extLst>
          </p:cNvPr>
          <p:cNvSpPr txBox="1"/>
          <p:nvPr/>
        </p:nvSpPr>
        <p:spPr>
          <a:xfrm>
            <a:off x="-21958" y="36116"/>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Spektrální šířka čáry a laserové módy</a:t>
            </a:r>
          </a:p>
        </p:txBody>
      </p:sp>
      <p:pic>
        <p:nvPicPr>
          <p:cNvPr id="5" name="Picture 74" descr="módy">
            <a:extLst>
              <a:ext uri="{FF2B5EF4-FFF2-40B4-BE49-F238E27FC236}">
                <a16:creationId xmlns:a16="http://schemas.microsoft.com/office/drawing/2014/main" id="{F35496D2-FDC4-133D-D5C5-6C0277E3C24D}"/>
              </a:ext>
            </a:extLst>
          </p:cNvPr>
          <p:cNvPicPr>
            <a:picLocks noChangeAspect="1" noChangeArrowheads="1"/>
          </p:cNvPicPr>
          <p:nvPr/>
        </p:nvPicPr>
        <p:blipFill>
          <a:blip r:embed="rId2" cstate="print">
            <a:duotone>
              <a:prstClr val="black"/>
              <a:schemeClr val="accent1">
                <a:tint val="45000"/>
                <a:satMod val="400000"/>
              </a:schemeClr>
            </a:duotone>
            <a:lum bright="30000" contrast="20000"/>
          </a:blip>
          <a:srcRect t="5287"/>
          <a:stretch>
            <a:fillRect/>
          </a:stretch>
        </p:blipFill>
        <p:spPr>
          <a:xfrm>
            <a:off x="2528256" y="1124744"/>
            <a:ext cx="7135488" cy="4608512"/>
          </a:xfrm>
          <a:prstGeom prst="rect">
            <a:avLst/>
          </a:prstGeom>
          <a:noFill/>
        </p:spPr>
      </p:pic>
      <p:sp>
        <p:nvSpPr>
          <p:cNvPr id="6" name="Obdélník 5">
            <a:extLst>
              <a:ext uri="{FF2B5EF4-FFF2-40B4-BE49-F238E27FC236}">
                <a16:creationId xmlns:a16="http://schemas.microsoft.com/office/drawing/2014/main" id="{21BCE358-DE83-B8E4-262B-DBDB3177016D}"/>
              </a:ext>
            </a:extLst>
          </p:cNvPr>
          <p:cNvSpPr/>
          <p:nvPr/>
        </p:nvSpPr>
        <p:spPr>
          <a:xfrm>
            <a:off x="2844527" y="4722264"/>
            <a:ext cx="2736304" cy="646331"/>
          </a:xfrm>
          <a:prstGeom prst="rect">
            <a:avLst/>
          </a:prstGeom>
        </p:spPr>
        <p:txBody>
          <a:bodyPr wrap="square">
            <a:spAutoFit/>
          </a:bodyPr>
          <a:lstStyle/>
          <a:p>
            <a:r>
              <a:rPr lang="el-GR" dirty="0">
                <a:solidFill>
                  <a:srgbClr val="000000"/>
                </a:solidFill>
              </a:rPr>
              <a:t>Δλ</a:t>
            </a:r>
            <a:r>
              <a:rPr lang="en-US" dirty="0">
                <a:solidFill>
                  <a:srgbClr val="000000"/>
                </a:solidFill>
              </a:rPr>
              <a:t>~</a:t>
            </a:r>
            <a:r>
              <a:rPr lang="cs-CZ" dirty="0">
                <a:solidFill>
                  <a:srgbClr val="000000"/>
                </a:solidFill>
              </a:rPr>
              <a:t>1 </a:t>
            </a:r>
            <a:r>
              <a:rPr lang="cs-CZ" dirty="0" err="1">
                <a:solidFill>
                  <a:srgbClr val="000000"/>
                </a:solidFill>
              </a:rPr>
              <a:t>pm</a:t>
            </a:r>
            <a:r>
              <a:rPr lang="cs-CZ" dirty="0">
                <a:solidFill>
                  <a:srgbClr val="000000"/>
                </a:solidFill>
              </a:rPr>
              <a:t> – 10 </a:t>
            </a:r>
            <a:r>
              <a:rPr lang="cs-CZ" dirty="0" err="1">
                <a:solidFill>
                  <a:srgbClr val="000000"/>
                </a:solidFill>
              </a:rPr>
              <a:t>nm</a:t>
            </a:r>
            <a:endParaRPr lang="cs-CZ" dirty="0">
              <a:solidFill>
                <a:srgbClr val="000000"/>
              </a:solidFill>
            </a:endParaRPr>
          </a:p>
          <a:p>
            <a:r>
              <a:rPr lang="cs-CZ" dirty="0">
                <a:solidFill>
                  <a:srgbClr val="000000"/>
                </a:solidFill>
              </a:rPr>
              <a:t>VIS, plyn -  polovodič</a:t>
            </a:r>
            <a:endParaRPr lang="en-US" dirty="0">
              <a:solidFill>
                <a:srgbClr val="000000"/>
              </a:solidFill>
            </a:endParaRPr>
          </a:p>
        </p:txBody>
      </p:sp>
      <p:sp>
        <p:nvSpPr>
          <p:cNvPr id="7" name="TextovéPole 6">
            <a:extLst>
              <a:ext uri="{FF2B5EF4-FFF2-40B4-BE49-F238E27FC236}">
                <a16:creationId xmlns:a16="http://schemas.microsoft.com/office/drawing/2014/main" id="{AC9DBB28-7ED0-7570-6982-EF2E7E4C0A50}"/>
              </a:ext>
            </a:extLst>
          </p:cNvPr>
          <p:cNvSpPr txBox="1"/>
          <p:nvPr/>
        </p:nvSpPr>
        <p:spPr>
          <a:xfrm>
            <a:off x="2844528" y="6064328"/>
            <a:ext cx="6647866" cy="738664"/>
          </a:xfrm>
          <a:prstGeom prst="rect">
            <a:avLst/>
          </a:prstGeom>
          <a:noFill/>
        </p:spPr>
        <p:txBody>
          <a:bodyPr wrap="square" rtlCol="0">
            <a:spAutoFit/>
          </a:bodyPr>
          <a:lstStyle/>
          <a:p>
            <a:pPr algn="ctr"/>
            <a:r>
              <a:rPr lang="cs-CZ" dirty="0"/>
              <a:t>Na obrázku jsou znázorněny jednotlivé rezonance </a:t>
            </a:r>
          </a:p>
          <a:p>
            <a:pPr algn="ctr"/>
            <a:r>
              <a:rPr lang="cs-CZ" dirty="0"/>
              <a:t>základního podélného módu. </a:t>
            </a:r>
          </a:p>
        </p:txBody>
      </p:sp>
      <p:sp>
        <p:nvSpPr>
          <p:cNvPr id="8" name="TextovéPole 7">
            <a:extLst>
              <a:ext uri="{FF2B5EF4-FFF2-40B4-BE49-F238E27FC236}">
                <a16:creationId xmlns:a16="http://schemas.microsoft.com/office/drawing/2014/main" id="{8045BB33-8C46-CA1E-6CE8-E17CEDEF69C6}"/>
              </a:ext>
            </a:extLst>
          </p:cNvPr>
          <p:cNvSpPr txBox="1"/>
          <p:nvPr/>
        </p:nvSpPr>
        <p:spPr>
          <a:xfrm>
            <a:off x="5204050" y="2088556"/>
            <a:ext cx="1521570" cy="246221"/>
          </a:xfrm>
          <a:prstGeom prst="rect">
            <a:avLst/>
          </a:prstGeom>
          <a:noFill/>
        </p:spPr>
        <p:txBody>
          <a:bodyPr wrap="none" rtlCol="0">
            <a:spAutoFit/>
          </a:bodyPr>
          <a:lstStyle/>
          <a:p>
            <a:r>
              <a:rPr lang="cs-CZ" sz="1000" dirty="0"/>
              <a:t>Dopplerova šířka čáry</a:t>
            </a:r>
          </a:p>
        </p:txBody>
      </p:sp>
    </p:spTree>
    <p:extLst>
      <p:ext uri="{BB962C8B-B14F-4D97-AF65-F5344CB8AC3E}">
        <p14:creationId xmlns:p14="http://schemas.microsoft.com/office/powerpoint/2010/main" val="1760750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p:cNvSpPr>
            <a:spLocks noGrp="1"/>
          </p:cNvSpPr>
          <p:nvPr>
            <p:ph type="sldNum" sz="quarter" idx="12"/>
          </p:nvPr>
        </p:nvSpPr>
        <p:spPr/>
        <p:txBody>
          <a:bodyPr/>
          <a:lstStyle/>
          <a:p>
            <a:pPr>
              <a:defRPr/>
            </a:pPr>
            <a:fld id="{E385E167-7F3C-4B64-BB8A-F939A080ED4F}" type="slidenum">
              <a:rPr lang="cs-CZ"/>
              <a:pPr>
                <a:defRPr/>
              </a:pPr>
              <a:t>19</a:t>
            </a:fld>
            <a:endParaRPr lang="cs-CZ"/>
          </a:p>
        </p:txBody>
      </p:sp>
      <p:sp>
        <p:nvSpPr>
          <p:cNvPr id="97289" name="Rectangle 9"/>
          <p:cNvSpPr>
            <a:spLocks noGrp="1" noChangeArrowheads="1"/>
          </p:cNvSpPr>
          <p:nvPr>
            <p:ph type="body" sz="half" idx="1"/>
          </p:nvPr>
        </p:nvSpPr>
        <p:spPr>
          <a:xfrm>
            <a:off x="756295" y="1729273"/>
            <a:ext cx="10952798" cy="2229703"/>
          </a:xfrm>
        </p:spPr>
        <p:txBody>
          <a:bodyPr>
            <a:normAutofit/>
          </a:bodyPr>
          <a:lstStyle/>
          <a:p>
            <a:pPr eaLnBrk="1" hangingPunct="1">
              <a:lnSpc>
                <a:spcPct val="90000"/>
              </a:lnSpc>
              <a:defRPr/>
            </a:pPr>
            <a:r>
              <a:rPr lang="cs-CZ" sz="2800" dirty="0"/>
              <a:t>Při modulaci rezonátoru frekvencí </a:t>
            </a:r>
            <a:r>
              <a:rPr lang="cs-CZ" sz="2800" b="1" dirty="0">
                <a:solidFill>
                  <a:srgbClr val="FF0000"/>
                </a:solidFill>
              </a:rPr>
              <a:t>f = c/2L </a:t>
            </a:r>
            <a:r>
              <a:rPr lang="cs-CZ" sz="2800" dirty="0"/>
              <a:t>získáme sled velmi krátkých impulzů s opakovací frekvence dobou průletu oblaku fotonů rezonátorem tam i zpět.</a:t>
            </a:r>
          </a:p>
        </p:txBody>
      </p:sp>
      <p:pic>
        <p:nvPicPr>
          <p:cNvPr id="36871" name="Picture 7" descr="synchro_mod"/>
          <p:cNvPicPr>
            <a:picLocks noGrp="1" noChangeAspect="1" noChangeArrowheads="1"/>
          </p:cNvPicPr>
          <p:nvPr>
            <p:ph sz="half" idx="2"/>
          </p:nvPr>
        </p:nvPicPr>
        <p:blipFill>
          <a:blip r:embed="rId2" cstate="print"/>
          <a:srcRect/>
          <a:stretch>
            <a:fillRect/>
          </a:stretch>
        </p:blipFill>
        <p:spPr>
          <a:xfrm>
            <a:off x="1868411" y="3668037"/>
            <a:ext cx="8265306" cy="2563893"/>
          </a:xfrm>
        </p:spPr>
      </p:pic>
      <p:sp>
        <p:nvSpPr>
          <p:cNvPr id="2" name="TextovéPole 1">
            <a:extLst>
              <a:ext uri="{FF2B5EF4-FFF2-40B4-BE49-F238E27FC236}">
                <a16:creationId xmlns:a16="http://schemas.microsoft.com/office/drawing/2014/main" id="{9DF26EAF-4C9B-52A1-7C60-DC3FFA234FD8}"/>
              </a:ext>
            </a:extLst>
          </p:cNvPr>
          <p:cNvSpPr txBox="1"/>
          <p:nvPr/>
        </p:nvSpPr>
        <p:spPr>
          <a:xfrm>
            <a:off x="-21958" y="120318"/>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Synchronizace módů</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5E82943-E5E0-F76B-BA61-4BB373A767DD}"/>
              </a:ext>
            </a:extLst>
          </p:cNvPr>
          <p:cNvSpPr>
            <a:spLocks noGrp="1"/>
          </p:cNvSpPr>
          <p:nvPr>
            <p:ph type="sldNum" sz="quarter" idx="12"/>
          </p:nvPr>
        </p:nvSpPr>
        <p:spPr/>
        <p:txBody>
          <a:bodyPr/>
          <a:lstStyle/>
          <a:p>
            <a:fld id="{0B03548C-D8CE-44B9-80D6-3D9141BDC6B7}" type="slidenum">
              <a:rPr lang="cs-CZ" smtClean="0"/>
              <a:t>2</a:t>
            </a:fld>
            <a:endParaRPr lang="cs-CZ"/>
          </a:p>
        </p:txBody>
      </p:sp>
      <p:pic>
        <p:nvPicPr>
          <p:cNvPr id="2050" name="Picture 2" descr="big bang, conceptual image computer illustration representing the origin of the universe the term big bang describes the initial expansion of all the matter in the universe from an infinitely compact state 137 billion years ago the initial conditions are not known, but less than a second after the beginning, temperatures were trillions of degrees celsius and the primordial universe was much smaller than an atom it has been expanding and cooling ever since matter formed and coalesced into the galaxies, which are observed to be moving away from each other background radiation in the universe is considered a remnant of the big bang">
            <a:extLst>
              <a:ext uri="{FF2B5EF4-FFF2-40B4-BE49-F238E27FC236}">
                <a16:creationId xmlns:a16="http://schemas.microsoft.com/office/drawing/2014/main" id="{180197EF-8276-DC33-0362-7A2FAE1586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188" t="16948" r="5113" b="35462"/>
          <a:stretch/>
        </p:blipFill>
        <p:spPr bwMode="auto">
          <a:xfrm>
            <a:off x="0" y="0"/>
            <a:ext cx="12169775" cy="698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692FAD64-98D1-2C20-4930-716905B32DEE}"/>
              </a:ext>
            </a:extLst>
          </p:cNvPr>
          <p:cNvSpPr txBox="1"/>
          <p:nvPr/>
        </p:nvSpPr>
        <p:spPr>
          <a:xfrm>
            <a:off x="612279" y="1634694"/>
            <a:ext cx="10729192" cy="1569660"/>
          </a:xfrm>
          <a:prstGeom prst="rect">
            <a:avLst/>
          </a:prstGeom>
          <a:noFill/>
        </p:spPr>
        <p:txBody>
          <a:bodyPr wrap="square" rtlCol="0">
            <a:spAutoFit/>
          </a:bodyPr>
          <a:lstStyle/>
          <a:p>
            <a:pPr algn="ctr"/>
            <a:r>
              <a:rPr lang="cs-CZ" sz="9600" b="1" dirty="0"/>
              <a:t>BUDIŽ</a:t>
            </a:r>
            <a:endParaRPr lang="en-GB" sz="9600" b="1" dirty="0"/>
          </a:p>
        </p:txBody>
      </p:sp>
      <p:sp>
        <p:nvSpPr>
          <p:cNvPr id="6" name="TextovéPole 5">
            <a:extLst>
              <a:ext uri="{FF2B5EF4-FFF2-40B4-BE49-F238E27FC236}">
                <a16:creationId xmlns:a16="http://schemas.microsoft.com/office/drawing/2014/main" id="{C791A5A7-F2B6-F14F-5E70-31B1C6972ACF}"/>
              </a:ext>
            </a:extLst>
          </p:cNvPr>
          <p:cNvSpPr txBox="1"/>
          <p:nvPr/>
        </p:nvSpPr>
        <p:spPr>
          <a:xfrm>
            <a:off x="1800411" y="3276476"/>
            <a:ext cx="8568952" cy="1569660"/>
          </a:xfrm>
          <a:prstGeom prst="rect">
            <a:avLst/>
          </a:prstGeom>
          <a:noFill/>
        </p:spPr>
        <p:txBody>
          <a:bodyPr wrap="square" rtlCol="0">
            <a:spAutoFit/>
          </a:bodyPr>
          <a:lstStyle/>
          <a:p>
            <a:pPr algn="ctr"/>
            <a:r>
              <a:rPr lang="cs-CZ" sz="9600" b="1" dirty="0"/>
              <a:t>SVĚTLO</a:t>
            </a:r>
            <a:endParaRPr lang="en-GB" sz="9600" b="1" dirty="0"/>
          </a:p>
        </p:txBody>
      </p:sp>
    </p:spTree>
    <p:extLst>
      <p:ext uri="{BB962C8B-B14F-4D97-AF65-F5344CB8AC3E}">
        <p14:creationId xmlns:p14="http://schemas.microsoft.com/office/powerpoint/2010/main" val="4266744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5"/>
          </p:nvPr>
        </p:nvSpPr>
        <p:spPr>
          <a:xfrm>
            <a:off x="8114197" y="5793349"/>
            <a:ext cx="608489" cy="520258"/>
          </a:xfrm>
          <a:prstGeom prst="rect">
            <a:avLst/>
          </a:prstGeom>
        </p:spPr>
        <p:txBody>
          <a:bodyPr vert="horz" rtlCol="0" anchor="ctr"/>
          <a:lstStyle>
            <a:defPPr>
              <a:defRPr lang="cs-CZ"/>
            </a:defPPr>
            <a:lvl1pPr marL="0" algn="ctr" defTabSz="912754" rtl="0" eaLnBrk="1" latinLnBrk="0" hangingPunct="1">
              <a:defRPr kumimoji="0" sz="1397" b="1" kern="1200">
                <a:solidFill>
                  <a:srgbClr val="FFFFFF"/>
                </a:solidFill>
                <a:latin typeface="+mn-lt"/>
                <a:ea typeface="+mn-ea"/>
                <a:cs typeface="+mn-cs"/>
              </a:defRPr>
            </a:lvl1pPr>
            <a:lvl2pPr marL="456377" algn="l" defTabSz="912754" rtl="0" eaLnBrk="1" latinLnBrk="0" hangingPunct="1">
              <a:defRPr sz="1797" kern="1200">
                <a:solidFill>
                  <a:schemeClr val="tx1"/>
                </a:solidFill>
                <a:latin typeface="+mn-lt"/>
                <a:ea typeface="+mn-ea"/>
                <a:cs typeface="+mn-cs"/>
              </a:defRPr>
            </a:lvl2pPr>
            <a:lvl3pPr marL="912754" algn="l" defTabSz="912754" rtl="0" eaLnBrk="1" latinLnBrk="0" hangingPunct="1">
              <a:defRPr sz="1797" kern="1200">
                <a:solidFill>
                  <a:schemeClr val="tx1"/>
                </a:solidFill>
                <a:latin typeface="+mn-lt"/>
                <a:ea typeface="+mn-ea"/>
                <a:cs typeface="+mn-cs"/>
              </a:defRPr>
            </a:lvl3pPr>
            <a:lvl4pPr marL="1369131" algn="l" defTabSz="912754" rtl="0" eaLnBrk="1" latinLnBrk="0" hangingPunct="1">
              <a:defRPr sz="1797" kern="1200">
                <a:solidFill>
                  <a:schemeClr val="tx1"/>
                </a:solidFill>
                <a:latin typeface="+mn-lt"/>
                <a:ea typeface="+mn-ea"/>
                <a:cs typeface="+mn-cs"/>
              </a:defRPr>
            </a:lvl4pPr>
            <a:lvl5pPr marL="1825508" algn="l" defTabSz="912754" rtl="0" eaLnBrk="1" latinLnBrk="0" hangingPunct="1">
              <a:defRPr sz="1797" kern="1200">
                <a:solidFill>
                  <a:schemeClr val="tx1"/>
                </a:solidFill>
                <a:latin typeface="+mn-lt"/>
                <a:ea typeface="+mn-ea"/>
                <a:cs typeface="+mn-cs"/>
              </a:defRPr>
            </a:lvl5pPr>
            <a:lvl6pPr marL="2281885" algn="l" defTabSz="912754" rtl="0" eaLnBrk="1" latinLnBrk="0" hangingPunct="1">
              <a:defRPr sz="1797" kern="1200">
                <a:solidFill>
                  <a:schemeClr val="tx1"/>
                </a:solidFill>
                <a:latin typeface="+mn-lt"/>
                <a:ea typeface="+mn-ea"/>
                <a:cs typeface="+mn-cs"/>
              </a:defRPr>
            </a:lvl6pPr>
            <a:lvl7pPr marL="2738262" algn="l" defTabSz="912754" rtl="0" eaLnBrk="1" latinLnBrk="0" hangingPunct="1">
              <a:defRPr sz="1797" kern="1200">
                <a:solidFill>
                  <a:schemeClr val="tx1"/>
                </a:solidFill>
                <a:latin typeface="+mn-lt"/>
                <a:ea typeface="+mn-ea"/>
                <a:cs typeface="+mn-cs"/>
              </a:defRPr>
            </a:lvl7pPr>
            <a:lvl8pPr marL="3194639" algn="l" defTabSz="912754" rtl="0" eaLnBrk="1" latinLnBrk="0" hangingPunct="1">
              <a:defRPr sz="1797" kern="1200">
                <a:solidFill>
                  <a:schemeClr val="tx1"/>
                </a:solidFill>
                <a:latin typeface="+mn-lt"/>
                <a:ea typeface="+mn-ea"/>
                <a:cs typeface="+mn-cs"/>
              </a:defRPr>
            </a:lvl8pPr>
            <a:lvl9pPr marL="3651016" algn="l" defTabSz="912754" rtl="0" eaLnBrk="1" latinLnBrk="0" hangingPunct="1">
              <a:defRPr sz="1797" kern="1200">
                <a:solidFill>
                  <a:schemeClr val="tx1"/>
                </a:solidFill>
                <a:latin typeface="+mn-lt"/>
                <a:ea typeface="+mn-ea"/>
                <a:cs typeface="+mn-cs"/>
              </a:defRPr>
            </a:lvl9pPr>
          </a:lstStyle>
          <a:p>
            <a:fld id="{A229F504-3BAF-467C-8F21-334C0A71552D}" type="slidenum">
              <a:rPr lang="cs-CZ" smtClean="0"/>
              <a:pPr/>
              <a:t>20</a:t>
            </a:fld>
            <a:endParaRPr lang="cs-CZ"/>
          </a:p>
        </p:txBody>
      </p:sp>
      <p:graphicFrame>
        <p:nvGraphicFramePr>
          <p:cNvPr id="9" name="Tabulka 8"/>
          <p:cNvGraphicFramePr>
            <a:graphicFrameLocks noGrp="1"/>
          </p:cNvGraphicFramePr>
          <p:nvPr>
            <p:extLst>
              <p:ext uri="{D42A27DB-BD31-4B8C-83A1-F6EECF244321}">
                <p14:modId xmlns:p14="http://schemas.microsoft.com/office/powerpoint/2010/main" val="2347499247"/>
              </p:ext>
            </p:extLst>
          </p:nvPr>
        </p:nvGraphicFramePr>
        <p:xfrm>
          <a:off x="2137836" y="1476276"/>
          <a:ext cx="7331427" cy="4815736"/>
        </p:xfrm>
        <a:graphic>
          <a:graphicData uri="http://schemas.openxmlformats.org/drawingml/2006/table">
            <a:tbl>
              <a:tblPr firstRow="1" bandRow="1">
                <a:tableStyleId>{5C22544A-7EE6-4342-B048-85BDC9FD1C3A}</a:tableStyleId>
              </a:tblPr>
              <a:tblGrid>
                <a:gridCol w="2443809">
                  <a:extLst>
                    <a:ext uri="{9D8B030D-6E8A-4147-A177-3AD203B41FA5}">
                      <a16:colId xmlns:a16="http://schemas.microsoft.com/office/drawing/2014/main" val="20000"/>
                    </a:ext>
                  </a:extLst>
                </a:gridCol>
                <a:gridCol w="2443809">
                  <a:extLst>
                    <a:ext uri="{9D8B030D-6E8A-4147-A177-3AD203B41FA5}">
                      <a16:colId xmlns:a16="http://schemas.microsoft.com/office/drawing/2014/main" val="20001"/>
                    </a:ext>
                  </a:extLst>
                </a:gridCol>
                <a:gridCol w="2443809">
                  <a:extLst>
                    <a:ext uri="{9D8B030D-6E8A-4147-A177-3AD203B41FA5}">
                      <a16:colId xmlns:a16="http://schemas.microsoft.com/office/drawing/2014/main" val="20002"/>
                    </a:ext>
                  </a:extLst>
                </a:gridCol>
              </a:tblGrid>
              <a:tr h="854624">
                <a:tc>
                  <a:txBody>
                    <a:bodyPr/>
                    <a:lstStyle/>
                    <a:p>
                      <a:r>
                        <a:rPr lang="cs-CZ" sz="2100" dirty="0"/>
                        <a:t>název</a:t>
                      </a:r>
                    </a:p>
                  </a:txBody>
                  <a:tcPr marL="91273" marR="91273" marT="45637" marB="45637"/>
                </a:tc>
                <a:tc>
                  <a:txBody>
                    <a:bodyPr/>
                    <a:lstStyle/>
                    <a:p>
                      <a:r>
                        <a:rPr lang="cs-CZ" sz="2100" dirty="0"/>
                        <a:t>značka</a:t>
                      </a:r>
                    </a:p>
                  </a:txBody>
                  <a:tcPr marL="91273" marR="91273" marT="45637" marB="45637"/>
                </a:tc>
                <a:tc>
                  <a:txBody>
                    <a:bodyPr/>
                    <a:lstStyle/>
                    <a:p>
                      <a:r>
                        <a:rPr lang="cs-CZ" sz="2100" dirty="0"/>
                        <a:t>poměr k výchozí jednotce</a:t>
                      </a:r>
                    </a:p>
                  </a:txBody>
                  <a:tcPr marL="91273" marR="91273" marT="45637" marB="45637"/>
                </a:tc>
                <a:extLst>
                  <a:ext uri="{0D108BD9-81ED-4DB2-BD59-A6C34878D82A}">
                    <a16:rowId xmlns:a16="http://schemas.microsoft.com/office/drawing/2014/main" val="10000"/>
                  </a:ext>
                </a:extLst>
              </a:tr>
              <a:tr h="495139">
                <a:tc>
                  <a:txBody>
                    <a:bodyPr/>
                    <a:lstStyle/>
                    <a:p>
                      <a:r>
                        <a:rPr lang="cs-CZ" sz="2100" dirty="0" err="1"/>
                        <a:t>atto</a:t>
                      </a:r>
                      <a:endParaRPr lang="cs-CZ" sz="2100" dirty="0"/>
                    </a:p>
                  </a:txBody>
                  <a:tcPr marL="91273" marR="91273" marT="45637" marB="45637"/>
                </a:tc>
                <a:tc>
                  <a:txBody>
                    <a:bodyPr/>
                    <a:lstStyle/>
                    <a:p>
                      <a:r>
                        <a:rPr lang="cs-CZ" sz="2100" dirty="0"/>
                        <a:t>a</a:t>
                      </a:r>
                    </a:p>
                  </a:txBody>
                  <a:tcPr marL="91273" marR="91273" marT="45637" marB="45637"/>
                </a:tc>
                <a:tc>
                  <a:txBody>
                    <a:bodyPr/>
                    <a:lstStyle/>
                    <a:p>
                      <a:r>
                        <a:rPr lang="cs-CZ" sz="2100" dirty="0"/>
                        <a:t>10</a:t>
                      </a:r>
                      <a:r>
                        <a:rPr lang="cs-CZ" sz="2100" baseline="30000" dirty="0"/>
                        <a:t>-18</a:t>
                      </a:r>
                    </a:p>
                  </a:txBody>
                  <a:tcPr marL="91273" marR="91273" marT="45637" marB="45637"/>
                </a:tc>
                <a:extLst>
                  <a:ext uri="{0D108BD9-81ED-4DB2-BD59-A6C34878D82A}">
                    <a16:rowId xmlns:a16="http://schemas.microsoft.com/office/drawing/2014/main" val="10001"/>
                  </a:ext>
                </a:extLst>
              </a:tr>
              <a:tr h="495139">
                <a:tc>
                  <a:txBody>
                    <a:bodyPr/>
                    <a:lstStyle/>
                    <a:p>
                      <a:r>
                        <a:rPr lang="cs-CZ" sz="2100" dirty="0" err="1"/>
                        <a:t>femto</a:t>
                      </a:r>
                      <a:endParaRPr lang="cs-CZ" sz="2100" dirty="0"/>
                    </a:p>
                  </a:txBody>
                  <a:tcPr marL="91273" marR="91273" marT="45637" marB="45637"/>
                </a:tc>
                <a:tc>
                  <a:txBody>
                    <a:bodyPr/>
                    <a:lstStyle/>
                    <a:p>
                      <a:r>
                        <a:rPr lang="cs-CZ" sz="2100" dirty="0"/>
                        <a:t>f</a:t>
                      </a:r>
                    </a:p>
                  </a:txBody>
                  <a:tcPr marL="91273" marR="91273" marT="45637" marB="45637"/>
                </a:tc>
                <a:tc>
                  <a:txBody>
                    <a:bodyPr/>
                    <a:lstStyle/>
                    <a:p>
                      <a:r>
                        <a:rPr lang="cs-CZ" sz="2100" dirty="0"/>
                        <a:t>10</a:t>
                      </a:r>
                      <a:r>
                        <a:rPr lang="cs-CZ" sz="2100" baseline="30000" dirty="0"/>
                        <a:t>-15</a:t>
                      </a:r>
                    </a:p>
                  </a:txBody>
                  <a:tcPr marL="91273" marR="91273" marT="45637" marB="45637"/>
                </a:tc>
                <a:extLst>
                  <a:ext uri="{0D108BD9-81ED-4DB2-BD59-A6C34878D82A}">
                    <a16:rowId xmlns:a16="http://schemas.microsoft.com/office/drawing/2014/main" val="10002"/>
                  </a:ext>
                </a:extLst>
              </a:tr>
              <a:tr h="495139">
                <a:tc>
                  <a:txBody>
                    <a:bodyPr/>
                    <a:lstStyle/>
                    <a:p>
                      <a:r>
                        <a:rPr lang="cs-CZ" sz="2100" dirty="0"/>
                        <a:t>piko</a:t>
                      </a:r>
                    </a:p>
                  </a:txBody>
                  <a:tcPr marL="91273" marR="91273" marT="45637" marB="45637"/>
                </a:tc>
                <a:tc>
                  <a:txBody>
                    <a:bodyPr/>
                    <a:lstStyle/>
                    <a:p>
                      <a:r>
                        <a:rPr lang="cs-CZ" sz="2100" dirty="0"/>
                        <a:t>p</a:t>
                      </a:r>
                    </a:p>
                  </a:txBody>
                  <a:tcPr marL="91273" marR="91273" marT="45637" marB="45637"/>
                </a:tc>
                <a:tc>
                  <a:txBody>
                    <a:bodyPr/>
                    <a:lstStyle/>
                    <a:p>
                      <a:r>
                        <a:rPr lang="cs-CZ" sz="2100" dirty="0"/>
                        <a:t>10</a:t>
                      </a:r>
                      <a:r>
                        <a:rPr lang="cs-CZ" sz="2100" baseline="30000" dirty="0"/>
                        <a:t>-12</a:t>
                      </a:r>
                    </a:p>
                  </a:txBody>
                  <a:tcPr marL="91273" marR="91273" marT="45637" marB="45637"/>
                </a:tc>
                <a:extLst>
                  <a:ext uri="{0D108BD9-81ED-4DB2-BD59-A6C34878D82A}">
                    <a16:rowId xmlns:a16="http://schemas.microsoft.com/office/drawing/2014/main" val="10003"/>
                  </a:ext>
                </a:extLst>
              </a:tr>
              <a:tr h="495139">
                <a:tc>
                  <a:txBody>
                    <a:bodyPr/>
                    <a:lstStyle/>
                    <a:p>
                      <a:r>
                        <a:rPr lang="cs-CZ" sz="2100" dirty="0" err="1"/>
                        <a:t>nano</a:t>
                      </a:r>
                      <a:endParaRPr lang="cs-CZ" sz="2100" dirty="0"/>
                    </a:p>
                  </a:txBody>
                  <a:tcPr marL="91273" marR="91273" marT="45637" marB="45637"/>
                </a:tc>
                <a:tc>
                  <a:txBody>
                    <a:bodyPr/>
                    <a:lstStyle/>
                    <a:p>
                      <a:r>
                        <a:rPr lang="cs-CZ" sz="2100" dirty="0"/>
                        <a:t>n</a:t>
                      </a:r>
                    </a:p>
                  </a:txBody>
                  <a:tcPr marL="91273" marR="91273" marT="45637" marB="45637"/>
                </a:tc>
                <a:tc>
                  <a:txBody>
                    <a:bodyPr/>
                    <a:lstStyle/>
                    <a:p>
                      <a:r>
                        <a:rPr lang="cs-CZ" sz="2100" dirty="0"/>
                        <a:t>10</a:t>
                      </a:r>
                      <a:r>
                        <a:rPr lang="cs-CZ" sz="2100" baseline="30000" dirty="0"/>
                        <a:t>-9</a:t>
                      </a:r>
                    </a:p>
                  </a:txBody>
                  <a:tcPr marL="91273" marR="91273" marT="45637" marB="45637"/>
                </a:tc>
                <a:extLst>
                  <a:ext uri="{0D108BD9-81ED-4DB2-BD59-A6C34878D82A}">
                    <a16:rowId xmlns:a16="http://schemas.microsoft.com/office/drawing/2014/main" val="10004"/>
                  </a:ext>
                </a:extLst>
              </a:tr>
              <a:tr h="495139">
                <a:tc>
                  <a:txBody>
                    <a:bodyPr/>
                    <a:lstStyle/>
                    <a:p>
                      <a:r>
                        <a:rPr lang="cs-CZ" sz="2100" dirty="0"/>
                        <a:t>giga</a:t>
                      </a:r>
                    </a:p>
                  </a:txBody>
                  <a:tcPr marL="91273" marR="91273" marT="45637" marB="45637"/>
                </a:tc>
                <a:tc>
                  <a:txBody>
                    <a:bodyPr/>
                    <a:lstStyle/>
                    <a:p>
                      <a:r>
                        <a:rPr lang="cs-CZ" sz="2100" dirty="0"/>
                        <a:t>G</a:t>
                      </a:r>
                    </a:p>
                  </a:txBody>
                  <a:tcPr marL="91273" marR="91273" marT="45637" marB="45637"/>
                </a:tc>
                <a:tc>
                  <a:txBody>
                    <a:bodyPr/>
                    <a:lstStyle/>
                    <a:p>
                      <a:r>
                        <a:rPr lang="cs-CZ" sz="2100" dirty="0"/>
                        <a:t>10</a:t>
                      </a:r>
                      <a:r>
                        <a:rPr lang="cs-CZ" sz="2100" baseline="30000" dirty="0"/>
                        <a:t>9</a:t>
                      </a:r>
                    </a:p>
                  </a:txBody>
                  <a:tcPr marL="91273" marR="91273" marT="45637" marB="45637"/>
                </a:tc>
                <a:extLst>
                  <a:ext uri="{0D108BD9-81ED-4DB2-BD59-A6C34878D82A}">
                    <a16:rowId xmlns:a16="http://schemas.microsoft.com/office/drawing/2014/main" val="10005"/>
                  </a:ext>
                </a:extLst>
              </a:tr>
              <a:tr h="495139">
                <a:tc>
                  <a:txBody>
                    <a:bodyPr/>
                    <a:lstStyle/>
                    <a:p>
                      <a:r>
                        <a:rPr lang="cs-CZ" sz="2100" dirty="0" err="1"/>
                        <a:t>tera</a:t>
                      </a:r>
                      <a:endParaRPr lang="cs-CZ" sz="2100" dirty="0"/>
                    </a:p>
                  </a:txBody>
                  <a:tcPr marL="91273" marR="91273" marT="45637" marB="45637"/>
                </a:tc>
                <a:tc>
                  <a:txBody>
                    <a:bodyPr/>
                    <a:lstStyle/>
                    <a:p>
                      <a:r>
                        <a:rPr lang="cs-CZ" sz="2100" dirty="0"/>
                        <a:t>T</a:t>
                      </a:r>
                    </a:p>
                  </a:txBody>
                  <a:tcPr marL="91273" marR="91273" marT="45637" marB="45637"/>
                </a:tc>
                <a:tc>
                  <a:txBody>
                    <a:bodyPr/>
                    <a:lstStyle/>
                    <a:p>
                      <a:r>
                        <a:rPr lang="cs-CZ" sz="2100" dirty="0"/>
                        <a:t>10</a:t>
                      </a:r>
                      <a:r>
                        <a:rPr lang="cs-CZ" sz="2100" baseline="30000" dirty="0"/>
                        <a:t>12</a:t>
                      </a:r>
                    </a:p>
                  </a:txBody>
                  <a:tcPr marL="91273" marR="91273" marT="45637" marB="45637"/>
                </a:tc>
                <a:extLst>
                  <a:ext uri="{0D108BD9-81ED-4DB2-BD59-A6C34878D82A}">
                    <a16:rowId xmlns:a16="http://schemas.microsoft.com/office/drawing/2014/main" val="10006"/>
                  </a:ext>
                </a:extLst>
              </a:tr>
              <a:tr h="495139">
                <a:tc>
                  <a:txBody>
                    <a:bodyPr/>
                    <a:lstStyle/>
                    <a:p>
                      <a:r>
                        <a:rPr lang="cs-CZ" sz="2100" dirty="0" err="1"/>
                        <a:t>peta</a:t>
                      </a:r>
                      <a:endParaRPr lang="cs-CZ" sz="2100" dirty="0"/>
                    </a:p>
                  </a:txBody>
                  <a:tcPr marL="91273" marR="91273" marT="45637" marB="45637"/>
                </a:tc>
                <a:tc>
                  <a:txBody>
                    <a:bodyPr/>
                    <a:lstStyle/>
                    <a:p>
                      <a:r>
                        <a:rPr lang="cs-CZ" sz="2100" dirty="0"/>
                        <a:t>P</a:t>
                      </a:r>
                    </a:p>
                  </a:txBody>
                  <a:tcPr marL="91273" marR="91273" marT="45637" marB="45637"/>
                </a:tc>
                <a:tc>
                  <a:txBody>
                    <a:bodyPr/>
                    <a:lstStyle/>
                    <a:p>
                      <a:r>
                        <a:rPr lang="cs-CZ" sz="2100" dirty="0"/>
                        <a:t>10</a:t>
                      </a:r>
                      <a:r>
                        <a:rPr lang="cs-CZ" sz="2100" baseline="30000" dirty="0"/>
                        <a:t>15</a:t>
                      </a:r>
                    </a:p>
                  </a:txBody>
                  <a:tcPr marL="91273" marR="91273" marT="45637" marB="45637"/>
                </a:tc>
                <a:extLst>
                  <a:ext uri="{0D108BD9-81ED-4DB2-BD59-A6C34878D82A}">
                    <a16:rowId xmlns:a16="http://schemas.microsoft.com/office/drawing/2014/main" val="10007"/>
                  </a:ext>
                </a:extLst>
              </a:tr>
              <a:tr h="495139">
                <a:tc>
                  <a:txBody>
                    <a:bodyPr/>
                    <a:lstStyle/>
                    <a:p>
                      <a:r>
                        <a:rPr lang="cs-CZ" sz="2100" dirty="0" err="1"/>
                        <a:t>exa</a:t>
                      </a:r>
                      <a:endParaRPr lang="cs-CZ" sz="2100" dirty="0"/>
                    </a:p>
                  </a:txBody>
                  <a:tcPr marL="91273" marR="91273" marT="45637" marB="45637"/>
                </a:tc>
                <a:tc>
                  <a:txBody>
                    <a:bodyPr/>
                    <a:lstStyle/>
                    <a:p>
                      <a:r>
                        <a:rPr lang="cs-CZ" sz="2100" dirty="0"/>
                        <a:t>E</a:t>
                      </a:r>
                    </a:p>
                  </a:txBody>
                  <a:tcPr marL="91273" marR="91273" marT="45637" marB="45637"/>
                </a:tc>
                <a:tc>
                  <a:txBody>
                    <a:bodyPr/>
                    <a:lstStyle/>
                    <a:p>
                      <a:r>
                        <a:rPr lang="cs-CZ" sz="2100" dirty="0"/>
                        <a:t>10</a:t>
                      </a:r>
                      <a:r>
                        <a:rPr lang="cs-CZ" sz="2100" baseline="30000" dirty="0"/>
                        <a:t>18</a:t>
                      </a:r>
                    </a:p>
                  </a:txBody>
                  <a:tcPr marL="91273" marR="91273" marT="45637" marB="45637"/>
                </a:tc>
                <a:extLst>
                  <a:ext uri="{0D108BD9-81ED-4DB2-BD59-A6C34878D82A}">
                    <a16:rowId xmlns:a16="http://schemas.microsoft.com/office/drawing/2014/main" val="10008"/>
                  </a:ext>
                </a:extLst>
              </a:tr>
            </a:tbl>
          </a:graphicData>
        </a:graphic>
      </p:graphicFrame>
      <p:sp>
        <p:nvSpPr>
          <p:cNvPr id="2" name="Zástupný symbol pro číslo snímku 2">
            <a:extLst>
              <a:ext uri="{FF2B5EF4-FFF2-40B4-BE49-F238E27FC236}">
                <a16:creationId xmlns:a16="http://schemas.microsoft.com/office/drawing/2014/main" id="{28BEF9D9-F6E6-6158-0805-0295034F2B0B}"/>
              </a:ext>
            </a:extLst>
          </p:cNvPr>
          <p:cNvSpPr>
            <a:spLocks noGrp="1"/>
          </p:cNvSpPr>
          <p:nvPr>
            <p:ph type="sldNum" sz="quarter" idx="12"/>
          </p:nvPr>
        </p:nvSpPr>
        <p:spPr>
          <a:xfrm>
            <a:off x="8594903" y="6414514"/>
            <a:ext cx="2738199" cy="364459"/>
          </a:xfrm>
        </p:spPr>
        <p:txBody>
          <a:bodyPr/>
          <a:lstStyle/>
          <a:p>
            <a:fld id="{ED3E1015-A0F3-4D90-AC17-37A6E633FB71}" type="slidenum">
              <a:rPr lang="en-GB" smtClean="0"/>
              <a:t>20</a:t>
            </a:fld>
            <a:endParaRPr lang="en-GB" dirty="0"/>
          </a:p>
        </p:txBody>
      </p:sp>
      <p:sp>
        <p:nvSpPr>
          <p:cNvPr id="3" name="TextovéPole 2">
            <a:extLst>
              <a:ext uri="{FF2B5EF4-FFF2-40B4-BE49-F238E27FC236}">
                <a16:creationId xmlns:a16="http://schemas.microsoft.com/office/drawing/2014/main" id="{682D9DA4-34E8-B851-F5D0-0C2E141454D4}"/>
              </a:ext>
            </a:extLst>
          </p:cNvPr>
          <p:cNvSpPr txBox="1"/>
          <p:nvPr/>
        </p:nvSpPr>
        <p:spPr>
          <a:xfrm>
            <a:off x="-21958" y="120318"/>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Méně obvyklé předpony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D1150B24-B8C8-2E54-4C3B-435C314B72AA}"/>
              </a:ext>
            </a:extLst>
          </p:cNvPr>
          <p:cNvSpPr>
            <a:spLocks noGrp="1"/>
          </p:cNvSpPr>
          <p:nvPr>
            <p:ph type="sldNum" sz="quarter" idx="12"/>
          </p:nvPr>
        </p:nvSpPr>
        <p:spPr/>
        <p:txBody>
          <a:bodyPr/>
          <a:lstStyle/>
          <a:p>
            <a:fld id="{0B03548C-D8CE-44B9-80D6-3D9141BDC6B7}" type="slidenum">
              <a:rPr lang="cs-CZ" smtClean="0"/>
              <a:t>21</a:t>
            </a:fld>
            <a:endParaRPr lang="cs-CZ"/>
          </a:p>
        </p:txBody>
      </p:sp>
      <p:sp>
        <p:nvSpPr>
          <p:cNvPr id="6" name="Text Box 11">
            <a:extLst>
              <a:ext uri="{FF2B5EF4-FFF2-40B4-BE49-F238E27FC236}">
                <a16:creationId xmlns:a16="http://schemas.microsoft.com/office/drawing/2014/main" id="{EC8D0F9D-8078-AE07-F11D-0FDA7E0CFB1C}"/>
              </a:ext>
            </a:extLst>
          </p:cNvPr>
          <p:cNvSpPr txBox="1">
            <a:spLocks noChangeArrowheads="1"/>
          </p:cNvSpPr>
          <p:nvPr/>
        </p:nvSpPr>
        <p:spPr bwMode="auto">
          <a:xfrm>
            <a:off x="1260351" y="1622757"/>
            <a:ext cx="7632847" cy="5401479"/>
          </a:xfrm>
          <a:prstGeom prst="rect">
            <a:avLst/>
          </a:prstGeom>
          <a:noFill/>
          <a:ln w="9525">
            <a:noFill/>
            <a:miter lim="800000"/>
            <a:headEnd/>
            <a:tailEnd/>
          </a:ln>
          <a:effectLst/>
        </p:spPr>
        <p:txBody>
          <a:bodyPr wrap="square">
            <a:spAutoFit/>
          </a:bodyPr>
          <a:lstStyle/>
          <a:p>
            <a:pPr marL="457200" indent="-457200" eaLnBrk="0" hangingPunct="0">
              <a:buFontTx/>
              <a:buAutoNum type="arabicPeriod"/>
            </a:pPr>
            <a:r>
              <a:rPr lang="cs-CZ" sz="1800" b="1" dirty="0">
                <a:solidFill>
                  <a:schemeClr val="accent1"/>
                </a:solidFill>
                <a:latin typeface="Times New Roman" pitchFamily="18" charset="0"/>
              </a:rPr>
              <a:t>Kontinuální</a:t>
            </a:r>
            <a:r>
              <a:rPr lang="cs-CZ" sz="1800" dirty="0">
                <a:solidFill>
                  <a:schemeClr val="accent1"/>
                </a:solidFill>
                <a:latin typeface="Times New Roman" pitchFamily="18" charset="0"/>
              </a:rPr>
              <a:t> laser až desítky </a:t>
            </a:r>
            <a:r>
              <a:rPr lang="cs-CZ" sz="1800" dirty="0" err="1">
                <a:solidFill>
                  <a:schemeClr val="accent1"/>
                </a:solidFill>
                <a:latin typeface="Times New Roman" pitchFamily="18" charset="0"/>
              </a:rPr>
              <a:t>mW</a:t>
            </a:r>
            <a:r>
              <a:rPr lang="cs-CZ" sz="1800" dirty="0">
                <a:solidFill>
                  <a:schemeClr val="accent1"/>
                </a:solidFill>
                <a:latin typeface="Times New Roman" pitchFamily="18" charset="0"/>
              </a:rPr>
              <a:t> (komerčně dostupné až do </a:t>
            </a:r>
            <a:r>
              <a:rPr lang="cs-CZ" sz="1800" dirty="0" err="1">
                <a:solidFill>
                  <a:schemeClr val="accent1"/>
                </a:solidFill>
                <a:latin typeface="Times New Roman" pitchFamily="18" charset="0"/>
              </a:rPr>
              <a:t>20W</a:t>
            </a:r>
            <a:r>
              <a:rPr lang="cs-CZ" sz="1800" dirty="0">
                <a:solidFill>
                  <a:schemeClr val="accent1"/>
                </a:solidFill>
                <a:latin typeface="Times New Roman" pitchFamily="18" charset="0"/>
              </a:rPr>
              <a:t>)</a:t>
            </a:r>
          </a:p>
          <a:p>
            <a:pPr marL="457200" indent="-457200" eaLnBrk="0" hangingPunct="0">
              <a:buFontTx/>
              <a:buAutoNum type="arabicPeriod"/>
            </a:pPr>
            <a:endParaRPr lang="cs-CZ" sz="1800" dirty="0">
              <a:solidFill>
                <a:schemeClr val="accent1"/>
              </a:solidFill>
              <a:latin typeface="Times New Roman" pitchFamily="18" charset="0"/>
            </a:endParaRPr>
          </a:p>
          <a:p>
            <a:pPr marL="457200" indent="-457200" eaLnBrk="0" hangingPunct="0">
              <a:buFontTx/>
              <a:buAutoNum type="arabicPeriod"/>
            </a:pPr>
            <a:endParaRPr lang="cs-CZ" sz="1800" dirty="0">
              <a:solidFill>
                <a:schemeClr val="accent1"/>
              </a:solidFill>
              <a:latin typeface="Times New Roman" pitchFamily="18" charset="0"/>
            </a:endParaRPr>
          </a:p>
          <a:p>
            <a:pPr marL="457200" indent="-457200" eaLnBrk="0" hangingPunct="0">
              <a:buFontTx/>
              <a:buAutoNum type="arabicPeriod"/>
            </a:pPr>
            <a:r>
              <a:rPr lang="cs-CZ" sz="1800" b="1" dirty="0">
                <a:solidFill>
                  <a:schemeClr val="accent1"/>
                </a:solidFill>
                <a:latin typeface="Times New Roman" pitchFamily="18" charset="0"/>
              </a:rPr>
              <a:t>Pulsní lasery – nanosekundové, pikosekundové </a:t>
            </a:r>
            <a:r>
              <a:rPr lang="cs-CZ" sz="1800" b="1" dirty="0" err="1">
                <a:solidFill>
                  <a:schemeClr val="accent1"/>
                </a:solidFill>
                <a:latin typeface="Times New Roman" pitchFamily="18" charset="0"/>
              </a:rPr>
              <a:t>femtosekundové</a:t>
            </a:r>
            <a:endParaRPr lang="cs-CZ" sz="1800" b="1" dirty="0">
              <a:solidFill>
                <a:schemeClr val="accent1"/>
              </a:solidFill>
              <a:latin typeface="Times New Roman" pitchFamily="18" charset="0"/>
            </a:endParaRPr>
          </a:p>
          <a:p>
            <a:pPr marL="457200" indent="-457200" eaLnBrk="0" hangingPunct="0">
              <a:buFontTx/>
              <a:buAutoNum type="arabicPeriod"/>
            </a:pPr>
            <a:endParaRPr lang="cs-CZ" sz="1800" dirty="0">
              <a:solidFill>
                <a:schemeClr val="accent1"/>
              </a:solidFill>
              <a:latin typeface="Times New Roman" pitchFamily="18" charset="0"/>
            </a:endParaRPr>
          </a:p>
          <a:p>
            <a:pPr eaLnBrk="0" hangingPunct="0"/>
            <a:r>
              <a:rPr lang="cs-CZ" sz="1800" b="1" dirty="0">
                <a:solidFill>
                  <a:schemeClr val="accent1"/>
                </a:solidFill>
                <a:latin typeface="Times New Roman" pitchFamily="18" charset="0"/>
              </a:rPr>
              <a:t>(opakovací frekvence, vlnová délka, druh aktivního prostředí, hustota zářivého výkonu ...)</a:t>
            </a:r>
          </a:p>
          <a:p>
            <a:pPr eaLnBrk="0" hangingPunct="0"/>
            <a:endParaRPr lang="cs-CZ" sz="1800" b="1" dirty="0">
              <a:solidFill>
                <a:schemeClr val="accent1"/>
              </a:solidFill>
              <a:latin typeface="Times New Roman" pitchFamily="18" charset="0"/>
            </a:endParaRPr>
          </a:p>
          <a:p>
            <a:pPr eaLnBrk="0" hangingPunct="0"/>
            <a:endParaRPr lang="cs-CZ" sz="1800" b="1" dirty="0">
              <a:solidFill>
                <a:schemeClr val="accent1"/>
              </a:solidFill>
              <a:latin typeface="Times New Roman" pitchFamily="18" charset="0"/>
            </a:endParaRPr>
          </a:p>
          <a:p>
            <a:pPr eaLnBrk="0" hangingPunct="0"/>
            <a:r>
              <a:rPr lang="cs-CZ" sz="1800" b="1" dirty="0">
                <a:solidFill>
                  <a:schemeClr val="accent1"/>
                </a:solidFill>
                <a:latin typeface="Times New Roman" pitchFamily="18" charset="0"/>
              </a:rPr>
              <a:t>PŘÍKLAD:</a:t>
            </a:r>
          </a:p>
          <a:p>
            <a:pPr eaLnBrk="0" hangingPunct="0"/>
            <a:endParaRPr lang="cs-CZ" sz="1800" b="1" dirty="0">
              <a:solidFill>
                <a:schemeClr val="accent1"/>
              </a:solidFill>
              <a:latin typeface="Times New Roman" pitchFamily="18" charset="0"/>
            </a:endParaRPr>
          </a:p>
          <a:p>
            <a:pPr eaLnBrk="0" hangingPunct="0"/>
            <a:r>
              <a:rPr lang="cs-CZ" sz="1800" dirty="0">
                <a:solidFill>
                  <a:schemeClr val="accent1"/>
                </a:solidFill>
                <a:latin typeface="Times New Roman" pitchFamily="18" charset="0"/>
              </a:rPr>
              <a:t>Nanosekundový laser při středním výkonu </a:t>
            </a:r>
            <a:r>
              <a:rPr lang="en-US" sz="1800" dirty="0">
                <a:solidFill>
                  <a:schemeClr val="accent1"/>
                </a:solidFill>
                <a:latin typeface="Times New Roman" pitchFamily="18" charset="0"/>
              </a:rPr>
              <a:t>10 </a:t>
            </a:r>
            <a:r>
              <a:rPr lang="en-US" sz="1800" dirty="0" err="1">
                <a:solidFill>
                  <a:schemeClr val="accent1"/>
                </a:solidFill>
                <a:latin typeface="Times New Roman" pitchFamily="18" charset="0"/>
              </a:rPr>
              <a:t>mW</a:t>
            </a:r>
            <a:r>
              <a:rPr lang="cs-CZ" sz="1800" dirty="0">
                <a:solidFill>
                  <a:schemeClr val="accent1"/>
                </a:solidFill>
                <a:latin typeface="Times New Roman" pitchFamily="18" charset="0"/>
              </a:rPr>
              <a:t>:</a:t>
            </a:r>
          </a:p>
          <a:p>
            <a:pPr marL="914400" lvl="1" indent="-457200" eaLnBrk="0" hangingPunct="0">
              <a:buFontTx/>
              <a:buChar char="•"/>
            </a:pPr>
            <a:r>
              <a:rPr lang="cs-CZ" sz="1800" dirty="0">
                <a:solidFill>
                  <a:schemeClr val="accent1"/>
                </a:solidFill>
                <a:latin typeface="Times New Roman" pitchFamily="18" charset="0"/>
              </a:rPr>
              <a:t> délka pulsu =</a:t>
            </a:r>
            <a:r>
              <a:rPr lang="en-US" sz="1800" dirty="0">
                <a:solidFill>
                  <a:schemeClr val="accent1"/>
                </a:solidFill>
                <a:latin typeface="Times New Roman" pitchFamily="18" charset="0"/>
              </a:rPr>
              <a:t> 1 ns</a:t>
            </a:r>
            <a:r>
              <a:rPr lang="cs-CZ" sz="1800" dirty="0">
                <a:solidFill>
                  <a:schemeClr val="accent1"/>
                </a:solidFill>
                <a:latin typeface="Times New Roman" pitchFamily="18" charset="0"/>
              </a:rPr>
              <a:t>, (10</a:t>
            </a:r>
            <a:r>
              <a:rPr lang="cs-CZ" sz="1800" baseline="30000" dirty="0">
                <a:solidFill>
                  <a:schemeClr val="accent1"/>
                </a:solidFill>
                <a:latin typeface="Times New Roman" pitchFamily="18" charset="0"/>
              </a:rPr>
              <a:t>-9</a:t>
            </a:r>
            <a:r>
              <a:rPr lang="cs-CZ" sz="1800" dirty="0">
                <a:solidFill>
                  <a:schemeClr val="accent1"/>
                </a:solidFill>
                <a:latin typeface="Times New Roman" pitchFamily="18" charset="0"/>
              </a:rPr>
              <a:t> s)</a:t>
            </a:r>
          </a:p>
          <a:p>
            <a:pPr marL="914400" lvl="1" indent="-457200" eaLnBrk="0" hangingPunct="0">
              <a:buFontTx/>
              <a:buChar char="•"/>
            </a:pPr>
            <a:r>
              <a:rPr lang="cs-CZ" sz="1800" dirty="0">
                <a:solidFill>
                  <a:schemeClr val="accent1"/>
                </a:solidFill>
                <a:latin typeface="Times New Roman" pitchFamily="18" charset="0"/>
              </a:rPr>
              <a:t> energie pulsu = 1 </a:t>
            </a:r>
            <a:r>
              <a:rPr lang="cs-CZ" sz="1800" dirty="0" err="1">
                <a:solidFill>
                  <a:schemeClr val="accent1"/>
                </a:solidFill>
                <a:latin typeface="Times New Roman" pitchFamily="18" charset="0"/>
              </a:rPr>
              <a:t>mJ</a:t>
            </a:r>
            <a:r>
              <a:rPr lang="cs-CZ" sz="1800" dirty="0">
                <a:solidFill>
                  <a:schemeClr val="accent1"/>
                </a:solidFill>
                <a:latin typeface="Times New Roman" pitchFamily="18" charset="0"/>
              </a:rPr>
              <a:t>,</a:t>
            </a:r>
          </a:p>
          <a:p>
            <a:pPr marL="914400" lvl="1" indent="-457200" eaLnBrk="0" hangingPunct="0">
              <a:buFontTx/>
              <a:buChar char="•"/>
            </a:pPr>
            <a:r>
              <a:rPr lang="cs-CZ" b="1" dirty="0">
                <a:solidFill>
                  <a:srgbClr val="FF0000"/>
                </a:solidFill>
                <a:latin typeface="Times New Roman" pitchFamily="18" charset="0"/>
              </a:rPr>
              <a:t> okamžitý výkon (pulzu) = 1 MW</a:t>
            </a:r>
            <a:endParaRPr lang="cs-CZ" sz="1800" b="1" dirty="0">
              <a:solidFill>
                <a:srgbClr val="FF0000"/>
              </a:solidFill>
              <a:latin typeface="Times New Roman" pitchFamily="18" charset="0"/>
            </a:endParaRPr>
          </a:p>
          <a:p>
            <a:pPr marL="914400" lvl="1" indent="-457200" eaLnBrk="0" hangingPunct="0">
              <a:buFontTx/>
              <a:buChar char="•"/>
            </a:pPr>
            <a:r>
              <a:rPr lang="cs-CZ" sz="1800" dirty="0">
                <a:solidFill>
                  <a:schemeClr val="accent1"/>
                </a:solidFill>
                <a:latin typeface="Times New Roman" pitchFamily="18" charset="0"/>
              </a:rPr>
              <a:t> opakovací frekvence = 10 Hz</a:t>
            </a:r>
          </a:p>
          <a:p>
            <a:pPr marL="914400" lvl="1" indent="-457200" eaLnBrk="0" hangingPunct="0">
              <a:buFontTx/>
              <a:buChar char="•"/>
            </a:pPr>
            <a:endParaRPr lang="cs-CZ" sz="1800" dirty="0">
              <a:solidFill>
                <a:schemeClr val="accent1"/>
              </a:solidFill>
              <a:latin typeface="Times New Roman" pitchFamily="18" charset="0"/>
            </a:endParaRPr>
          </a:p>
          <a:p>
            <a:pPr marL="914400" lvl="1" indent="-457200" eaLnBrk="0" hangingPunct="0">
              <a:buFontTx/>
              <a:buChar char="•"/>
            </a:pPr>
            <a:endParaRPr lang="cs-CZ" sz="1800" dirty="0">
              <a:solidFill>
                <a:schemeClr val="accent1"/>
              </a:solidFill>
              <a:latin typeface="Times New Roman" pitchFamily="18" charset="0"/>
            </a:endParaRPr>
          </a:p>
          <a:p>
            <a:pPr marL="914400" lvl="1" indent="-457200" eaLnBrk="0" hangingPunct="0">
              <a:buFontTx/>
              <a:buChar char="•"/>
            </a:pPr>
            <a:endParaRPr lang="cs-CZ" sz="1800" dirty="0">
              <a:solidFill>
                <a:schemeClr val="accent1"/>
              </a:solidFill>
              <a:latin typeface="Times New Roman" pitchFamily="18" charset="0"/>
            </a:endParaRPr>
          </a:p>
        </p:txBody>
      </p:sp>
      <p:sp>
        <p:nvSpPr>
          <p:cNvPr id="7" name="TextovéPole 6">
            <a:extLst>
              <a:ext uri="{FF2B5EF4-FFF2-40B4-BE49-F238E27FC236}">
                <a16:creationId xmlns:a16="http://schemas.microsoft.com/office/drawing/2014/main" id="{48910961-B00F-D5CE-A5AC-648661EDEDE7}"/>
              </a:ext>
            </a:extLst>
          </p:cNvPr>
          <p:cNvSpPr txBox="1"/>
          <p:nvPr/>
        </p:nvSpPr>
        <p:spPr>
          <a:xfrm>
            <a:off x="-21958" y="120318"/>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Světelný výkon (laboratorních) laserů</a:t>
            </a:r>
          </a:p>
        </p:txBody>
      </p:sp>
    </p:spTree>
    <p:extLst>
      <p:ext uri="{BB962C8B-B14F-4D97-AF65-F5344CB8AC3E}">
        <p14:creationId xmlns:p14="http://schemas.microsoft.com/office/powerpoint/2010/main" val="448988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CE3DC39-70FA-0AF0-962C-AE8789B86077}"/>
              </a:ext>
            </a:extLst>
          </p:cNvPr>
          <p:cNvSpPr txBox="1"/>
          <p:nvPr/>
        </p:nvSpPr>
        <p:spPr>
          <a:xfrm>
            <a:off x="2584928" y="1839335"/>
            <a:ext cx="184394" cy="414101"/>
          </a:xfrm>
          <a:prstGeom prst="rect">
            <a:avLst/>
          </a:prstGeom>
          <a:noFill/>
        </p:spPr>
        <p:txBody>
          <a:bodyPr wrap="none" rtlCol="0">
            <a:spAutoFit/>
          </a:bodyPr>
          <a:lstStyle/>
          <a:p>
            <a:endParaRPr lang="cs-CZ" sz="2096" dirty="0"/>
          </a:p>
        </p:txBody>
      </p:sp>
      <p:graphicFrame>
        <p:nvGraphicFramePr>
          <p:cNvPr id="7" name="Object 6">
            <a:extLst>
              <a:ext uri="{FF2B5EF4-FFF2-40B4-BE49-F238E27FC236}">
                <a16:creationId xmlns:a16="http://schemas.microsoft.com/office/drawing/2014/main" id="{650D6C9A-F746-6EFD-FC1F-66F3F76ABFE7}"/>
              </a:ext>
            </a:extLst>
          </p:cNvPr>
          <p:cNvGraphicFramePr>
            <a:graphicFrameLocks noChangeAspect="1"/>
          </p:cNvGraphicFramePr>
          <p:nvPr>
            <p:extLst>
              <p:ext uri="{D42A27DB-BD31-4B8C-83A1-F6EECF244321}">
                <p14:modId xmlns:p14="http://schemas.microsoft.com/office/powerpoint/2010/main" val="3273047923"/>
              </p:ext>
            </p:extLst>
          </p:nvPr>
        </p:nvGraphicFramePr>
        <p:xfrm>
          <a:off x="1142156" y="4369116"/>
          <a:ext cx="1510129" cy="556197"/>
        </p:xfrm>
        <a:graphic>
          <a:graphicData uri="http://schemas.openxmlformats.org/presentationml/2006/ole">
            <mc:AlternateContent xmlns:mc="http://schemas.openxmlformats.org/markup-compatibility/2006">
              <mc:Choice xmlns:v="urn:schemas-microsoft-com:vml" Requires="v">
                <p:oleObj name="Rovnice" r:id="rId2" imgW="545626" imgH="203024" progId="Equation.3">
                  <p:embed/>
                </p:oleObj>
              </mc:Choice>
              <mc:Fallback>
                <p:oleObj name="Rovnice" r:id="rId2" imgW="545626" imgH="203024" progId="Equation.3">
                  <p:embed/>
                  <p:pic>
                    <p:nvPicPr>
                      <p:cNvPr id="7" name="Object 6">
                        <a:extLst>
                          <a:ext uri="{FF2B5EF4-FFF2-40B4-BE49-F238E27FC236}">
                            <a16:creationId xmlns:a16="http://schemas.microsoft.com/office/drawing/2014/main" id="{650D6C9A-F746-6EFD-FC1F-66F3F76AB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156" y="4369116"/>
                        <a:ext cx="1510129" cy="5561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Obdélník 7">
            <a:extLst>
              <a:ext uri="{FF2B5EF4-FFF2-40B4-BE49-F238E27FC236}">
                <a16:creationId xmlns:a16="http://schemas.microsoft.com/office/drawing/2014/main" id="{74C7DE46-D6D8-F4BB-0BC5-0CB7C19AA973}"/>
              </a:ext>
            </a:extLst>
          </p:cNvPr>
          <p:cNvSpPr/>
          <p:nvPr/>
        </p:nvSpPr>
        <p:spPr>
          <a:xfrm>
            <a:off x="468263" y="3368115"/>
            <a:ext cx="7906441" cy="705316"/>
          </a:xfrm>
          <a:prstGeom prst="rect">
            <a:avLst/>
          </a:prstGeom>
        </p:spPr>
        <p:txBody>
          <a:bodyPr wrap="square">
            <a:spAutoFit/>
          </a:bodyPr>
          <a:lstStyle/>
          <a:p>
            <a:r>
              <a:rPr lang="cs-CZ" sz="1996" b="1" dirty="0">
                <a:solidFill>
                  <a:srgbClr val="C00000"/>
                </a:solidFill>
              </a:rPr>
              <a:t>koherenční délka</a:t>
            </a:r>
            <a:r>
              <a:rPr lang="cs-CZ" sz="1996" dirty="0">
                <a:solidFill>
                  <a:srgbClr val="C00000"/>
                </a:solidFill>
              </a:rPr>
              <a:t>  </a:t>
            </a:r>
            <a:r>
              <a:rPr lang="cs-CZ" sz="1996" dirty="0" err="1">
                <a:solidFill>
                  <a:srgbClr val="C00000"/>
                </a:solidFill>
              </a:rPr>
              <a:t>l</a:t>
            </a:r>
            <a:r>
              <a:rPr lang="cs-CZ" sz="1996" baseline="-25000" dirty="0" err="1">
                <a:solidFill>
                  <a:srgbClr val="C00000"/>
                </a:solidFill>
              </a:rPr>
              <a:t>c</a:t>
            </a:r>
            <a:r>
              <a:rPr lang="cs-CZ" sz="1996" dirty="0"/>
              <a:t>- Souvisí s tím, po jak dlouhou dobu je vyzařována spojitá elektromagnetická vlna (kmitání o sinusovém průběhu).</a:t>
            </a:r>
          </a:p>
        </p:txBody>
      </p:sp>
      <p:sp>
        <p:nvSpPr>
          <p:cNvPr id="9" name="TextovéPole 8">
            <a:extLst>
              <a:ext uri="{FF2B5EF4-FFF2-40B4-BE49-F238E27FC236}">
                <a16:creationId xmlns:a16="http://schemas.microsoft.com/office/drawing/2014/main" id="{020B41D5-4BBA-2E9D-870C-7AE2F5E88F07}"/>
              </a:ext>
            </a:extLst>
          </p:cNvPr>
          <p:cNvSpPr txBox="1"/>
          <p:nvPr/>
        </p:nvSpPr>
        <p:spPr>
          <a:xfrm>
            <a:off x="8101111" y="1491433"/>
            <a:ext cx="3963043" cy="1569019"/>
          </a:xfrm>
          <a:prstGeom prst="rect">
            <a:avLst/>
          </a:prstGeom>
          <a:solidFill>
            <a:srgbClr val="FFC000"/>
          </a:solidFill>
        </p:spPr>
        <p:txBody>
          <a:bodyPr wrap="square" rtlCol="0">
            <a:spAutoFit/>
          </a:bodyPr>
          <a:lstStyle/>
          <a:p>
            <a:pPr algn="ctr"/>
            <a:r>
              <a:rPr lang="cs-CZ" sz="1996" b="1" u="sng" dirty="0" err="1">
                <a:sym typeface="Symbol" pitchFamily="18" charset="2"/>
              </a:rPr>
              <a:t>Heissenbergův</a:t>
            </a:r>
            <a:r>
              <a:rPr lang="cs-CZ" sz="1996" b="1" u="sng" dirty="0">
                <a:sym typeface="Symbol" pitchFamily="18" charset="2"/>
              </a:rPr>
              <a:t> princip neurčitosti:   </a:t>
            </a:r>
          </a:p>
          <a:p>
            <a:pPr algn="ctr"/>
            <a:r>
              <a:rPr lang="cs-CZ" sz="1400" dirty="0">
                <a:sym typeface="Symbol" pitchFamily="18" charset="2"/>
              </a:rPr>
              <a:t>(nejzazší - fyzikální limit)</a:t>
            </a:r>
          </a:p>
          <a:p>
            <a:pPr algn="ctr"/>
            <a:endParaRPr lang="cs-CZ" sz="1400" dirty="0">
              <a:sym typeface="Symbol" pitchFamily="18" charset="2"/>
            </a:endParaRPr>
          </a:p>
          <a:p>
            <a:pPr algn="ctr"/>
            <a:r>
              <a:rPr lang="cs-CZ" sz="2400" dirty="0">
                <a:sym typeface="Symbol" pitchFamily="18" charset="2"/>
              </a:rPr>
              <a:t></a:t>
            </a:r>
            <a:r>
              <a:rPr lang="cs-CZ" sz="2400" dirty="0"/>
              <a:t>E </a:t>
            </a:r>
            <a:r>
              <a:rPr lang="cs-CZ" sz="2400" dirty="0">
                <a:sym typeface="Symbol" pitchFamily="18" charset="2"/>
              </a:rPr>
              <a:t></a:t>
            </a:r>
            <a:r>
              <a:rPr lang="cs-CZ" sz="2400" dirty="0"/>
              <a:t>t </a:t>
            </a:r>
            <a:r>
              <a:rPr lang="cs-CZ" sz="2400" dirty="0">
                <a:sym typeface="Symbol" pitchFamily="18" charset="2"/>
              </a:rPr>
              <a:t></a:t>
            </a:r>
            <a:r>
              <a:rPr lang="cs-CZ" sz="2400" dirty="0"/>
              <a:t> h </a:t>
            </a:r>
            <a:r>
              <a:rPr lang="cs-CZ" sz="2400" dirty="0">
                <a:sym typeface="Symbol" pitchFamily="18" charset="2"/>
              </a:rPr>
              <a:t></a:t>
            </a:r>
            <a:r>
              <a:rPr lang="cs-CZ" sz="2400" dirty="0"/>
              <a:t> 2</a:t>
            </a:r>
            <a:r>
              <a:rPr lang="cs-CZ" sz="2400" dirty="0">
                <a:sym typeface="Symbol" pitchFamily="18" charset="2"/>
              </a:rPr>
              <a:t>             </a:t>
            </a:r>
          </a:p>
          <a:p>
            <a:pPr algn="ctr"/>
            <a:r>
              <a:rPr lang="cs-CZ" sz="2400" dirty="0"/>
              <a:t>h</a:t>
            </a:r>
            <a:r>
              <a:rPr lang="cs-CZ" sz="2400" dirty="0">
                <a:sym typeface="Symbol" pitchFamily="18" charset="2"/>
              </a:rPr>
              <a:t></a:t>
            </a:r>
            <a:r>
              <a:rPr lang="cs-CZ" sz="2400" dirty="0"/>
              <a:t>t </a:t>
            </a:r>
            <a:r>
              <a:rPr lang="cs-CZ" sz="2400" dirty="0">
                <a:sym typeface="Symbol" pitchFamily="18" charset="2"/>
              </a:rPr>
              <a:t></a:t>
            </a:r>
            <a:r>
              <a:rPr lang="cs-CZ" sz="2400" dirty="0"/>
              <a:t>h </a:t>
            </a:r>
            <a:r>
              <a:rPr lang="cs-CZ" sz="2400" dirty="0">
                <a:sym typeface="Symbol" pitchFamily="18" charset="2"/>
              </a:rPr>
              <a:t></a:t>
            </a:r>
            <a:r>
              <a:rPr lang="cs-CZ" sz="2400" dirty="0"/>
              <a:t> 2</a:t>
            </a:r>
            <a:r>
              <a:rPr lang="cs-CZ" sz="2400" dirty="0">
                <a:sym typeface="Symbol" pitchFamily="18" charset="2"/>
              </a:rPr>
              <a:t></a:t>
            </a:r>
            <a:r>
              <a:rPr lang="cs-CZ" sz="2400" dirty="0"/>
              <a:t>  </a:t>
            </a:r>
          </a:p>
        </p:txBody>
      </p:sp>
      <p:sp>
        <p:nvSpPr>
          <p:cNvPr id="10" name="Obdélník 9">
            <a:extLst>
              <a:ext uri="{FF2B5EF4-FFF2-40B4-BE49-F238E27FC236}">
                <a16:creationId xmlns:a16="http://schemas.microsoft.com/office/drawing/2014/main" id="{05D3BAAD-F589-AF6B-B090-420692A82AA0}"/>
              </a:ext>
            </a:extLst>
          </p:cNvPr>
          <p:cNvSpPr/>
          <p:nvPr/>
        </p:nvSpPr>
        <p:spPr>
          <a:xfrm>
            <a:off x="647277" y="1224939"/>
            <a:ext cx="2659439" cy="399381"/>
          </a:xfrm>
          <a:prstGeom prst="rect">
            <a:avLst/>
          </a:prstGeom>
        </p:spPr>
        <p:txBody>
          <a:bodyPr wrap="square">
            <a:spAutoFit/>
          </a:bodyPr>
          <a:lstStyle/>
          <a:p>
            <a:pPr>
              <a:buFontTx/>
              <a:buNone/>
            </a:pPr>
            <a:r>
              <a:rPr lang="cs-CZ" sz="1996" b="1" dirty="0">
                <a:solidFill>
                  <a:srgbClr val="C00000"/>
                </a:solidFill>
              </a:rPr>
              <a:t>koherenční doba – </a:t>
            </a:r>
            <a:r>
              <a:rPr lang="cs-CZ" sz="1996" b="1" dirty="0">
                <a:solidFill>
                  <a:srgbClr val="C00000"/>
                </a:solidFill>
                <a:sym typeface="Symbol" pitchFamily="18" charset="2"/>
              </a:rPr>
              <a:t></a:t>
            </a:r>
            <a:endParaRPr lang="cs-CZ" sz="1996" b="1" dirty="0">
              <a:solidFill>
                <a:srgbClr val="C00000"/>
              </a:solidFill>
            </a:endParaRPr>
          </a:p>
        </p:txBody>
      </p:sp>
      <p:graphicFrame>
        <p:nvGraphicFramePr>
          <p:cNvPr id="11" name="Object 7">
            <a:extLst>
              <a:ext uri="{FF2B5EF4-FFF2-40B4-BE49-F238E27FC236}">
                <a16:creationId xmlns:a16="http://schemas.microsoft.com/office/drawing/2014/main" id="{81F43DC1-9BEA-3564-775C-B3B855378CED}"/>
              </a:ext>
            </a:extLst>
          </p:cNvPr>
          <p:cNvGraphicFramePr>
            <a:graphicFrameLocks noChangeAspect="1"/>
          </p:cNvGraphicFramePr>
          <p:nvPr>
            <p:extLst>
              <p:ext uri="{D42A27DB-BD31-4B8C-83A1-F6EECF244321}">
                <p14:modId xmlns:p14="http://schemas.microsoft.com/office/powerpoint/2010/main" val="1873463306"/>
              </p:ext>
            </p:extLst>
          </p:nvPr>
        </p:nvGraphicFramePr>
        <p:xfrm>
          <a:off x="4130252" y="1142011"/>
          <a:ext cx="1300329" cy="1006274"/>
        </p:xfrm>
        <a:graphic>
          <a:graphicData uri="http://schemas.openxmlformats.org/presentationml/2006/ole">
            <mc:AlternateContent xmlns:mc="http://schemas.openxmlformats.org/markup-compatibility/2006">
              <mc:Choice xmlns:v="urn:schemas-microsoft-com:vml" Requires="v">
                <p:oleObj name="Rovnice" r:id="rId4" imgW="507780" imgH="393529" progId="Equation.3">
                  <p:embed/>
                </p:oleObj>
              </mc:Choice>
              <mc:Fallback>
                <p:oleObj name="Rovnice" r:id="rId4" imgW="507780" imgH="393529" progId="Equation.3">
                  <p:embed/>
                  <p:pic>
                    <p:nvPicPr>
                      <p:cNvPr id="11" name="Object 7">
                        <a:extLst>
                          <a:ext uri="{FF2B5EF4-FFF2-40B4-BE49-F238E27FC236}">
                            <a16:creationId xmlns:a16="http://schemas.microsoft.com/office/drawing/2014/main" id="{81F43DC1-9BEA-3564-775C-B3B855378C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0252" y="1142011"/>
                        <a:ext cx="1300329" cy="10062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ovéPole 11">
            <a:extLst>
              <a:ext uri="{FF2B5EF4-FFF2-40B4-BE49-F238E27FC236}">
                <a16:creationId xmlns:a16="http://schemas.microsoft.com/office/drawing/2014/main" id="{5E50F453-3CD6-DBA6-2064-8B28C6DBDAE8}"/>
              </a:ext>
            </a:extLst>
          </p:cNvPr>
          <p:cNvSpPr txBox="1"/>
          <p:nvPr/>
        </p:nvSpPr>
        <p:spPr>
          <a:xfrm>
            <a:off x="468263" y="2393176"/>
            <a:ext cx="4437177" cy="399468"/>
          </a:xfrm>
          <a:prstGeom prst="rect">
            <a:avLst/>
          </a:prstGeom>
          <a:noFill/>
        </p:spPr>
        <p:txBody>
          <a:bodyPr wrap="none" rtlCol="0">
            <a:spAutoFit/>
          </a:bodyPr>
          <a:lstStyle/>
          <a:p>
            <a:r>
              <a:rPr lang="cs-CZ" sz="1996" dirty="0"/>
              <a:t>kde           je šířka spektrálního intervalu  </a:t>
            </a:r>
          </a:p>
        </p:txBody>
      </p:sp>
      <p:graphicFrame>
        <p:nvGraphicFramePr>
          <p:cNvPr id="13" name="Object 8">
            <a:extLst>
              <a:ext uri="{FF2B5EF4-FFF2-40B4-BE49-F238E27FC236}">
                <a16:creationId xmlns:a16="http://schemas.microsoft.com/office/drawing/2014/main" id="{57155D5E-D019-DEC4-EC2D-B199FA86D6EB}"/>
              </a:ext>
            </a:extLst>
          </p:cNvPr>
          <p:cNvGraphicFramePr>
            <a:graphicFrameLocks noChangeAspect="1"/>
          </p:cNvGraphicFramePr>
          <p:nvPr>
            <p:extLst>
              <p:ext uri="{D42A27DB-BD31-4B8C-83A1-F6EECF244321}">
                <p14:modId xmlns:p14="http://schemas.microsoft.com/office/powerpoint/2010/main" val="2232826369"/>
              </p:ext>
            </p:extLst>
          </p:nvPr>
        </p:nvGraphicFramePr>
        <p:xfrm>
          <a:off x="1043276" y="2393176"/>
          <a:ext cx="359384" cy="333788"/>
        </p:xfrm>
        <a:graphic>
          <a:graphicData uri="http://schemas.openxmlformats.org/presentationml/2006/ole">
            <mc:AlternateContent xmlns:mc="http://schemas.openxmlformats.org/markup-compatibility/2006">
              <mc:Choice xmlns:v="urn:schemas-microsoft-com:vml" Requires="v">
                <p:oleObj name="Rovnice" r:id="rId6" imgW="241091" imgH="177646" progId="Equation.3">
                  <p:embed/>
                </p:oleObj>
              </mc:Choice>
              <mc:Fallback>
                <p:oleObj name="Rovnice" r:id="rId6" imgW="241091" imgH="177646" progId="Equation.3">
                  <p:embed/>
                  <p:pic>
                    <p:nvPicPr>
                      <p:cNvPr id="13" name="Object 8">
                        <a:extLst>
                          <a:ext uri="{FF2B5EF4-FFF2-40B4-BE49-F238E27FC236}">
                            <a16:creationId xmlns:a16="http://schemas.microsoft.com/office/drawing/2014/main" id="{57155D5E-D019-DEC4-EC2D-B199FA86D6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276" y="2393176"/>
                        <a:ext cx="359384" cy="333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Obdélník 13">
            <a:extLst>
              <a:ext uri="{FF2B5EF4-FFF2-40B4-BE49-F238E27FC236}">
                <a16:creationId xmlns:a16="http://schemas.microsoft.com/office/drawing/2014/main" id="{7BF6C399-B9BC-9F17-6886-3FF0A57C40FE}"/>
              </a:ext>
            </a:extLst>
          </p:cNvPr>
          <p:cNvSpPr/>
          <p:nvPr/>
        </p:nvSpPr>
        <p:spPr>
          <a:xfrm>
            <a:off x="2412479" y="5406763"/>
            <a:ext cx="7825789" cy="1320874"/>
          </a:xfrm>
          <a:prstGeom prst="rect">
            <a:avLst/>
          </a:prstGeom>
        </p:spPr>
        <p:txBody>
          <a:bodyPr wrap="square">
            <a:spAutoFit/>
          </a:bodyPr>
          <a:lstStyle/>
          <a:p>
            <a:pPr algn="ctr"/>
            <a:r>
              <a:rPr lang="cs-CZ" sz="1996" b="1" dirty="0">
                <a:solidFill>
                  <a:srgbClr val="000099"/>
                </a:solidFill>
              </a:rPr>
              <a:t>Obecně je možno chápat koherenci jako schopnost záření </a:t>
            </a:r>
            <a:r>
              <a:rPr lang="cs-CZ" sz="1996" b="1" u="sng" dirty="0">
                <a:solidFill>
                  <a:srgbClr val="000099"/>
                </a:solidFill>
              </a:rPr>
              <a:t>interferovat !!! </a:t>
            </a:r>
            <a:r>
              <a:rPr lang="cs-CZ" sz="1996" b="1" dirty="0">
                <a:solidFill>
                  <a:srgbClr val="000099"/>
                </a:solidFill>
              </a:rPr>
              <a:t>při vzájemných časových posunech emitovaného záření</a:t>
            </a:r>
          </a:p>
          <a:p>
            <a:pPr algn="ctr"/>
            <a:endParaRPr lang="cs-CZ" sz="1996" b="1" dirty="0">
              <a:solidFill>
                <a:srgbClr val="000099"/>
              </a:solidFill>
            </a:endParaRPr>
          </a:p>
          <a:p>
            <a:pPr algn="ctr"/>
            <a:r>
              <a:rPr lang="cs-CZ" sz="1996" b="1" dirty="0">
                <a:solidFill>
                  <a:srgbClr val="000099"/>
                </a:solidFill>
              </a:rPr>
              <a:t>často se používá pro laserový paprsek termín </a:t>
            </a:r>
            <a:r>
              <a:rPr lang="cs-CZ" sz="1996" b="1" u="sng" dirty="0">
                <a:solidFill>
                  <a:srgbClr val="FF0000"/>
                </a:solidFill>
              </a:rPr>
              <a:t>laserový svazek</a:t>
            </a:r>
            <a:endParaRPr lang="cs-CZ" sz="1996" u="sng" dirty="0">
              <a:solidFill>
                <a:srgbClr val="FF0000"/>
              </a:solidFill>
            </a:endParaRPr>
          </a:p>
        </p:txBody>
      </p:sp>
      <p:sp>
        <p:nvSpPr>
          <p:cNvPr id="3" name="Zástupný symbol pro číslo snímku 2">
            <a:extLst>
              <a:ext uri="{FF2B5EF4-FFF2-40B4-BE49-F238E27FC236}">
                <a16:creationId xmlns:a16="http://schemas.microsoft.com/office/drawing/2014/main" id="{A86C02CD-93E1-57D0-3561-D29CF666CA44}"/>
              </a:ext>
            </a:extLst>
          </p:cNvPr>
          <p:cNvSpPr>
            <a:spLocks noGrp="1"/>
          </p:cNvSpPr>
          <p:nvPr>
            <p:ph type="sldNum" sz="quarter" idx="12"/>
          </p:nvPr>
        </p:nvSpPr>
        <p:spPr/>
        <p:txBody>
          <a:bodyPr/>
          <a:lstStyle/>
          <a:p>
            <a:fld id="{4F95796C-0982-402B-A490-345830A5F09F}" type="slidenum">
              <a:rPr lang="cs-CZ" smtClean="0"/>
              <a:t>22</a:t>
            </a:fld>
            <a:endParaRPr lang="cs-CZ" dirty="0"/>
          </a:p>
        </p:txBody>
      </p:sp>
      <p:sp>
        <p:nvSpPr>
          <p:cNvPr id="4" name="TextovéPole 3">
            <a:extLst>
              <a:ext uri="{FF2B5EF4-FFF2-40B4-BE49-F238E27FC236}">
                <a16:creationId xmlns:a16="http://schemas.microsoft.com/office/drawing/2014/main" id="{E13679E5-E7BE-2E44-545A-F03A02889336}"/>
              </a:ext>
            </a:extLst>
          </p:cNvPr>
          <p:cNvSpPr txBox="1"/>
          <p:nvPr/>
        </p:nvSpPr>
        <p:spPr>
          <a:xfrm>
            <a:off x="-21958" y="120318"/>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Koherence záření</a:t>
            </a:r>
          </a:p>
        </p:txBody>
      </p:sp>
    </p:spTree>
    <p:extLst>
      <p:ext uri="{BB962C8B-B14F-4D97-AF65-F5344CB8AC3E}">
        <p14:creationId xmlns:p14="http://schemas.microsoft.com/office/powerpoint/2010/main" val="3693899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4E400AE-F197-1402-8300-1A9B5BEF7844}"/>
              </a:ext>
            </a:extLst>
          </p:cNvPr>
          <p:cNvSpPr txBox="1">
            <a:spLocks noChangeArrowheads="1"/>
          </p:cNvSpPr>
          <p:nvPr/>
        </p:nvSpPr>
        <p:spPr>
          <a:xfrm>
            <a:off x="451265" y="1342828"/>
            <a:ext cx="11223327" cy="48648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cs-CZ" sz="2795" dirty="0"/>
              <a:t>Emise elementárních oscilátorů (atomů, molekul…) do úzkého svazku (+ snadné zaostření)  – </a:t>
            </a:r>
            <a:r>
              <a:rPr lang="cs-CZ" sz="2795" dirty="0">
                <a:solidFill>
                  <a:srgbClr val="C00000"/>
                </a:solidFill>
              </a:rPr>
              <a:t>prostorová koncentrace energie </a:t>
            </a:r>
          </a:p>
          <a:p>
            <a:pPr>
              <a:defRPr/>
            </a:pPr>
            <a:endParaRPr lang="cs-CZ" sz="2795" dirty="0">
              <a:solidFill>
                <a:srgbClr val="C00000"/>
              </a:solidFill>
            </a:endParaRPr>
          </a:p>
          <a:p>
            <a:pPr>
              <a:defRPr/>
            </a:pPr>
            <a:r>
              <a:rPr lang="el-GR" sz="2795" dirty="0"/>
              <a:t>Δλ</a:t>
            </a:r>
            <a:r>
              <a:rPr lang="cs-CZ" sz="2795" dirty="0"/>
              <a:t> může být velmi malá – </a:t>
            </a:r>
            <a:r>
              <a:rPr lang="cs-CZ" sz="2795" dirty="0">
                <a:solidFill>
                  <a:srgbClr val="C00000"/>
                </a:solidFill>
              </a:rPr>
              <a:t>spektrální koncentrace energie</a:t>
            </a:r>
          </a:p>
          <a:p>
            <a:pPr>
              <a:defRPr/>
            </a:pPr>
            <a:endParaRPr lang="cs-CZ" sz="2795" dirty="0">
              <a:solidFill>
                <a:srgbClr val="C00000"/>
              </a:solidFill>
            </a:endParaRPr>
          </a:p>
          <a:p>
            <a:pPr>
              <a:defRPr/>
            </a:pPr>
            <a:r>
              <a:rPr lang="cs-CZ" sz="2795" dirty="0"/>
              <a:t>Synchronní činnost elementárních oscilátorů – </a:t>
            </a:r>
            <a:r>
              <a:rPr lang="cs-CZ" sz="2795" dirty="0">
                <a:solidFill>
                  <a:srgbClr val="C00000"/>
                </a:solidFill>
              </a:rPr>
              <a:t>časová koncentrace energie</a:t>
            </a:r>
          </a:p>
          <a:p>
            <a:pPr>
              <a:defRPr/>
            </a:pPr>
            <a:endParaRPr lang="cs-CZ" sz="2795" dirty="0">
              <a:solidFill>
                <a:srgbClr val="C00000"/>
              </a:solidFill>
            </a:endParaRPr>
          </a:p>
          <a:p>
            <a:pPr>
              <a:defRPr/>
            </a:pPr>
            <a:r>
              <a:rPr lang="cs-CZ" sz="2795" dirty="0"/>
              <a:t>Koherenční vzdálenost až desítky (ve vakuu až tisíce) kilometrů</a:t>
            </a:r>
            <a:endParaRPr lang="el-GR" sz="2795" dirty="0"/>
          </a:p>
        </p:txBody>
      </p:sp>
      <p:sp>
        <p:nvSpPr>
          <p:cNvPr id="2" name="Zástupný symbol pro číslo snímku 1">
            <a:extLst>
              <a:ext uri="{FF2B5EF4-FFF2-40B4-BE49-F238E27FC236}">
                <a16:creationId xmlns:a16="http://schemas.microsoft.com/office/drawing/2014/main" id="{20AE2339-875B-158C-8CC3-D254D07C6BAD}"/>
              </a:ext>
            </a:extLst>
          </p:cNvPr>
          <p:cNvSpPr>
            <a:spLocks noGrp="1"/>
          </p:cNvSpPr>
          <p:nvPr>
            <p:ph type="sldNum" sz="quarter" idx="12"/>
          </p:nvPr>
        </p:nvSpPr>
        <p:spPr/>
        <p:txBody>
          <a:bodyPr/>
          <a:lstStyle/>
          <a:p>
            <a:fld id="{4F95796C-0982-402B-A490-345830A5F09F}" type="slidenum">
              <a:rPr lang="en-GB" smtClean="0"/>
              <a:t>23</a:t>
            </a:fld>
            <a:endParaRPr lang="en-GB"/>
          </a:p>
        </p:txBody>
      </p:sp>
      <p:sp>
        <p:nvSpPr>
          <p:cNvPr id="5" name="TextovéPole 4">
            <a:extLst>
              <a:ext uri="{FF2B5EF4-FFF2-40B4-BE49-F238E27FC236}">
                <a16:creationId xmlns:a16="http://schemas.microsoft.com/office/drawing/2014/main" id="{59FEC6D6-94D5-C82F-02C3-AF904F3ACEF8}"/>
              </a:ext>
            </a:extLst>
          </p:cNvPr>
          <p:cNvSpPr txBox="1"/>
          <p:nvPr/>
        </p:nvSpPr>
        <p:spPr>
          <a:xfrm>
            <a:off x="-21958" y="120318"/>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Vlastnosti záření laseru</a:t>
            </a:r>
          </a:p>
        </p:txBody>
      </p:sp>
      <p:sp>
        <p:nvSpPr>
          <p:cNvPr id="6" name="Šipka: doprava 5">
            <a:extLst>
              <a:ext uri="{FF2B5EF4-FFF2-40B4-BE49-F238E27FC236}">
                <a16:creationId xmlns:a16="http://schemas.microsoft.com/office/drawing/2014/main" id="{5170EEC6-94EE-525A-7534-4EF7261AFAD6}"/>
              </a:ext>
            </a:extLst>
          </p:cNvPr>
          <p:cNvSpPr/>
          <p:nvPr/>
        </p:nvSpPr>
        <p:spPr>
          <a:xfrm>
            <a:off x="349682" y="5949923"/>
            <a:ext cx="864096" cy="5760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ovéPole 6">
            <a:extLst>
              <a:ext uri="{FF2B5EF4-FFF2-40B4-BE49-F238E27FC236}">
                <a16:creationId xmlns:a16="http://schemas.microsoft.com/office/drawing/2014/main" id="{DD1588C6-369E-FD43-E032-74AB3B4535D1}"/>
              </a:ext>
            </a:extLst>
          </p:cNvPr>
          <p:cNvSpPr txBox="1"/>
          <p:nvPr/>
        </p:nvSpPr>
        <p:spPr>
          <a:xfrm>
            <a:off x="1476375" y="6030206"/>
            <a:ext cx="8913722" cy="523220"/>
          </a:xfrm>
          <a:prstGeom prst="rect">
            <a:avLst/>
          </a:prstGeom>
          <a:solidFill>
            <a:srgbClr val="FFC000"/>
          </a:solidFill>
        </p:spPr>
        <p:txBody>
          <a:bodyPr wrap="none" rtlCol="0">
            <a:spAutoFit/>
          </a:bodyPr>
          <a:lstStyle/>
          <a:p>
            <a:r>
              <a:rPr lang="cs-CZ" sz="2800" b="1" dirty="0"/>
              <a:t>umožnění vývoje řady nových spektroskopických metod !!!</a:t>
            </a:r>
            <a:endParaRPr lang="en-GB" sz="2800" b="1" dirty="0"/>
          </a:p>
        </p:txBody>
      </p:sp>
    </p:spTree>
    <p:extLst>
      <p:ext uri="{BB962C8B-B14F-4D97-AF65-F5344CB8AC3E}">
        <p14:creationId xmlns:p14="http://schemas.microsoft.com/office/powerpoint/2010/main" val="184160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4">
            <a:extLst>
              <a:ext uri="{FF2B5EF4-FFF2-40B4-BE49-F238E27FC236}">
                <a16:creationId xmlns:a16="http://schemas.microsoft.com/office/drawing/2014/main" id="{C81127F7-9FD8-2F8E-2CAD-EBC478A5BA41}"/>
              </a:ext>
            </a:extLst>
          </p:cNvPr>
          <p:cNvSpPr>
            <a:spLocks noChangeArrowheads="1"/>
          </p:cNvSpPr>
          <p:nvPr/>
        </p:nvSpPr>
        <p:spPr bwMode="auto">
          <a:xfrm>
            <a:off x="180231" y="1214770"/>
            <a:ext cx="11463530" cy="5254002"/>
          </a:xfrm>
          <a:prstGeom prst="rect">
            <a:avLst/>
          </a:prstGeom>
          <a:noFill/>
          <a:ln w="9525">
            <a:noFill/>
            <a:miter lim="800000"/>
            <a:headEnd/>
            <a:tailEnd/>
          </a:ln>
        </p:spPr>
        <p:txBody>
          <a:bodyPr wrap="square">
            <a:spAutoFit/>
          </a:bodyPr>
          <a:lstStyle/>
          <a:p>
            <a:r>
              <a:rPr lang="cs-CZ" sz="2396" dirty="0"/>
              <a:t>• podle </a:t>
            </a:r>
            <a:r>
              <a:rPr lang="cs-CZ" sz="2396" b="1" dirty="0">
                <a:solidFill>
                  <a:srgbClr val="FF0000"/>
                </a:solidFill>
              </a:rPr>
              <a:t>vlnových délek emise</a:t>
            </a:r>
          </a:p>
          <a:p>
            <a:endParaRPr lang="cs-CZ" sz="2396" dirty="0"/>
          </a:p>
          <a:p>
            <a:r>
              <a:rPr lang="cs-CZ" sz="2396" dirty="0"/>
              <a:t>• podle </a:t>
            </a:r>
            <a:r>
              <a:rPr lang="cs-CZ" sz="2396" b="1" dirty="0">
                <a:solidFill>
                  <a:srgbClr val="FF0000"/>
                </a:solidFill>
              </a:rPr>
              <a:t>časového režimu </a:t>
            </a:r>
            <a:r>
              <a:rPr lang="cs-CZ" sz="2396" dirty="0"/>
              <a:t>provozu - kontinuální (</a:t>
            </a:r>
            <a:r>
              <a:rPr lang="cs-CZ" sz="2396" dirty="0" err="1"/>
              <a:t>cw</a:t>
            </a:r>
            <a:r>
              <a:rPr lang="cs-CZ" sz="2396" dirty="0"/>
              <a:t>) nebo pulsní</a:t>
            </a:r>
          </a:p>
          <a:p>
            <a:endParaRPr lang="cs-CZ" sz="2396" dirty="0"/>
          </a:p>
          <a:p>
            <a:r>
              <a:rPr lang="cs-CZ" sz="2396" dirty="0"/>
              <a:t>• podle </a:t>
            </a:r>
            <a:r>
              <a:rPr lang="cs-CZ" sz="2396" b="1" dirty="0">
                <a:solidFill>
                  <a:srgbClr val="FF0000"/>
                </a:solidFill>
              </a:rPr>
              <a:t>typu buzení </a:t>
            </a:r>
            <a:r>
              <a:rPr lang="cs-CZ" sz="2396" dirty="0"/>
              <a:t>- lasery buzené opticky, elektrickým výbojem, chemicky, mechanicky (srážky částic), injekcí nosičů náboje, …</a:t>
            </a:r>
          </a:p>
          <a:p>
            <a:endParaRPr lang="cs-CZ" sz="2396" dirty="0"/>
          </a:p>
          <a:p>
            <a:r>
              <a:rPr lang="cs-CZ" sz="2396" dirty="0"/>
              <a:t>• podle </a:t>
            </a:r>
            <a:r>
              <a:rPr lang="cs-CZ" sz="2396" b="1" dirty="0">
                <a:solidFill>
                  <a:srgbClr val="FF0000"/>
                </a:solidFill>
              </a:rPr>
              <a:t>typu aktivního prostředí </a:t>
            </a:r>
            <a:r>
              <a:rPr lang="cs-CZ" sz="2396" dirty="0"/>
              <a:t>- pevnolátkové, kapalinové (barvivové), plynové, iontové, </a:t>
            </a:r>
            <a:r>
              <a:rPr lang="cs-CZ" sz="2396" dirty="0" err="1"/>
              <a:t>excimerové</a:t>
            </a:r>
            <a:r>
              <a:rPr lang="cs-CZ" sz="2396" dirty="0"/>
              <a:t>, polovodičové (diodové), …</a:t>
            </a:r>
          </a:p>
          <a:p>
            <a:endParaRPr lang="cs-CZ" sz="2396" dirty="0"/>
          </a:p>
          <a:p>
            <a:r>
              <a:rPr lang="cs-CZ" sz="2396" dirty="0"/>
              <a:t>• podle </a:t>
            </a:r>
            <a:r>
              <a:rPr lang="cs-CZ" sz="2396" b="1" dirty="0">
                <a:solidFill>
                  <a:srgbClr val="FF0000"/>
                </a:solidFill>
              </a:rPr>
              <a:t>délky generovaného pulsu </a:t>
            </a:r>
            <a:r>
              <a:rPr lang="cs-CZ" sz="2396" dirty="0"/>
              <a:t>(nanosekundové,  pikosekundové, </a:t>
            </a:r>
            <a:r>
              <a:rPr lang="cs-CZ" sz="2396" dirty="0" err="1"/>
              <a:t>femtosekundové</a:t>
            </a:r>
            <a:r>
              <a:rPr lang="cs-CZ" sz="2396" dirty="0"/>
              <a:t>, ...) </a:t>
            </a:r>
          </a:p>
          <a:p>
            <a:endParaRPr lang="cs-CZ" sz="2396" dirty="0"/>
          </a:p>
          <a:p>
            <a:r>
              <a:rPr lang="cs-CZ" sz="2396" dirty="0"/>
              <a:t>– čím je kratší doba trvání pulsu, tím je při stejné vyzářené energii dosaženo vyššího okamžitého výkonu</a:t>
            </a:r>
          </a:p>
        </p:txBody>
      </p:sp>
      <p:sp>
        <p:nvSpPr>
          <p:cNvPr id="3" name="Zástupný symbol pro číslo snímku 2">
            <a:extLst>
              <a:ext uri="{FF2B5EF4-FFF2-40B4-BE49-F238E27FC236}">
                <a16:creationId xmlns:a16="http://schemas.microsoft.com/office/drawing/2014/main" id="{D6867FD5-6370-4373-7CBD-B2DDBA7A297F}"/>
              </a:ext>
            </a:extLst>
          </p:cNvPr>
          <p:cNvSpPr>
            <a:spLocks noGrp="1"/>
          </p:cNvSpPr>
          <p:nvPr>
            <p:ph type="sldNum" sz="quarter" idx="12"/>
          </p:nvPr>
        </p:nvSpPr>
        <p:spPr/>
        <p:txBody>
          <a:bodyPr/>
          <a:lstStyle/>
          <a:p>
            <a:fld id="{4F95796C-0982-402B-A490-345830A5F09F}" type="slidenum">
              <a:rPr lang="en-GB" smtClean="0"/>
              <a:t>24</a:t>
            </a:fld>
            <a:endParaRPr lang="en-GB"/>
          </a:p>
        </p:txBody>
      </p:sp>
      <p:sp>
        <p:nvSpPr>
          <p:cNvPr id="5" name="TextovéPole 4">
            <a:extLst>
              <a:ext uri="{FF2B5EF4-FFF2-40B4-BE49-F238E27FC236}">
                <a16:creationId xmlns:a16="http://schemas.microsoft.com/office/drawing/2014/main" id="{A9D371FC-6F29-A9F5-EECD-E6AE1A87B2B4}"/>
              </a:ext>
            </a:extLst>
          </p:cNvPr>
          <p:cNvSpPr txBox="1"/>
          <p:nvPr/>
        </p:nvSpPr>
        <p:spPr>
          <a:xfrm>
            <a:off x="-21958" y="120318"/>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Rozdělení laserů </a:t>
            </a:r>
          </a:p>
        </p:txBody>
      </p:sp>
    </p:spTree>
    <p:extLst>
      <p:ext uri="{BB962C8B-B14F-4D97-AF65-F5344CB8AC3E}">
        <p14:creationId xmlns:p14="http://schemas.microsoft.com/office/powerpoint/2010/main" val="1280939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1ED0755-677E-5B54-2DA0-2DB4646622A2}"/>
              </a:ext>
            </a:extLst>
          </p:cNvPr>
          <p:cNvSpPr>
            <a:spLocks noGrp="1"/>
          </p:cNvSpPr>
          <p:nvPr>
            <p:ph type="sldNum" sz="quarter" idx="12"/>
          </p:nvPr>
        </p:nvSpPr>
        <p:spPr/>
        <p:txBody>
          <a:bodyPr/>
          <a:lstStyle/>
          <a:p>
            <a:fld id="{0B03548C-D8CE-44B9-80D6-3D9141BDC6B7}" type="slidenum">
              <a:rPr lang="cs-CZ" smtClean="0"/>
              <a:t>25</a:t>
            </a:fld>
            <a:endParaRPr lang="cs-CZ"/>
          </a:p>
        </p:txBody>
      </p:sp>
      <p:sp>
        <p:nvSpPr>
          <p:cNvPr id="4" name="TextovéPole 3">
            <a:extLst>
              <a:ext uri="{FF2B5EF4-FFF2-40B4-BE49-F238E27FC236}">
                <a16:creationId xmlns:a16="http://schemas.microsoft.com/office/drawing/2014/main" id="{88D20030-036C-4A61-EB8B-DA148E34A46C}"/>
              </a:ext>
            </a:extLst>
          </p:cNvPr>
          <p:cNvSpPr txBox="1"/>
          <p:nvPr/>
        </p:nvSpPr>
        <p:spPr>
          <a:xfrm>
            <a:off x="-21958" y="120318"/>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Rubínový laser (</a:t>
            </a:r>
            <a:r>
              <a:rPr lang="cs-CZ" sz="4000" b="1" dirty="0" err="1">
                <a:solidFill>
                  <a:srgbClr val="0070C0"/>
                </a:solidFill>
              </a:rPr>
              <a:t>Cr</a:t>
            </a:r>
            <a:r>
              <a:rPr lang="cs-CZ" sz="4000" b="1" baseline="30000" dirty="0" err="1">
                <a:solidFill>
                  <a:srgbClr val="0070C0"/>
                </a:solidFill>
              </a:rPr>
              <a:t>3</a:t>
            </a:r>
            <a:r>
              <a:rPr lang="cs-CZ" sz="4000" b="1" baseline="30000" dirty="0">
                <a:solidFill>
                  <a:srgbClr val="0070C0"/>
                </a:solidFill>
              </a:rPr>
              <a:t>+</a:t>
            </a:r>
            <a:r>
              <a:rPr lang="cs-CZ" sz="4000" b="1" dirty="0">
                <a:solidFill>
                  <a:srgbClr val="0070C0"/>
                </a:solidFill>
              </a:rPr>
              <a:t>: </a:t>
            </a:r>
            <a:r>
              <a:rPr lang="cs-CZ" sz="4000" b="1" dirty="0" err="1">
                <a:solidFill>
                  <a:srgbClr val="0070C0"/>
                </a:solidFill>
              </a:rPr>
              <a:t>Al</a:t>
            </a:r>
            <a:r>
              <a:rPr lang="cs-CZ" sz="4000" b="1" baseline="-25000" dirty="0" err="1">
                <a:solidFill>
                  <a:srgbClr val="0070C0"/>
                </a:solidFill>
              </a:rPr>
              <a:t>2</a:t>
            </a:r>
            <a:r>
              <a:rPr lang="cs-CZ" sz="4000" b="1" dirty="0" err="1">
                <a:solidFill>
                  <a:srgbClr val="0070C0"/>
                </a:solidFill>
              </a:rPr>
              <a:t>O</a:t>
            </a:r>
            <a:r>
              <a:rPr lang="cs-CZ" sz="4000" b="1" baseline="-25000" dirty="0" err="1">
                <a:solidFill>
                  <a:srgbClr val="0070C0"/>
                </a:solidFill>
              </a:rPr>
              <a:t>3</a:t>
            </a:r>
            <a:r>
              <a:rPr lang="cs-CZ" sz="4000" b="1" dirty="0">
                <a:solidFill>
                  <a:srgbClr val="0070C0"/>
                </a:solidFill>
              </a:rPr>
              <a:t>)</a:t>
            </a:r>
          </a:p>
        </p:txBody>
      </p:sp>
      <p:sp>
        <p:nvSpPr>
          <p:cNvPr id="5" name="Zástupný symbol pro obsah 6">
            <a:extLst>
              <a:ext uri="{FF2B5EF4-FFF2-40B4-BE49-F238E27FC236}">
                <a16:creationId xmlns:a16="http://schemas.microsoft.com/office/drawing/2014/main" id="{5ACE7E48-F607-9BAC-E1BE-B80665A1F4BB}"/>
              </a:ext>
            </a:extLst>
          </p:cNvPr>
          <p:cNvSpPr txBox="1">
            <a:spLocks/>
          </p:cNvSpPr>
          <p:nvPr/>
        </p:nvSpPr>
        <p:spPr>
          <a:xfrm>
            <a:off x="612280" y="1620293"/>
            <a:ext cx="4176464" cy="3024336"/>
          </a:xfrm>
          <a:prstGeom prst="rect">
            <a:avLst/>
          </a:prstGeom>
        </p:spPr>
        <p:txBody>
          <a:bodyPr>
            <a:normAutofit fontScale="62500" lnSpcReduction="20000"/>
          </a:bodyPr>
          <a:lstStyle>
            <a:lvl1pPr marL="408908" indent="-408908" algn="l" defTabSz="1090422"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5968" indent="-340757" algn="l" defTabSz="1090422"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3028" indent="-272606" algn="l" defTabSz="109042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8239"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53450"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8661"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43872"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9083"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34294"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cs-CZ" dirty="0"/>
              <a:t>První laser zkonstruovaný </a:t>
            </a:r>
          </a:p>
          <a:p>
            <a:pPr marL="0" indent="0">
              <a:buNone/>
            </a:pPr>
            <a:r>
              <a:rPr lang="cs-CZ" b="1" dirty="0">
                <a:solidFill>
                  <a:srgbClr val="FF0000"/>
                </a:solidFill>
              </a:rPr>
              <a:t>      T.</a:t>
            </a:r>
            <a:r>
              <a:rPr lang="cs-CZ" dirty="0"/>
              <a:t> </a:t>
            </a:r>
            <a:r>
              <a:rPr lang="cs-CZ" b="1" dirty="0" err="1">
                <a:solidFill>
                  <a:srgbClr val="FF0000"/>
                </a:solidFill>
              </a:rPr>
              <a:t>Maimanem</a:t>
            </a:r>
            <a:r>
              <a:rPr lang="cs-CZ" b="1" dirty="0">
                <a:solidFill>
                  <a:srgbClr val="FF0000"/>
                </a:solidFill>
              </a:rPr>
              <a:t> v r. 1960.</a:t>
            </a:r>
          </a:p>
          <a:p>
            <a:endParaRPr lang="cs-CZ" dirty="0"/>
          </a:p>
          <a:p>
            <a:r>
              <a:rPr lang="cs-CZ" dirty="0"/>
              <a:t>Používá se v pulsním režimu do 5 J (1 – 10 </a:t>
            </a:r>
            <a:r>
              <a:rPr lang="cs-CZ" dirty="0" err="1"/>
              <a:t>ns</a:t>
            </a:r>
            <a:r>
              <a:rPr lang="cs-CZ" dirty="0"/>
              <a:t>)</a:t>
            </a:r>
          </a:p>
          <a:p>
            <a:endParaRPr lang="cs-CZ" dirty="0"/>
          </a:p>
          <a:p>
            <a:r>
              <a:rPr lang="cs-CZ" dirty="0"/>
              <a:t>Pracuje jako </a:t>
            </a:r>
            <a:r>
              <a:rPr lang="cs-CZ" dirty="0" err="1"/>
              <a:t>tříhladinový</a:t>
            </a:r>
            <a:r>
              <a:rPr lang="cs-CZ" dirty="0"/>
              <a:t> systém</a:t>
            </a:r>
          </a:p>
        </p:txBody>
      </p:sp>
      <p:pic>
        <p:nvPicPr>
          <p:cNvPr id="6" name="Picture 11" descr="200px-Korund">
            <a:extLst>
              <a:ext uri="{FF2B5EF4-FFF2-40B4-BE49-F238E27FC236}">
                <a16:creationId xmlns:a16="http://schemas.microsoft.com/office/drawing/2014/main" id="{E647ECBF-4BD2-7D2E-08E0-AC252FA4E07E}"/>
              </a:ext>
            </a:extLst>
          </p:cNvPr>
          <p:cNvPicPr>
            <a:picLocks noChangeAspect="1" noChangeArrowheads="1"/>
          </p:cNvPicPr>
          <p:nvPr/>
        </p:nvPicPr>
        <p:blipFill>
          <a:blip r:embed="rId2" cstate="print">
            <a:lum contrast="18000"/>
          </a:blip>
          <a:srcRect/>
          <a:stretch>
            <a:fillRect/>
          </a:stretch>
        </p:blipFill>
        <p:spPr>
          <a:xfrm>
            <a:off x="2446451" y="4500612"/>
            <a:ext cx="2003306" cy="2293786"/>
          </a:xfrm>
          <a:prstGeom prst="rect">
            <a:avLst/>
          </a:prstGeom>
        </p:spPr>
      </p:pic>
      <p:pic>
        <p:nvPicPr>
          <p:cNvPr id="7" name="Picture 3">
            <a:extLst>
              <a:ext uri="{FF2B5EF4-FFF2-40B4-BE49-F238E27FC236}">
                <a16:creationId xmlns:a16="http://schemas.microsoft.com/office/drawing/2014/main" id="{2EB32975-7A89-4C72-A7F3-32E1B05EF719}"/>
              </a:ext>
            </a:extLst>
          </p:cNvPr>
          <p:cNvPicPr>
            <a:picLocks noChangeAspect="1" noChangeArrowheads="1"/>
          </p:cNvPicPr>
          <p:nvPr/>
        </p:nvPicPr>
        <p:blipFill>
          <a:blip r:embed="rId3" cstate="print"/>
          <a:srcRect/>
          <a:stretch>
            <a:fillRect/>
          </a:stretch>
        </p:blipFill>
        <p:spPr>
          <a:xfrm>
            <a:off x="5508823" y="2392450"/>
            <a:ext cx="5730065" cy="3812310"/>
          </a:xfrm>
          <a:prstGeom prst="rect">
            <a:avLst/>
          </a:prstGeom>
        </p:spPr>
      </p:pic>
      <p:sp>
        <p:nvSpPr>
          <p:cNvPr id="9" name="TextovéPole 8">
            <a:extLst>
              <a:ext uri="{FF2B5EF4-FFF2-40B4-BE49-F238E27FC236}">
                <a16:creationId xmlns:a16="http://schemas.microsoft.com/office/drawing/2014/main" id="{17FFFF74-4A7C-68D9-B7CB-F98809EECEC7}"/>
              </a:ext>
            </a:extLst>
          </p:cNvPr>
          <p:cNvSpPr txBox="1"/>
          <p:nvPr/>
        </p:nvSpPr>
        <p:spPr>
          <a:xfrm>
            <a:off x="6044747" y="1620293"/>
            <a:ext cx="6112042" cy="461665"/>
          </a:xfrm>
          <a:prstGeom prst="rect">
            <a:avLst/>
          </a:prstGeom>
          <a:noFill/>
        </p:spPr>
        <p:txBody>
          <a:bodyPr wrap="square">
            <a:spAutoFit/>
          </a:bodyPr>
          <a:lstStyle/>
          <a:p>
            <a:r>
              <a:rPr lang="cs-CZ" sz="2400" b="1" dirty="0">
                <a:solidFill>
                  <a:schemeClr val="accent1"/>
                </a:solidFill>
              </a:rPr>
              <a:t>Energetický diagram </a:t>
            </a:r>
            <a:r>
              <a:rPr lang="cs-CZ" sz="2400" b="1" dirty="0" err="1">
                <a:solidFill>
                  <a:schemeClr val="accent1"/>
                </a:solidFill>
              </a:rPr>
              <a:t>Cr</a:t>
            </a:r>
            <a:r>
              <a:rPr lang="cs-CZ" sz="2400" b="1" baseline="30000" dirty="0" err="1">
                <a:solidFill>
                  <a:schemeClr val="accent1"/>
                </a:solidFill>
              </a:rPr>
              <a:t>3</a:t>
            </a:r>
            <a:r>
              <a:rPr lang="cs-CZ" sz="2400" b="1" baseline="30000" dirty="0">
                <a:solidFill>
                  <a:schemeClr val="accent1"/>
                </a:solidFill>
              </a:rPr>
              <a:t>+</a:t>
            </a:r>
            <a:r>
              <a:rPr lang="cs-CZ" sz="2400" b="1" dirty="0">
                <a:solidFill>
                  <a:schemeClr val="accent1"/>
                </a:solidFill>
              </a:rPr>
              <a:t> v rubínovém laseru</a:t>
            </a:r>
            <a:endParaRPr lang="en-GB" dirty="0"/>
          </a:p>
        </p:txBody>
      </p:sp>
    </p:spTree>
    <p:extLst>
      <p:ext uri="{BB962C8B-B14F-4D97-AF65-F5344CB8AC3E}">
        <p14:creationId xmlns:p14="http://schemas.microsoft.com/office/powerpoint/2010/main" val="4052398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6BEBC07-E090-07A0-7306-C0BBFEE38B64}"/>
              </a:ext>
            </a:extLst>
          </p:cNvPr>
          <p:cNvSpPr>
            <a:spLocks noGrp="1"/>
          </p:cNvSpPr>
          <p:nvPr>
            <p:ph type="sldNum" sz="quarter" idx="12"/>
          </p:nvPr>
        </p:nvSpPr>
        <p:spPr/>
        <p:txBody>
          <a:bodyPr/>
          <a:lstStyle/>
          <a:p>
            <a:fld id="{0B03548C-D8CE-44B9-80D6-3D9141BDC6B7}" type="slidenum">
              <a:rPr lang="cs-CZ" smtClean="0"/>
              <a:t>26</a:t>
            </a:fld>
            <a:endParaRPr lang="cs-CZ"/>
          </a:p>
        </p:txBody>
      </p:sp>
      <p:sp>
        <p:nvSpPr>
          <p:cNvPr id="3" name="TextovéPole 2">
            <a:extLst>
              <a:ext uri="{FF2B5EF4-FFF2-40B4-BE49-F238E27FC236}">
                <a16:creationId xmlns:a16="http://schemas.microsoft.com/office/drawing/2014/main" id="{ADE798C9-407D-CCAF-9C57-340BC7426935}"/>
              </a:ext>
            </a:extLst>
          </p:cNvPr>
          <p:cNvSpPr txBox="1"/>
          <p:nvPr/>
        </p:nvSpPr>
        <p:spPr>
          <a:xfrm>
            <a:off x="-21958" y="120318"/>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Neodymový (</a:t>
            </a:r>
            <a:r>
              <a:rPr lang="cs-CZ" sz="4000" b="1" dirty="0" err="1">
                <a:solidFill>
                  <a:srgbClr val="0070C0"/>
                </a:solidFill>
              </a:rPr>
              <a:t>Nd:YAG</a:t>
            </a:r>
            <a:r>
              <a:rPr lang="cs-CZ" sz="4000" b="1" dirty="0">
                <a:solidFill>
                  <a:srgbClr val="0070C0"/>
                </a:solidFill>
              </a:rPr>
              <a:t>) laser</a:t>
            </a:r>
          </a:p>
        </p:txBody>
      </p:sp>
      <p:sp>
        <p:nvSpPr>
          <p:cNvPr id="5" name="Zástupný symbol pro obsah 5">
            <a:extLst>
              <a:ext uri="{FF2B5EF4-FFF2-40B4-BE49-F238E27FC236}">
                <a16:creationId xmlns:a16="http://schemas.microsoft.com/office/drawing/2014/main" id="{DBC0FE38-E5C8-5B15-FDA9-F2937020A54E}"/>
              </a:ext>
            </a:extLst>
          </p:cNvPr>
          <p:cNvSpPr txBox="1">
            <a:spLocks/>
          </p:cNvSpPr>
          <p:nvPr/>
        </p:nvSpPr>
        <p:spPr>
          <a:xfrm>
            <a:off x="468263" y="3834362"/>
            <a:ext cx="4781324" cy="2767162"/>
          </a:xfrm>
          <a:prstGeom prst="rect">
            <a:avLst/>
          </a:prstGeom>
        </p:spPr>
        <p:txBody>
          <a:bodyPr>
            <a:normAutofit/>
          </a:bodyPr>
          <a:lstStyle>
            <a:lvl1pPr marL="408908" indent="-408908" algn="l" defTabSz="1090422"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5968" indent="-340757" algn="l" defTabSz="1090422"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3028" indent="-272606" algn="l" defTabSz="109042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8239"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53450"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8661"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43872"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9083"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34294"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endParaRPr lang="cs-CZ" dirty="0"/>
          </a:p>
          <a:p>
            <a:pPr>
              <a:buFont typeface="Arial" panose="020B0604020202020204" pitchFamily="34" charset="0"/>
              <a:buNone/>
            </a:pPr>
            <a:endParaRPr lang="cs-CZ" dirty="0"/>
          </a:p>
        </p:txBody>
      </p:sp>
      <p:pic>
        <p:nvPicPr>
          <p:cNvPr id="6" name="Picture 9" descr="neodym">
            <a:extLst>
              <a:ext uri="{FF2B5EF4-FFF2-40B4-BE49-F238E27FC236}">
                <a16:creationId xmlns:a16="http://schemas.microsoft.com/office/drawing/2014/main" id="{354AC3F3-1D98-F975-3FFD-006AF18E656E}"/>
              </a:ext>
            </a:extLst>
          </p:cNvPr>
          <p:cNvPicPr>
            <a:picLocks noChangeAspect="1" noChangeArrowheads="1"/>
          </p:cNvPicPr>
          <p:nvPr/>
        </p:nvPicPr>
        <p:blipFill>
          <a:blip r:embed="rId2" cstate="print">
            <a:lum contrast="40000"/>
          </a:blip>
          <a:stretch>
            <a:fillRect/>
          </a:stretch>
        </p:blipFill>
        <p:spPr>
          <a:xfrm>
            <a:off x="7841161" y="1148198"/>
            <a:ext cx="3720125" cy="4688604"/>
          </a:xfrm>
          <a:prstGeom prst="rect">
            <a:avLst/>
          </a:prstGeom>
          <a:noFill/>
          <a:ln>
            <a:noFill/>
          </a:ln>
        </p:spPr>
      </p:pic>
      <p:sp>
        <p:nvSpPr>
          <p:cNvPr id="7" name="Zástupný symbol pro obsah 6">
            <a:extLst>
              <a:ext uri="{FF2B5EF4-FFF2-40B4-BE49-F238E27FC236}">
                <a16:creationId xmlns:a16="http://schemas.microsoft.com/office/drawing/2014/main" id="{0974234C-CE76-9ECC-1E41-D0C12C998901}"/>
              </a:ext>
            </a:extLst>
          </p:cNvPr>
          <p:cNvSpPr txBox="1">
            <a:spLocks/>
          </p:cNvSpPr>
          <p:nvPr/>
        </p:nvSpPr>
        <p:spPr>
          <a:xfrm>
            <a:off x="252239" y="1476276"/>
            <a:ext cx="5429396" cy="5069793"/>
          </a:xfrm>
          <a:prstGeom prst="rect">
            <a:avLst/>
          </a:prstGeom>
        </p:spPr>
        <p:txBody>
          <a:bodyPr>
            <a:normAutofit fontScale="62500" lnSpcReduction="20000"/>
          </a:bodyPr>
          <a:lstStyle>
            <a:lvl1pPr marL="408908" indent="-408908" algn="l" defTabSz="1090422"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5968" indent="-340757" algn="l" defTabSz="1090422"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3028" indent="-272606" algn="l" defTabSz="109042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8239"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53450"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8661"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43872"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9083"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34294"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cs-CZ" dirty="0"/>
              <a:t>Je nerozšířenější pevnolátkový laser (cca 1% </a:t>
            </a:r>
            <a:r>
              <a:rPr lang="cs-CZ" dirty="0" err="1"/>
              <a:t>Nd</a:t>
            </a:r>
            <a:r>
              <a:rPr lang="cs-CZ" dirty="0"/>
              <a:t> v </a:t>
            </a:r>
            <a:r>
              <a:rPr lang="cs-CZ" dirty="0" err="1"/>
              <a:t>Y</a:t>
            </a:r>
            <a:r>
              <a:rPr lang="cs-CZ" baseline="-25000" dirty="0" err="1"/>
              <a:t>3</a:t>
            </a:r>
            <a:r>
              <a:rPr lang="cs-CZ" dirty="0" err="1"/>
              <a:t>Al</a:t>
            </a:r>
            <a:r>
              <a:rPr lang="cs-CZ" baseline="-25000" dirty="0" err="1"/>
              <a:t>5</a:t>
            </a:r>
            <a:r>
              <a:rPr lang="cs-CZ" dirty="0" err="1"/>
              <a:t>O</a:t>
            </a:r>
            <a:r>
              <a:rPr lang="cs-CZ" baseline="-25000" dirty="0" err="1"/>
              <a:t>12</a:t>
            </a:r>
            <a:r>
              <a:rPr lang="cs-CZ" dirty="0"/>
              <a:t>) . </a:t>
            </a:r>
          </a:p>
          <a:p>
            <a:endParaRPr lang="cs-CZ" dirty="0"/>
          </a:p>
          <a:p>
            <a:r>
              <a:rPr lang="cs-CZ" dirty="0"/>
              <a:t>Pracuje na 1 064 </a:t>
            </a:r>
            <a:r>
              <a:rPr lang="cs-CZ" dirty="0" err="1"/>
              <a:t>nm</a:t>
            </a:r>
            <a:r>
              <a:rPr lang="cs-CZ" dirty="0"/>
              <a:t>, v kontinuálním režimu výkony do 1 kW, pulzní do 10 J a opakovací frekvence až několik kHz.</a:t>
            </a:r>
          </a:p>
          <a:p>
            <a:endParaRPr lang="cs-CZ" dirty="0"/>
          </a:p>
          <a:p>
            <a:r>
              <a:rPr lang="cs-CZ" dirty="0"/>
              <a:t>Pro čerpání se používají xenonové výbojky nebo laserové či LED diody. </a:t>
            </a:r>
          </a:p>
          <a:p>
            <a:endParaRPr lang="cs-CZ" dirty="0"/>
          </a:p>
          <a:p>
            <a:r>
              <a:rPr lang="cs-CZ" dirty="0"/>
              <a:t> V Q-spínaném módu pulzy 1 – 10 </a:t>
            </a:r>
            <a:r>
              <a:rPr lang="cs-CZ" dirty="0" err="1"/>
              <a:t>ns</a:t>
            </a:r>
            <a:r>
              <a:rPr lang="cs-CZ" dirty="0"/>
              <a:t>, při synchronizaci módů až 10 </a:t>
            </a:r>
            <a:r>
              <a:rPr lang="cs-CZ" dirty="0" err="1"/>
              <a:t>ps</a:t>
            </a:r>
            <a:r>
              <a:rPr lang="cs-CZ" dirty="0"/>
              <a:t>. </a:t>
            </a:r>
          </a:p>
          <a:p>
            <a:endParaRPr lang="cs-CZ" dirty="0"/>
          </a:p>
        </p:txBody>
      </p:sp>
      <p:pic>
        <p:nvPicPr>
          <p:cNvPr id="8" name="Picture 6" descr="laser_nd">
            <a:extLst>
              <a:ext uri="{FF2B5EF4-FFF2-40B4-BE49-F238E27FC236}">
                <a16:creationId xmlns:a16="http://schemas.microsoft.com/office/drawing/2014/main" id="{451C9FAC-EBB5-79B1-BD27-8B7AF325DDF1}"/>
              </a:ext>
            </a:extLst>
          </p:cNvPr>
          <p:cNvPicPr>
            <a:picLocks noChangeAspect="1" noChangeArrowheads="1"/>
          </p:cNvPicPr>
          <p:nvPr/>
        </p:nvPicPr>
        <p:blipFill>
          <a:blip r:embed="rId3" cstate="print"/>
          <a:srcRect/>
          <a:stretch>
            <a:fillRect/>
          </a:stretch>
        </p:blipFill>
        <p:spPr>
          <a:xfrm>
            <a:off x="5868863" y="4860652"/>
            <a:ext cx="2016224" cy="1740872"/>
          </a:xfrm>
          <a:prstGeom prst="rect">
            <a:avLst/>
          </a:prstGeom>
        </p:spPr>
      </p:pic>
    </p:spTree>
    <p:extLst>
      <p:ext uri="{BB962C8B-B14F-4D97-AF65-F5344CB8AC3E}">
        <p14:creationId xmlns:p14="http://schemas.microsoft.com/office/powerpoint/2010/main" val="2289693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8459C1B-8B37-CA2C-CE3E-263A78E7611A}"/>
              </a:ext>
            </a:extLst>
          </p:cNvPr>
          <p:cNvSpPr>
            <a:spLocks noGrp="1"/>
          </p:cNvSpPr>
          <p:nvPr>
            <p:ph type="sldNum" sz="quarter" idx="12"/>
          </p:nvPr>
        </p:nvSpPr>
        <p:spPr/>
        <p:txBody>
          <a:bodyPr/>
          <a:lstStyle/>
          <a:p>
            <a:fld id="{0B03548C-D8CE-44B9-80D6-3D9141BDC6B7}" type="slidenum">
              <a:rPr lang="cs-CZ" smtClean="0"/>
              <a:t>27</a:t>
            </a:fld>
            <a:endParaRPr lang="cs-CZ"/>
          </a:p>
        </p:txBody>
      </p:sp>
      <p:pic>
        <p:nvPicPr>
          <p:cNvPr id="3" name="Picture 4" descr="Neodymium laser z">
            <a:extLst>
              <a:ext uri="{FF2B5EF4-FFF2-40B4-BE49-F238E27FC236}">
                <a16:creationId xmlns:a16="http://schemas.microsoft.com/office/drawing/2014/main" id="{BAC4D763-3D24-3365-E871-1BA0B15A3A90}"/>
              </a:ext>
            </a:extLst>
          </p:cNvPr>
          <p:cNvPicPr>
            <a:picLocks noChangeAspect="1" noChangeArrowheads="1"/>
          </p:cNvPicPr>
          <p:nvPr/>
        </p:nvPicPr>
        <p:blipFill>
          <a:blip r:embed="rId2" cstate="print"/>
          <a:srcRect/>
          <a:stretch>
            <a:fillRect/>
          </a:stretch>
        </p:blipFill>
        <p:spPr>
          <a:xfrm>
            <a:off x="1548383" y="1948972"/>
            <a:ext cx="9316918" cy="4928649"/>
          </a:xfrm>
          <a:prstGeom prst="rect">
            <a:avLst/>
          </a:prstGeom>
        </p:spPr>
      </p:pic>
      <p:sp>
        <p:nvSpPr>
          <p:cNvPr id="4" name="TextovéPole 3">
            <a:extLst>
              <a:ext uri="{FF2B5EF4-FFF2-40B4-BE49-F238E27FC236}">
                <a16:creationId xmlns:a16="http://schemas.microsoft.com/office/drawing/2014/main" id="{E934D722-3008-8998-6886-FD135D7AECC5}"/>
              </a:ext>
            </a:extLst>
          </p:cNvPr>
          <p:cNvSpPr txBox="1"/>
          <p:nvPr/>
        </p:nvSpPr>
        <p:spPr>
          <a:xfrm>
            <a:off x="-21958" y="120318"/>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Neodymový (</a:t>
            </a:r>
            <a:r>
              <a:rPr lang="cs-CZ" sz="4000" b="1" dirty="0" err="1">
                <a:solidFill>
                  <a:srgbClr val="0070C0"/>
                </a:solidFill>
              </a:rPr>
              <a:t>Nd:YAG</a:t>
            </a:r>
            <a:r>
              <a:rPr lang="cs-CZ" sz="4000" b="1" dirty="0">
                <a:solidFill>
                  <a:srgbClr val="0070C0"/>
                </a:solidFill>
              </a:rPr>
              <a:t>) laser</a:t>
            </a:r>
          </a:p>
        </p:txBody>
      </p:sp>
    </p:spTree>
    <p:extLst>
      <p:ext uri="{BB962C8B-B14F-4D97-AF65-F5344CB8AC3E}">
        <p14:creationId xmlns:p14="http://schemas.microsoft.com/office/powerpoint/2010/main" val="3889042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9" name="Rectangle 5"/>
          <p:cNvSpPr>
            <a:spLocks noGrp="1" noChangeArrowheads="1"/>
          </p:cNvSpPr>
          <p:nvPr>
            <p:ph type="body" sz="half" idx="1"/>
          </p:nvPr>
        </p:nvSpPr>
        <p:spPr>
          <a:xfrm>
            <a:off x="735774" y="1667035"/>
            <a:ext cx="5681299" cy="4522466"/>
          </a:xfrm>
        </p:spPr>
        <p:txBody>
          <a:bodyPr>
            <a:normAutofit fontScale="85000" lnSpcReduction="10000"/>
          </a:bodyPr>
          <a:lstStyle/>
          <a:p>
            <a:pPr eaLnBrk="1" hangingPunct="1">
              <a:defRPr/>
            </a:pPr>
            <a:r>
              <a:rPr lang="cs-CZ" dirty="0"/>
              <a:t>Typické časy u </a:t>
            </a:r>
            <a:r>
              <a:rPr lang="cs-CZ" dirty="0" err="1"/>
              <a:t>Nd</a:t>
            </a:r>
            <a:r>
              <a:rPr lang="cs-CZ" dirty="0"/>
              <a:t>:YAG laseru:</a:t>
            </a:r>
          </a:p>
          <a:p>
            <a:pPr eaLnBrk="1" hangingPunct="1">
              <a:defRPr/>
            </a:pPr>
            <a:endParaRPr lang="cs-CZ" dirty="0"/>
          </a:p>
          <a:p>
            <a:pPr eaLnBrk="1" hangingPunct="1">
              <a:defRPr/>
            </a:pPr>
            <a:r>
              <a:rPr lang="cs-CZ" dirty="0"/>
              <a:t>Nárůst inverzní populace (T</a:t>
            </a:r>
            <a:r>
              <a:rPr lang="cs-CZ" baseline="-25000" dirty="0"/>
              <a:t>0</a:t>
            </a:r>
            <a:r>
              <a:rPr lang="cs-CZ" dirty="0"/>
              <a:t>) </a:t>
            </a:r>
            <a:r>
              <a:rPr lang="cs-CZ" b="1" dirty="0">
                <a:solidFill>
                  <a:srgbClr val="FF0000"/>
                </a:solidFill>
              </a:rPr>
              <a:t>150</a:t>
            </a:r>
            <a:r>
              <a:rPr lang="en-US" b="1" dirty="0">
                <a:solidFill>
                  <a:srgbClr val="FF0000"/>
                </a:solidFill>
              </a:rPr>
              <a:t>µ</a:t>
            </a:r>
            <a:r>
              <a:rPr lang="cs-CZ" b="1" dirty="0">
                <a:solidFill>
                  <a:srgbClr val="FF0000"/>
                </a:solidFill>
              </a:rPr>
              <a:t>s</a:t>
            </a:r>
          </a:p>
          <a:p>
            <a:pPr eaLnBrk="1" hangingPunct="1">
              <a:defRPr/>
            </a:pPr>
            <a:endParaRPr lang="cs-CZ" dirty="0"/>
          </a:p>
          <a:p>
            <a:pPr eaLnBrk="1" hangingPunct="1">
              <a:defRPr/>
            </a:pPr>
            <a:r>
              <a:rPr lang="cs-CZ" dirty="0"/>
              <a:t>Klíčovací impuls (T</a:t>
            </a:r>
            <a:r>
              <a:rPr lang="cs-CZ" baseline="-25000" dirty="0"/>
              <a:t>D</a:t>
            </a:r>
            <a:r>
              <a:rPr lang="cs-CZ" dirty="0"/>
              <a:t>) </a:t>
            </a:r>
            <a:r>
              <a:rPr lang="cs-CZ" b="1" dirty="0">
                <a:solidFill>
                  <a:srgbClr val="FF0000"/>
                </a:solidFill>
              </a:rPr>
              <a:t>1 </a:t>
            </a:r>
            <a:r>
              <a:rPr lang="cs-CZ" b="1" dirty="0" err="1">
                <a:solidFill>
                  <a:srgbClr val="FF0000"/>
                </a:solidFill>
              </a:rPr>
              <a:t>ns</a:t>
            </a:r>
            <a:endParaRPr lang="cs-CZ" b="1" dirty="0">
              <a:solidFill>
                <a:srgbClr val="FF0000"/>
              </a:solidFill>
            </a:endParaRPr>
          </a:p>
          <a:p>
            <a:pPr eaLnBrk="1" hangingPunct="1">
              <a:defRPr/>
            </a:pPr>
            <a:endParaRPr lang="cs-CZ" dirty="0"/>
          </a:p>
          <a:p>
            <a:pPr eaLnBrk="1" hangingPunct="1">
              <a:defRPr/>
            </a:pPr>
            <a:r>
              <a:rPr lang="cs-CZ" dirty="0"/>
              <a:t>Generace záření </a:t>
            </a:r>
            <a:r>
              <a:rPr lang="cs-CZ" b="1" dirty="0">
                <a:solidFill>
                  <a:srgbClr val="FF0000"/>
                </a:solidFill>
              </a:rPr>
              <a:t>5 - </a:t>
            </a:r>
            <a:r>
              <a:rPr lang="cs-CZ" b="1" dirty="0" err="1">
                <a:solidFill>
                  <a:srgbClr val="FF0000"/>
                </a:solidFill>
              </a:rPr>
              <a:t>10ns</a:t>
            </a:r>
            <a:endParaRPr lang="en-US" b="1" dirty="0">
              <a:solidFill>
                <a:srgbClr val="FF0000"/>
              </a:solidFill>
            </a:endParaRPr>
          </a:p>
        </p:txBody>
      </p:sp>
      <p:pic>
        <p:nvPicPr>
          <p:cNvPr id="51207" name="Picture 7" descr="~LWF0004"/>
          <p:cNvPicPr>
            <a:picLocks noGrp="1" noChangeAspect="1" noChangeArrowheads="1"/>
          </p:cNvPicPr>
          <p:nvPr>
            <p:ph sz="half" idx="2"/>
          </p:nvPr>
        </p:nvPicPr>
        <p:blipFill>
          <a:blip r:embed="rId2" cstate="print">
            <a:duotone>
              <a:prstClr val="black"/>
              <a:srgbClr val="D9C3A5">
                <a:tint val="50000"/>
                <a:satMod val="180000"/>
              </a:srgbClr>
            </a:duotone>
            <a:lum contrast="30000"/>
          </a:blip>
          <a:srcRect/>
          <a:stretch>
            <a:fillRect/>
          </a:stretch>
        </p:blipFill>
        <p:spPr>
          <a:xfrm>
            <a:off x="7339388" y="1667034"/>
            <a:ext cx="3967854" cy="4522466"/>
          </a:xfrm>
        </p:spPr>
      </p:pic>
      <p:sp>
        <p:nvSpPr>
          <p:cNvPr id="2" name="Zástupný symbol pro číslo snímku 1">
            <a:extLst>
              <a:ext uri="{FF2B5EF4-FFF2-40B4-BE49-F238E27FC236}">
                <a16:creationId xmlns:a16="http://schemas.microsoft.com/office/drawing/2014/main" id="{62DE994B-BBF2-B9B8-623D-867BE6DEE8B1}"/>
              </a:ext>
            </a:extLst>
          </p:cNvPr>
          <p:cNvSpPr>
            <a:spLocks noGrp="1"/>
          </p:cNvSpPr>
          <p:nvPr>
            <p:ph type="sldNum" sz="quarter" idx="12"/>
          </p:nvPr>
        </p:nvSpPr>
        <p:spPr/>
        <p:txBody>
          <a:bodyPr/>
          <a:lstStyle/>
          <a:p>
            <a:pPr>
              <a:defRPr/>
            </a:pPr>
            <a:fld id="{CC2297CF-B71E-47AA-8759-A01CB44B909C}" type="slidenum">
              <a:rPr lang="cs-CZ" smtClean="0"/>
              <a:pPr>
                <a:defRPr/>
              </a:pPr>
              <a:t>28</a:t>
            </a:fld>
            <a:endParaRPr lang="cs-CZ"/>
          </a:p>
        </p:txBody>
      </p:sp>
      <p:sp>
        <p:nvSpPr>
          <p:cNvPr id="3" name="TextovéPole 2">
            <a:extLst>
              <a:ext uri="{FF2B5EF4-FFF2-40B4-BE49-F238E27FC236}">
                <a16:creationId xmlns:a16="http://schemas.microsoft.com/office/drawing/2014/main" id="{B72D11EF-7573-CE58-F127-18AB37828570}"/>
              </a:ext>
            </a:extLst>
          </p:cNvPr>
          <p:cNvSpPr txBox="1"/>
          <p:nvPr/>
        </p:nvSpPr>
        <p:spPr>
          <a:xfrm>
            <a:off x="-21958" y="120318"/>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Časový průběh aktivní Q-modulace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6F00F55-44C5-2A40-41B0-7E235608C291}"/>
              </a:ext>
            </a:extLst>
          </p:cNvPr>
          <p:cNvSpPr>
            <a:spLocks noGrp="1"/>
          </p:cNvSpPr>
          <p:nvPr>
            <p:ph type="sldNum" sz="quarter" idx="12"/>
          </p:nvPr>
        </p:nvSpPr>
        <p:spPr/>
        <p:txBody>
          <a:bodyPr/>
          <a:lstStyle/>
          <a:p>
            <a:fld id="{0B03548C-D8CE-44B9-80D6-3D9141BDC6B7}" type="slidenum">
              <a:rPr lang="cs-CZ" smtClean="0"/>
              <a:t>29</a:t>
            </a:fld>
            <a:endParaRPr lang="cs-CZ"/>
          </a:p>
        </p:txBody>
      </p:sp>
      <p:sp>
        <p:nvSpPr>
          <p:cNvPr id="4" name="TextovéPole 3">
            <a:extLst>
              <a:ext uri="{FF2B5EF4-FFF2-40B4-BE49-F238E27FC236}">
                <a16:creationId xmlns:a16="http://schemas.microsoft.com/office/drawing/2014/main" id="{0A3984F6-C60E-008B-7EEF-931ADFE8235A}"/>
              </a:ext>
            </a:extLst>
          </p:cNvPr>
          <p:cNvSpPr txBox="1"/>
          <p:nvPr/>
        </p:nvSpPr>
        <p:spPr>
          <a:xfrm>
            <a:off x="-21958" y="120318"/>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Safír dopovaný titanem </a:t>
            </a:r>
            <a:r>
              <a:rPr lang="cs-CZ" sz="4000" b="1" dirty="0" err="1">
                <a:solidFill>
                  <a:srgbClr val="0070C0"/>
                </a:solidFill>
              </a:rPr>
              <a:t>Al</a:t>
            </a:r>
            <a:r>
              <a:rPr lang="cs-CZ" sz="4000" b="1" baseline="-25000" dirty="0" err="1">
                <a:solidFill>
                  <a:srgbClr val="0070C0"/>
                </a:solidFill>
              </a:rPr>
              <a:t>2</a:t>
            </a:r>
            <a:r>
              <a:rPr lang="cs-CZ" sz="4000" b="1" dirty="0" err="1">
                <a:solidFill>
                  <a:srgbClr val="0070C0"/>
                </a:solidFill>
              </a:rPr>
              <a:t>O</a:t>
            </a:r>
            <a:r>
              <a:rPr lang="cs-CZ" sz="4000" b="1" baseline="-25000" dirty="0" err="1">
                <a:solidFill>
                  <a:srgbClr val="0070C0"/>
                </a:solidFill>
              </a:rPr>
              <a:t>3</a:t>
            </a:r>
            <a:r>
              <a:rPr lang="cs-CZ" sz="4000" b="1" dirty="0" err="1">
                <a:solidFill>
                  <a:srgbClr val="0070C0"/>
                </a:solidFill>
              </a:rPr>
              <a:t>:Ti</a:t>
            </a:r>
            <a:r>
              <a:rPr lang="cs-CZ" sz="4000" b="1" baseline="30000" dirty="0" err="1">
                <a:solidFill>
                  <a:srgbClr val="0070C0"/>
                </a:solidFill>
              </a:rPr>
              <a:t>3</a:t>
            </a:r>
            <a:r>
              <a:rPr lang="cs-CZ" sz="4000" b="1" baseline="30000" dirty="0">
                <a:solidFill>
                  <a:srgbClr val="0070C0"/>
                </a:solidFill>
              </a:rPr>
              <a:t>+</a:t>
            </a:r>
          </a:p>
        </p:txBody>
      </p:sp>
      <p:sp>
        <p:nvSpPr>
          <p:cNvPr id="5" name="Zástupný symbol pro obsah 5">
            <a:extLst>
              <a:ext uri="{FF2B5EF4-FFF2-40B4-BE49-F238E27FC236}">
                <a16:creationId xmlns:a16="http://schemas.microsoft.com/office/drawing/2014/main" id="{E442E792-AF95-D739-611C-58C6CCD94C7B}"/>
              </a:ext>
            </a:extLst>
          </p:cNvPr>
          <p:cNvSpPr txBox="1">
            <a:spLocks/>
          </p:cNvSpPr>
          <p:nvPr/>
        </p:nvSpPr>
        <p:spPr>
          <a:xfrm>
            <a:off x="709127" y="1412776"/>
            <a:ext cx="4727688" cy="3519884"/>
          </a:xfrm>
          <a:prstGeom prst="rect">
            <a:avLst/>
          </a:prstGeom>
        </p:spPr>
        <p:txBody>
          <a:bodyPr>
            <a:noAutofit/>
          </a:bodyPr>
          <a:lstStyle>
            <a:lvl1pPr marL="408908" indent="-408908" algn="l" defTabSz="1090422"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5968" indent="-340757" algn="l" defTabSz="1090422"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3028" indent="-272606" algn="l" defTabSz="109042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8239"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53450"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8661"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43872"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9083"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34294"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defRPr/>
            </a:pPr>
            <a:r>
              <a:rPr lang="cs-CZ" sz="1800" dirty="0" err="1"/>
              <a:t>Ti</a:t>
            </a:r>
            <a:r>
              <a:rPr lang="cs-CZ" sz="1800" baseline="-25000" dirty="0" err="1"/>
              <a:t>2</a:t>
            </a:r>
            <a:r>
              <a:rPr lang="cs-CZ" sz="1800" dirty="0" err="1"/>
              <a:t>O</a:t>
            </a:r>
            <a:r>
              <a:rPr lang="cs-CZ" sz="1800" baseline="-25000" dirty="0" err="1"/>
              <a:t>3</a:t>
            </a:r>
            <a:r>
              <a:rPr lang="cs-CZ" sz="1800" dirty="0"/>
              <a:t> koncentrace 0.06-0.5 </a:t>
            </a:r>
            <a:r>
              <a:rPr lang="cs-CZ" sz="1800" dirty="0" err="1"/>
              <a:t>wt</a:t>
            </a:r>
            <a:r>
              <a:rPr lang="cs-CZ" sz="1800" dirty="0"/>
              <a:t>%</a:t>
            </a:r>
          </a:p>
          <a:p>
            <a:pPr>
              <a:defRPr/>
            </a:pPr>
            <a:endParaRPr lang="cs-CZ" sz="1800" dirty="0"/>
          </a:p>
          <a:p>
            <a:pPr>
              <a:defRPr/>
            </a:pPr>
            <a:r>
              <a:rPr lang="cs-CZ" sz="1800" b="1" dirty="0"/>
              <a:t>Optické vlastnosti</a:t>
            </a:r>
          </a:p>
          <a:p>
            <a:pPr>
              <a:buFont typeface="Arial" panose="020B0604020202020204" pitchFamily="34" charset="0"/>
              <a:buNone/>
              <a:defRPr/>
            </a:pPr>
            <a:r>
              <a:rPr lang="cs-CZ" sz="1800" dirty="0"/>
              <a:t>	</a:t>
            </a:r>
            <a:r>
              <a:rPr lang="cs-CZ" sz="1800" b="1" dirty="0">
                <a:solidFill>
                  <a:srgbClr val="FF0000"/>
                </a:solidFill>
              </a:rPr>
              <a:t>Laserový přechod  - Vibrační Hladiny</a:t>
            </a:r>
          </a:p>
          <a:p>
            <a:pPr>
              <a:buFont typeface="Arial" panose="020B0604020202020204" pitchFamily="34" charset="0"/>
              <a:buNone/>
              <a:defRPr/>
            </a:pPr>
            <a:r>
              <a:rPr lang="cs-CZ" sz="1800" dirty="0"/>
              <a:t>	Fluorescence </a:t>
            </a:r>
            <a:r>
              <a:rPr lang="cs-CZ" sz="1800" dirty="0" err="1"/>
              <a:t>lifetime</a:t>
            </a:r>
            <a:r>
              <a:rPr lang="cs-CZ" sz="1800" dirty="0"/>
              <a:t> 3.2 </a:t>
            </a:r>
            <a:r>
              <a:rPr lang="cs-CZ" sz="1800" i="1" dirty="0"/>
              <a:t>µ</a:t>
            </a:r>
            <a:r>
              <a:rPr lang="cs-CZ" sz="1800" dirty="0"/>
              <a:t>sec (T = 300 K)</a:t>
            </a:r>
          </a:p>
          <a:p>
            <a:pPr>
              <a:buFont typeface="Arial" panose="020B0604020202020204" pitchFamily="34" charset="0"/>
              <a:buNone/>
              <a:defRPr/>
            </a:pPr>
            <a:r>
              <a:rPr lang="cs-CZ" sz="1800" dirty="0"/>
              <a:t>	</a:t>
            </a:r>
            <a:r>
              <a:rPr lang="cs-CZ" sz="1800" b="1" dirty="0">
                <a:solidFill>
                  <a:srgbClr val="00B050"/>
                </a:solidFill>
              </a:rPr>
              <a:t>Laditelný rozsah 660-1050 </a:t>
            </a:r>
            <a:r>
              <a:rPr lang="cs-CZ" sz="1800" b="1" dirty="0" err="1">
                <a:solidFill>
                  <a:srgbClr val="00B050"/>
                </a:solidFill>
              </a:rPr>
              <a:t>nm</a:t>
            </a:r>
            <a:endParaRPr lang="cs-CZ" sz="1800" b="1" dirty="0">
              <a:solidFill>
                <a:srgbClr val="00B050"/>
              </a:solidFill>
            </a:endParaRPr>
          </a:p>
          <a:p>
            <a:pPr>
              <a:buFont typeface="Arial" panose="020B0604020202020204" pitchFamily="34" charset="0"/>
              <a:buNone/>
              <a:defRPr/>
            </a:pPr>
            <a:r>
              <a:rPr lang="cs-CZ" sz="1800" dirty="0"/>
              <a:t>	Absorpce rozsah 400-600 </a:t>
            </a:r>
            <a:r>
              <a:rPr lang="cs-CZ" sz="1800" dirty="0" err="1"/>
              <a:t>nm</a:t>
            </a:r>
            <a:endParaRPr lang="cs-CZ" sz="1800" dirty="0"/>
          </a:p>
          <a:p>
            <a:pPr>
              <a:buFont typeface="Arial" panose="020B0604020202020204" pitchFamily="34" charset="0"/>
              <a:buNone/>
              <a:defRPr/>
            </a:pPr>
            <a:r>
              <a:rPr lang="cs-CZ" sz="1800" dirty="0"/>
              <a:t>	Emisní maximum 795 </a:t>
            </a:r>
            <a:r>
              <a:rPr lang="cs-CZ" sz="1800" dirty="0" err="1"/>
              <a:t>nm</a:t>
            </a:r>
            <a:endParaRPr lang="cs-CZ" sz="1800" dirty="0"/>
          </a:p>
          <a:p>
            <a:pPr>
              <a:buFont typeface="Arial" panose="020B0604020202020204" pitchFamily="34" charset="0"/>
              <a:buNone/>
              <a:defRPr/>
            </a:pPr>
            <a:r>
              <a:rPr lang="cs-CZ" sz="1800" dirty="0"/>
              <a:t>	Absorpční maximum 488 </a:t>
            </a:r>
            <a:r>
              <a:rPr lang="cs-CZ" sz="1800" dirty="0" err="1"/>
              <a:t>nm</a:t>
            </a:r>
            <a:endParaRPr lang="cs-CZ" sz="1800" dirty="0"/>
          </a:p>
          <a:p>
            <a:pPr>
              <a:buFont typeface="Arial" panose="020B0604020202020204" pitchFamily="34" charset="0"/>
              <a:buNone/>
              <a:defRPr/>
            </a:pPr>
            <a:r>
              <a:rPr lang="cs-CZ" sz="1800" dirty="0"/>
              <a:t>	Index lomu 1.76 @ 800 </a:t>
            </a:r>
            <a:r>
              <a:rPr lang="cs-CZ" sz="1800" dirty="0" err="1"/>
              <a:t>nm</a:t>
            </a:r>
            <a:endParaRPr lang="cs-CZ" sz="1800" dirty="0"/>
          </a:p>
        </p:txBody>
      </p:sp>
      <p:pic>
        <p:nvPicPr>
          <p:cNvPr id="6" name="Picture 9" descr="1997_138_12">
            <a:extLst>
              <a:ext uri="{FF2B5EF4-FFF2-40B4-BE49-F238E27FC236}">
                <a16:creationId xmlns:a16="http://schemas.microsoft.com/office/drawing/2014/main" id="{64AF16B5-D53A-1BCC-6483-FF8E5553D7FF}"/>
              </a:ext>
            </a:extLst>
          </p:cNvPr>
          <p:cNvPicPr>
            <a:picLocks noChangeAspect="1" noChangeArrowheads="1"/>
          </p:cNvPicPr>
          <p:nvPr/>
        </p:nvPicPr>
        <p:blipFill>
          <a:blip r:embed="rId2" cstate="print"/>
          <a:srcRect/>
          <a:stretch>
            <a:fillRect/>
          </a:stretch>
        </p:blipFill>
        <p:spPr>
          <a:xfrm>
            <a:off x="2700511" y="5152320"/>
            <a:ext cx="1728192" cy="1693628"/>
          </a:xfrm>
          <a:prstGeom prst="rect">
            <a:avLst/>
          </a:prstGeom>
        </p:spPr>
      </p:pic>
      <p:pic>
        <p:nvPicPr>
          <p:cNvPr id="7" name="Picture 11">
            <a:extLst>
              <a:ext uri="{FF2B5EF4-FFF2-40B4-BE49-F238E27FC236}">
                <a16:creationId xmlns:a16="http://schemas.microsoft.com/office/drawing/2014/main" id="{5E60AA73-2DDC-FA71-96FD-E6356836ADF5}"/>
              </a:ext>
            </a:extLst>
          </p:cNvPr>
          <p:cNvPicPr>
            <a:picLocks noChangeAspect="1" noChangeArrowheads="1"/>
          </p:cNvPicPr>
          <p:nvPr/>
        </p:nvPicPr>
        <p:blipFill>
          <a:blip r:embed="rId3" cstate="print">
            <a:lum contrast="40000"/>
          </a:blip>
          <a:srcRect/>
          <a:stretch>
            <a:fillRect/>
          </a:stretch>
        </p:blipFill>
        <p:spPr>
          <a:xfrm>
            <a:off x="6516934" y="1758832"/>
            <a:ext cx="4181939" cy="4181939"/>
          </a:xfrm>
          <a:prstGeom prst="rect">
            <a:avLst/>
          </a:prstGeom>
        </p:spPr>
      </p:pic>
    </p:spTree>
    <p:extLst>
      <p:ext uri="{BB962C8B-B14F-4D97-AF65-F5344CB8AC3E}">
        <p14:creationId xmlns:p14="http://schemas.microsoft.com/office/powerpoint/2010/main" val="3457183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09E8C17C-821C-0DEE-7515-953A221C0BD2}"/>
              </a:ext>
            </a:extLst>
          </p:cNvPr>
          <p:cNvPicPr>
            <a:picLocks noChangeAspect="1"/>
          </p:cNvPicPr>
          <p:nvPr/>
        </p:nvPicPr>
        <p:blipFill>
          <a:blip r:embed="rId2"/>
          <a:stretch>
            <a:fillRect/>
          </a:stretch>
        </p:blipFill>
        <p:spPr>
          <a:xfrm rot="21245947">
            <a:off x="485119" y="952510"/>
            <a:ext cx="11071405" cy="2418080"/>
          </a:xfrm>
          <a:prstGeom prst="rect">
            <a:avLst/>
          </a:prstGeom>
        </p:spPr>
      </p:pic>
      <p:pic>
        <p:nvPicPr>
          <p:cNvPr id="11" name="Obrázek 10">
            <a:extLst>
              <a:ext uri="{FF2B5EF4-FFF2-40B4-BE49-F238E27FC236}">
                <a16:creationId xmlns:a16="http://schemas.microsoft.com/office/drawing/2014/main" id="{3564DB6F-576F-004A-1D9A-170A0075B6DC}"/>
              </a:ext>
            </a:extLst>
          </p:cNvPr>
          <p:cNvPicPr>
            <a:picLocks noChangeAspect="1"/>
          </p:cNvPicPr>
          <p:nvPr/>
        </p:nvPicPr>
        <p:blipFill rotWithShape="1">
          <a:blip r:embed="rId2"/>
          <a:srcRect l="22675" r="-3556"/>
          <a:stretch/>
        </p:blipFill>
        <p:spPr>
          <a:xfrm rot="5140984">
            <a:off x="8458491" y="3359868"/>
            <a:ext cx="4113333" cy="2418080"/>
          </a:xfrm>
          <a:prstGeom prst="rect">
            <a:avLst/>
          </a:prstGeom>
        </p:spPr>
      </p:pic>
      <p:sp>
        <p:nvSpPr>
          <p:cNvPr id="2" name="Zástupný symbol pro číslo snímku 1">
            <a:extLst>
              <a:ext uri="{FF2B5EF4-FFF2-40B4-BE49-F238E27FC236}">
                <a16:creationId xmlns:a16="http://schemas.microsoft.com/office/drawing/2014/main" id="{BA98933B-8F25-8FCB-2DEF-729BF9764F5A}"/>
              </a:ext>
            </a:extLst>
          </p:cNvPr>
          <p:cNvSpPr>
            <a:spLocks noGrp="1"/>
          </p:cNvSpPr>
          <p:nvPr>
            <p:ph type="sldNum" sz="quarter" idx="12"/>
          </p:nvPr>
        </p:nvSpPr>
        <p:spPr/>
        <p:txBody>
          <a:bodyPr/>
          <a:lstStyle/>
          <a:p>
            <a:fld id="{0B03548C-D8CE-44B9-80D6-3D9141BDC6B7}" type="slidenum">
              <a:rPr lang="cs-CZ" smtClean="0"/>
              <a:t>3</a:t>
            </a:fld>
            <a:endParaRPr lang="cs-CZ"/>
          </a:p>
        </p:txBody>
      </p:sp>
      <p:sp>
        <p:nvSpPr>
          <p:cNvPr id="7" name="TextovéPole 6">
            <a:extLst>
              <a:ext uri="{FF2B5EF4-FFF2-40B4-BE49-F238E27FC236}">
                <a16:creationId xmlns:a16="http://schemas.microsoft.com/office/drawing/2014/main" id="{369292D7-2A2A-AB48-E1C7-C86BBFA94DFD}"/>
              </a:ext>
            </a:extLst>
          </p:cNvPr>
          <p:cNvSpPr txBox="1"/>
          <p:nvPr/>
        </p:nvSpPr>
        <p:spPr>
          <a:xfrm>
            <a:off x="0" y="139051"/>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Světlo jako elektromagnetické vlnění kolem nás</a:t>
            </a:r>
            <a:endParaRPr lang="en-GB" sz="4000" b="1" dirty="0">
              <a:solidFill>
                <a:srgbClr val="0070C0"/>
              </a:solidFill>
            </a:endParaRPr>
          </a:p>
        </p:txBody>
      </p:sp>
      <p:pic>
        <p:nvPicPr>
          <p:cNvPr id="8" name="Obrázek 7">
            <a:extLst>
              <a:ext uri="{FF2B5EF4-FFF2-40B4-BE49-F238E27FC236}">
                <a16:creationId xmlns:a16="http://schemas.microsoft.com/office/drawing/2014/main" id="{71B2C703-649F-8C33-6C30-8F05A3B240F3}"/>
              </a:ext>
            </a:extLst>
          </p:cNvPr>
          <p:cNvPicPr>
            <a:picLocks noChangeAspect="1"/>
          </p:cNvPicPr>
          <p:nvPr/>
        </p:nvPicPr>
        <p:blipFill>
          <a:blip r:embed="rId2"/>
          <a:stretch>
            <a:fillRect/>
          </a:stretch>
        </p:blipFill>
        <p:spPr>
          <a:xfrm rot="20458855">
            <a:off x="795529" y="3926447"/>
            <a:ext cx="3482372" cy="2418080"/>
          </a:xfrm>
          <a:prstGeom prst="rect">
            <a:avLst/>
          </a:prstGeom>
        </p:spPr>
      </p:pic>
      <p:pic>
        <p:nvPicPr>
          <p:cNvPr id="9" name="Obrázek 8">
            <a:extLst>
              <a:ext uri="{FF2B5EF4-FFF2-40B4-BE49-F238E27FC236}">
                <a16:creationId xmlns:a16="http://schemas.microsoft.com/office/drawing/2014/main" id="{6F98210F-0544-533D-A187-F5A2310FE307}"/>
              </a:ext>
            </a:extLst>
          </p:cNvPr>
          <p:cNvPicPr>
            <a:picLocks noChangeAspect="1"/>
          </p:cNvPicPr>
          <p:nvPr/>
        </p:nvPicPr>
        <p:blipFill>
          <a:blip r:embed="rId2"/>
          <a:stretch>
            <a:fillRect/>
          </a:stretch>
        </p:blipFill>
        <p:spPr>
          <a:xfrm rot="1334826">
            <a:off x="4253359" y="4657318"/>
            <a:ext cx="913575" cy="2418080"/>
          </a:xfrm>
          <a:prstGeom prst="rect">
            <a:avLst/>
          </a:prstGeom>
        </p:spPr>
      </p:pic>
      <p:pic>
        <p:nvPicPr>
          <p:cNvPr id="10" name="Obrázek 9">
            <a:extLst>
              <a:ext uri="{FF2B5EF4-FFF2-40B4-BE49-F238E27FC236}">
                <a16:creationId xmlns:a16="http://schemas.microsoft.com/office/drawing/2014/main" id="{ED3F94ED-A674-5BC6-100E-D05433C6ADFB}"/>
              </a:ext>
            </a:extLst>
          </p:cNvPr>
          <p:cNvPicPr>
            <a:picLocks noChangeAspect="1"/>
          </p:cNvPicPr>
          <p:nvPr/>
        </p:nvPicPr>
        <p:blipFill>
          <a:blip r:embed="rId2"/>
          <a:stretch>
            <a:fillRect/>
          </a:stretch>
        </p:blipFill>
        <p:spPr>
          <a:xfrm rot="2095863">
            <a:off x="4860725" y="3617752"/>
            <a:ext cx="3831212" cy="2418080"/>
          </a:xfrm>
          <a:prstGeom prst="rect">
            <a:avLst/>
          </a:prstGeom>
        </p:spPr>
      </p:pic>
    </p:spTree>
    <p:extLst>
      <p:ext uri="{BB962C8B-B14F-4D97-AF65-F5344CB8AC3E}">
        <p14:creationId xmlns:p14="http://schemas.microsoft.com/office/powerpoint/2010/main" val="1211016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text 7"/>
          <p:cNvSpPr>
            <a:spLocks noGrp="1"/>
          </p:cNvSpPr>
          <p:nvPr>
            <p:ph type="body" sz="half" idx="1"/>
          </p:nvPr>
        </p:nvSpPr>
        <p:spPr>
          <a:xfrm>
            <a:off x="608489" y="1890563"/>
            <a:ext cx="4901386" cy="4522466"/>
          </a:xfrm>
        </p:spPr>
        <p:txBody>
          <a:bodyPr>
            <a:normAutofit lnSpcReduction="10000"/>
          </a:bodyPr>
          <a:lstStyle/>
          <a:p>
            <a:pPr>
              <a:defRPr/>
            </a:pPr>
            <a:r>
              <a:rPr lang="cs-CZ" sz="2396" dirty="0"/>
              <a:t>Objeven v </a:t>
            </a:r>
            <a:r>
              <a:rPr lang="en-US" sz="2396" dirty="0"/>
              <a:t>1960 </a:t>
            </a:r>
            <a:r>
              <a:rPr lang="cs-CZ" sz="2396" dirty="0"/>
              <a:t>jako</a:t>
            </a:r>
            <a:r>
              <a:rPr lang="en-US" sz="2396" dirty="0"/>
              <a:t> IR laser; </a:t>
            </a:r>
            <a:r>
              <a:rPr lang="cs-CZ" sz="2396" dirty="0"/>
              <a:t>emise čáry červené oblasti poprvé použita v </a:t>
            </a:r>
            <a:r>
              <a:rPr lang="en-US" sz="2396" dirty="0"/>
              <a:t> 1962</a:t>
            </a:r>
            <a:endParaRPr lang="cs-CZ" sz="2396" dirty="0"/>
          </a:p>
          <a:p>
            <a:pPr>
              <a:defRPr/>
            </a:pPr>
            <a:endParaRPr lang="en-US" sz="2396" dirty="0"/>
          </a:p>
          <a:p>
            <a:pPr>
              <a:defRPr/>
            </a:pPr>
            <a:r>
              <a:rPr lang="cs-CZ" sz="2396" dirty="0"/>
              <a:t>Elektrický výboj v plynu excituje</a:t>
            </a:r>
            <a:r>
              <a:rPr lang="en-US" sz="2396" dirty="0"/>
              <a:t> He </a:t>
            </a:r>
            <a:r>
              <a:rPr lang="cs-CZ" sz="2396" dirty="0"/>
              <a:t>na</a:t>
            </a:r>
            <a:r>
              <a:rPr lang="en-US" sz="2396" dirty="0"/>
              <a:t> 2S </a:t>
            </a:r>
            <a:r>
              <a:rPr lang="cs-CZ" sz="2396" dirty="0"/>
              <a:t>hladinu</a:t>
            </a:r>
          </a:p>
          <a:p>
            <a:pPr>
              <a:defRPr/>
            </a:pPr>
            <a:endParaRPr lang="en-US" sz="2396" dirty="0"/>
          </a:p>
          <a:p>
            <a:pPr>
              <a:defRPr/>
            </a:pPr>
            <a:r>
              <a:rPr lang="cs-CZ" sz="2396" dirty="0"/>
              <a:t>Existuje blízká paralelní energetická hladina</a:t>
            </a:r>
            <a:r>
              <a:rPr lang="en-US" sz="2396" dirty="0"/>
              <a:t> Ne</a:t>
            </a:r>
            <a:endParaRPr lang="cs-CZ" sz="2396" dirty="0"/>
          </a:p>
          <a:p>
            <a:pPr>
              <a:defRPr/>
            </a:pPr>
            <a:endParaRPr lang="en-US" sz="2396" dirty="0"/>
          </a:p>
          <a:p>
            <a:pPr>
              <a:defRPr/>
            </a:pPr>
            <a:r>
              <a:rPr lang="cs-CZ" sz="2396" dirty="0"/>
              <a:t>Buzení srážkami atomů</a:t>
            </a:r>
          </a:p>
        </p:txBody>
      </p:sp>
      <p:pic>
        <p:nvPicPr>
          <p:cNvPr id="54279" name="Picture 3"/>
          <p:cNvPicPr>
            <a:picLocks noChangeAspect="1" noChangeArrowheads="1"/>
          </p:cNvPicPr>
          <p:nvPr/>
        </p:nvPicPr>
        <p:blipFill>
          <a:blip r:embed="rId2" cstate="print">
            <a:lum bright="-20000" contrast="40000"/>
          </a:blip>
          <a:srcRect l="6889" r="4729"/>
          <a:stretch>
            <a:fillRect/>
          </a:stretch>
        </p:blipFill>
        <p:spPr bwMode="auto">
          <a:xfrm>
            <a:off x="6308213" y="1890563"/>
            <a:ext cx="5184774" cy="4047389"/>
          </a:xfrm>
          <a:prstGeom prst="rect">
            <a:avLst/>
          </a:prstGeom>
          <a:noFill/>
          <a:ln w="9525">
            <a:noFill/>
            <a:miter lim="800000"/>
            <a:headEnd/>
            <a:tailEnd/>
          </a:ln>
        </p:spPr>
      </p:pic>
      <p:sp>
        <p:nvSpPr>
          <p:cNvPr id="2" name="Zástupný symbol pro číslo snímku 1">
            <a:extLst>
              <a:ext uri="{FF2B5EF4-FFF2-40B4-BE49-F238E27FC236}">
                <a16:creationId xmlns:a16="http://schemas.microsoft.com/office/drawing/2014/main" id="{C19E9884-84B9-425C-81A9-F273B627AF7E}"/>
              </a:ext>
            </a:extLst>
          </p:cNvPr>
          <p:cNvSpPr>
            <a:spLocks noGrp="1"/>
          </p:cNvSpPr>
          <p:nvPr>
            <p:ph type="sldNum" sz="quarter" idx="12"/>
          </p:nvPr>
        </p:nvSpPr>
        <p:spPr/>
        <p:txBody>
          <a:bodyPr/>
          <a:lstStyle/>
          <a:p>
            <a:pPr>
              <a:defRPr/>
            </a:pPr>
            <a:fld id="{CC2297CF-B71E-47AA-8759-A01CB44B909C}" type="slidenum">
              <a:rPr lang="cs-CZ" smtClean="0"/>
              <a:pPr>
                <a:defRPr/>
              </a:pPr>
              <a:t>30</a:t>
            </a:fld>
            <a:endParaRPr lang="cs-CZ"/>
          </a:p>
        </p:txBody>
      </p:sp>
      <p:sp>
        <p:nvSpPr>
          <p:cNvPr id="3" name="TextovéPole 2">
            <a:extLst>
              <a:ext uri="{FF2B5EF4-FFF2-40B4-BE49-F238E27FC236}">
                <a16:creationId xmlns:a16="http://schemas.microsoft.com/office/drawing/2014/main" id="{43D81BD2-1592-0F02-F8AF-F3B514AD8CC6}"/>
              </a:ext>
            </a:extLst>
          </p:cNvPr>
          <p:cNvSpPr txBox="1"/>
          <p:nvPr/>
        </p:nvSpPr>
        <p:spPr>
          <a:xfrm>
            <a:off x="-21958" y="120318"/>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Plynový laser He-Ne</a:t>
            </a:r>
            <a:endParaRPr lang="cs-CZ" sz="4000" b="1" baseline="30000" dirty="0">
              <a:solidFill>
                <a:srgbClr val="0070C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symbol pro text 8"/>
          <p:cNvSpPr>
            <a:spLocks noGrp="1"/>
          </p:cNvSpPr>
          <p:nvPr>
            <p:ph type="body" sz="half" idx="1"/>
          </p:nvPr>
        </p:nvSpPr>
        <p:spPr>
          <a:xfrm>
            <a:off x="971718" y="1648407"/>
            <a:ext cx="10952798" cy="2185172"/>
          </a:xfrm>
        </p:spPr>
        <p:txBody>
          <a:bodyPr/>
          <a:lstStyle/>
          <a:p>
            <a:pPr>
              <a:defRPr/>
            </a:pPr>
            <a:r>
              <a:rPr lang="cs-CZ" dirty="0"/>
              <a:t>Levný a snadno vyrobitelný - první lasery pod 100 $</a:t>
            </a:r>
          </a:p>
          <a:p>
            <a:pPr>
              <a:defRPr/>
            </a:pPr>
            <a:r>
              <a:rPr lang="cs-CZ" dirty="0"/>
              <a:t>Výbojová trubice s 85% He, 15% Ne</a:t>
            </a:r>
          </a:p>
        </p:txBody>
      </p:sp>
      <p:pic>
        <p:nvPicPr>
          <p:cNvPr id="55303" name="Zástupný symbol pro obsah 11" descr="Hene-1.png"/>
          <p:cNvPicPr>
            <a:picLocks noGrp="1" noChangeAspect="1"/>
          </p:cNvPicPr>
          <p:nvPr>
            <p:ph sz="half" idx="2"/>
          </p:nvPr>
        </p:nvPicPr>
        <p:blipFill>
          <a:blip r:embed="rId2" cstate="print">
            <a:lum contrast="40000"/>
          </a:blip>
          <a:srcRect/>
          <a:stretch>
            <a:fillRect/>
          </a:stretch>
        </p:blipFill>
        <p:spPr>
          <a:xfrm>
            <a:off x="1657889" y="3833579"/>
            <a:ext cx="8179737" cy="2289756"/>
          </a:xfrm>
        </p:spPr>
      </p:pic>
      <p:sp>
        <p:nvSpPr>
          <p:cNvPr id="2" name="Zástupný symbol pro číslo snímku 1">
            <a:extLst>
              <a:ext uri="{FF2B5EF4-FFF2-40B4-BE49-F238E27FC236}">
                <a16:creationId xmlns:a16="http://schemas.microsoft.com/office/drawing/2014/main" id="{0B42E148-F303-B8E6-8CC5-E9AB35DC64D3}"/>
              </a:ext>
            </a:extLst>
          </p:cNvPr>
          <p:cNvSpPr>
            <a:spLocks noGrp="1"/>
          </p:cNvSpPr>
          <p:nvPr>
            <p:ph type="sldNum" sz="quarter" idx="12"/>
          </p:nvPr>
        </p:nvSpPr>
        <p:spPr/>
        <p:txBody>
          <a:bodyPr/>
          <a:lstStyle/>
          <a:p>
            <a:pPr>
              <a:defRPr/>
            </a:pPr>
            <a:fld id="{08426328-110C-4878-B745-89D8654F0667}" type="slidenum">
              <a:rPr lang="cs-CZ" smtClean="0"/>
              <a:pPr>
                <a:defRPr/>
              </a:pPr>
              <a:t>31</a:t>
            </a:fld>
            <a:endParaRPr lang="cs-CZ"/>
          </a:p>
        </p:txBody>
      </p:sp>
      <p:sp>
        <p:nvSpPr>
          <p:cNvPr id="5" name="TextovéPole 4">
            <a:extLst>
              <a:ext uri="{FF2B5EF4-FFF2-40B4-BE49-F238E27FC236}">
                <a16:creationId xmlns:a16="http://schemas.microsoft.com/office/drawing/2014/main" id="{85374C33-2165-097A-B93B-52AECC42D60C}"/>
              </a:ext>
            </a:extLst>
          </p:cNvPr>
          <p:cNvSpPr txBox="1"/>
          <p:nvPr/>
        </p:nvSpPr>
        <p:spPr>
          <a:xfrm>
            <a:off x="-21958" y="120318"/>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Plynový laser He-Ne</a:t>
            </a:r>
            <a:endParaRPr lang="cs-CZ" sz="4000" b="1" baseline="30000" dirty="0">
              <a:solidFill>
                <a:srgbClr val="0070C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6" name="Obrázek 9" descr="Laser_DSC09088.jpg"/>
          <p:cNvPicPr>
            <a:picLocks noChangeAspect="1"/>
          </p:cNvPicPr>
          <p:nvPr/>
        </p:nvPicPr>
        <p:blipFill>
          <a:blip r:embed="rId2" cstate="print"/>
          <a:srcRect/>
          <a:stretch>
            <a:fillRect/>
          </a:stretch>
        </p:blipFill>
        <p:spPr bwMode="auto">
          <a:xfrm>
            <a:off x="897922" y="1484805"/>
            <a:ext cx="4989925" cy="4920203"/>
          </a:xfrm>
          <a:prstGeom prst="rect">
            <a:avLst/>
          </a:prstGeom>
          <a:noFill/>
          <a:ln w="9525">
            <a:noFill/>
            <a:miter lim="800000"/>
            <a:headEnd/>
            <a:tailEnd/>
          </a:ln>
        </p:spPr>
      </p:pic>
      <p:pic>
        <p:nvPicPr>
          <p:cNvPr id="3" name="Obrázek 2">
            <a:extLst>
              <a:ext uri="{FF2B5EF4-FFF2-40B4-BE49-F238E27FC236}">
                <a16:creationId xmlns:a16="http://schemas.microsoft.com/office/drawing/2014/main" id="{7B42C462-16B2-B011-1D90-039198A7638A}"/>
              </a:ext>
            </a:extLst>
          </p:cNvPr>
          <p:cNvPicPr>
            <a:picLocks noChangeAspect="1"/>
          </p:cNvPicPr>
          <p:nvPr/>
        </p:nvPicPr>
        <p:blipFill>
          <a:blip r:embed="rId3"/>
          <a:stretch>
            <a:fillRect/>
          </a:stretch>
        </p:blipFill>
        <p:spPr>
          <a:xfrm>
            <a:off x="6512741" y="1762498"/>
            <a:ext cx="4759111" cy="3141013"/>
          </a:xfrm>
          <a:prstGeom prst="rect">
            <a:avLst/>
          </a:prstGeom>
        </p:spPr>
      </p:pic>
      <p:sp>
        <p:nvSpPr>
          <p:cNvPr id="8" name="TextovéPole 7">
            <a:extLst>
              <a:ext uri="{FF2B5EF4-FFF2-40B4-BE49-F238E27FC236}">
                <a16:creationId xmlns:a16="http://schemas.microsoft.com/office/drawing/2014/main" id="{56D78C8A-F909-1642-A5BC-3ED0237064BD}"/>
              </a:ext>
            </a:extLst>
          </p:cNvPr>
          <p:cNvSpPr txBox="1"/>
          <p:nvPr/>
        </p:nvSpPr>
        <p:spPr>
          <a:xfrm>
            <a:off x="6667699" y="5222503"/>
            <a:ext cx="4989925" cy="1167307"/>
          </a:xfrm>
          <a:prstGeom prst="rect">
            <a:avLst/>
          </a:prstGeom>
          <a:noFill/>
        </p:spPr>
        <p:txBody>
          <a:bodyPr wrap="square">
            <a:spAutoFit/>
          </a:bodyPr>
          <a:lstStyle/>
          <a:p>
            <a:r>
              <a:rPr lang="cs-CZ" sz="1397" b="1" dirty="0">
                <a:solidFill>
                  <a:srgbClr val="C00000"/>
                </a:solidFill>
              </a:rPr>
              <a:t>Sada </a:t>
            </a:r>
            <a:r>
              <a:rPr lang="cs-CZ" sz="1397" b="1" dirty="0" err="1">
                <a:solidFill>
                  <a:srgbClr val="C00000"/>
                </a:solidFill>
              </a:rPr>
              <a:t>HeNe</a:t>
            </a:r>
            <a:r>
              <a:rPr lang="cs-CZ" sz="1397" b="1" dirty="0">
                <a:solidFill>
                  <a:srgbClr val="C00000"/>
                </a:solidFill>
              </a:rPr>
              <a:t> Laser - </a:t>
            </a:r>
            <a:r>
              <a:rPr lang="cs-CZ" sz="1397" dirty="0"/>
              <a:t>stavebnice obsahuje vše, co je potřeba k sestavení vlastního helium-neonového laseru, včetně laserové trubice, napájecí jednotky, hliníkové desky, držáků a také sadu vysoce kvalitních zrcadel </a:t>
            </a:r>
            <a:r>
              <a:rPr lang="cs-CZ" sz="1397" dirty="0" err="1"/>
              <a:t>HeNe</a:t>
            </a:r>
            <a:r>
              <a:rPr lang="cs-CZ" sz="1397" dirty="0"/>
              <a:t> Laser </a:t>
            </a:r>
            <a:r>
              <a:rPr lang="cs-CZ" sz="1397" dirty="0" err="1"/>
              <a:t>Cavity</a:t>
            </a:r>
            <a:r>
              <a:rPr lang="cs-CZ" sz="1397" dirty="0"/>
              <a:t>. Tato stavebnice je určena pro výuku nebo pro laboratorní práce.</a:t>
            </a:r>
          </a:p>
        </p:txBody>
      </p:sp>
      <p:sp>
        <p:nvSpPr>
          <p:cNvPr id="9" name="Zástupný symbol pro číslo snímku 8">
            <a:extLst>
              <a:ext uri="{FF2B5EF4-FFF2-40B4-BE49-F238E27FC236}">
                <a16:creationId xmlns:a16="http://schemas.microsoft.com/office/drawing/2014/main" id="{58D4B696-84DC-A87F-0261-43ADDBD31235}"/>
              </a:ext>
            </a:extLst>
          </p:cNvPr>
          <p:cNvSpPr>
            <a:spLocks noGrp="1"/>
          </p:cNvSpPr>
          <p:nvPr>
            <p:ph type="sldNum" sz="quarter" idx="12"/>
          </p:nvPr>
        </p:nvSpPr>
        <p:spPr/>
        <p:txBody>
          <a:bodyPr/>
          <a:lstStyle/>
          <a:p>
            <a:pPr>
              <a:defRPr/>
            </a:pPr>
            <a:fld id="{CC2297CF-B71E-47AA-8759-A01CB44B909C}" type="slidenum">
              <a:rPr lang="cs-CZ" smtClean="0"/>
              <a:pPr>
                <a:defRPr/>
              </a:pPr>
              <a:t>32</a:t>
            </a:fld>
            <a:endParaRPr lang="cs-CZ"/>
          </a:p>
        </p:txBody>
      </p:sp>
      <p:sp>
        <p:nvSpPr>
          <p:cNvPr id="6" name="TextovéPole 5">
            <a:extLst>
              <a:ext uri="{FF2B5EF4-FFF2-40B4-BE49-F238E27FC236}">
                <a16:creationId xmlns:a16="http://schemas.microsoft.com/office/drawing/2014/main" id="{9464BB6A-AE5C-C965-B475-F445B13C6958}"/>
              </a:ext>
            </a:extLst>
          </p:cNvPr>
          <p:cNvSpPr txBox="1"/>
          <p:nvPr/>
        </p:nvSpPr>
        <p:spPr>
          <a:xfrm>
            <a:off x="-21958" y="120318"/>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Plynový laser He-Ne</a:t>
            </a:r>
            <a:endParaRPr lang="cs-CZ" sz="4000" b="1" baseline="30000" dirty="0">
              <a:solidFill>
                <a:srgbClr val="0070C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Zástupný symbol pro obsah 7" descr="N2laser1.tiff"/>
          <p:cNvPicPr>
            <a:picLocks noGrp="1" noChangeAspect="1"/>
          </p:cNvPicPr>
          <p:nvPr>
            <p:ph sz="half" idx="1"/>
          </p:nvPr>
        </p:nvPicPr>
        <p:blipFill>
          <a:blip r:embed="rId2" cstate="print">
            <a:duotone>
              <a:prstClr val="black"/>
              <a:srgbClr val="D9C3A5">
                <a:tint val="50000"/>
                <a:satMod val="180000"/>
              </a:srgbClr>
            </a:duotone>
            <a:lum contrast="10000"/>
          </a:blip>
          <a:srcRect r="33018" b="48138"/>
          <a:stretch>
            <a:fillRect/>
          </a:stretch>
        </p:blipFill>
        <p:spPr>
          <a:xfrm>
            <a:off x="387531" y="1261335"/>
            <a:ext cx="3590717" cy="3726994"/>
          </a:xfrm>
        </p:spPr>
      </p:pic>
      <p:pic>
        <p:nvPicPr>
          <p:cNvPr id="57348" name="Zástupný symbol pro obsah 10" descr="N2laser1.tiff"/>
          <p:cNvPicPr>
            <a:picLocks noGrp="1" noChangeAspect="1"/>
          </p:cNvPicPr>
          <p:nvPr>
            <p:ph sz="half" idx="2"/>
          </p:nvPr>
        </p:nvPicPr>
        <p:blipFill>
          <a:blip r:embed="rId2" cstate="print">
            <a:duotone>
              <a:prstClr val="black"/>
              <a:srgbClr val="D9C3A5">
                <a:tint val="50000"/>
                <a:satMod val="180000"/>
              </a:srgbClr>
            </a:duotone>
            <a:lum contrast="10000"/>
          </a:blip>
          <a:srcRect t="49712"/>
          <a:stretch>
            <a:fillRect/>
          </a:stretch>
        </p:blipFill>
        <p:spPr>
          <a:xfrm>
            <a:off x="4428703" y="1332260"/>
            <a:ext cx="4671987" cy="3755517"/>
          </a:xfrm>
        </p:spPr>
      </p:pic>
      <p:sp>
        <p:nvSpPr>
          <p:cNvPr id="57352" name="TextovéPole 11"/>
          <p:cNvSpPr txBox="1">
            <a:spLocks noChangeArrowheads="1"/>
          </p:cNvSpPr>
          <p:nvPr/>
        </p:nvSpPr>
        <p:spPr bwMode="auto">
          <a:xfrm>
            <a:off x="608489" y="5350303"/>
            <a:ext cx="3340137" cy="736037"/>
          </a:xfrm>
          <a:prstGeom prst="rect">
            <a:avLst/>
          </a:prstGeom>
          <a:noFill/>
          <a:ln w="9525">
            <a:noFill/>
            <a:miter lim="800000"/>
            <a:headEnd/>
            <a:tailEnd/>
          </a:ln>
        </p:spPr>
        <p:txBody>
          <a:bodyPr wrap="none">
            <a:spAutoFit/>
          </a:bodyPr>
          <a:lstStyle/>
          <a:p>
            <a:pPr algn="ctr"/>
            <a:r>
              <a:rPr lang="cs-CZ" sz="2096" dirty="0"/>
              <a:t>Schéma energetických hladin</a:t>
            </a:r>
          </a:p>
          <a:p>
            <a:pPr algn="ctr"/>
            <a:r>
              <a:rPr lang="cs-CZ" sz="2096" dirty="0"/>
              <a:t>molekuly dusíku</a:t>
            </a:r>
          </a:p>
        </p:txBody>
      </p:sp>
      <p:pic>
        <p:nvPicPr>
          <p:cNvPr id="92162" name="Picture 2" descr="http://technology.niagarac.on.ca/people/mcsele/lasers/images/NitrogenLabLaser.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7055" y="4284588"/>
            <a:ext cx="4064165" cy="2700412"/>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číslo snímku 2">
            <a:extLst>
              <a:ext uri="{FF2B5EF4-FFF2-40B4-BE49-F238E27FC236}">
                <a16:creationId xmlns:a16="http://schemas.microsoft.com/office/drawing/2014/main" id="{0B1E707C-263D-7B09-1547-2A5BE2443A9F}"/>
              </a:ext>
            </a:extLst>
          </p:cNvPr>
          <p:cNvSpPr>
            <a:spLocks noGrp="1"/>
          </p:cNvSpPr>
          <p:nvPr>
            <p:ph type="sldNum" sz="quarter" idx="12"/>
          </p:nvPr>
        </p:nvSpPr>
        <p:spPr/>
        <p:txBody>
          <a:bodyPr/>
          <a:lstStyle/>
          <a:p>
            <a:fld id="{ED3E1015-A0F3-4D90-AC17-37A6E633FB71}" type="slidenum">
              <a:rPr lang="en-GB" smtClean="0"/>
              <a:t>33</a:t>
            </a:fld>
            <a:endParaRPr lang="en-GB"/>
          </a:p>
        </p:txBody>
      </p:sp>
      <p:sp>
        <p:nvSpPr>
          <p:cNvPr id="4" name="TextovéPole 3">
            <a:extLst>
              <a:ext uri="{FF2B5EF4-FFF2-40B4-BE49-F238E27FC236}">
                <a16:creationId xmlns:a16="http://schemas.microsoft.com/office/drawing/2014/main" id="{13F5906F-BE4A-755F-4468-F2BD9E27237A}"/>
              </a:ext>
            </a:extLst>
          </p:cNvPr>
          <p:cNvSpPr txBox="1"/>
          <p:nvPr/>
        </p:nvSpPr>
        <p:spPr>
          <a:xfrm>
            <a:off x="-21958" y="120318"/>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Plynový dusíkový laser</a:t>
            </a:r>
            <a:endParaRPr lang="cs-CZ" sz="4000" b="1" baseline="30000" dirty="0">
              <a:solidFill>
                <a:srgbClr val="0070C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4"/>
          <p:cNvSpPr>
            <a:spLocks noGrp="1" noChangeArrowheads="1"/>
          </p:cNvSpPr>
          <p:nvPr>
            <p:ph type="body" sz="half" idx="1"/>
          </p:nvPr>
        </p:nvSpPr>
        <p:spPr>
          <a:xfrm>
            <a:off x="-35793" y="1231267"/>
            <a:ext cx="4176464" cy="4133441"/>
          </a:xfrm>
        </p:spPr>
        <p:txBody>
          <a:bodyPr>
            <a:normAutofit fontScale="92500"/>
          </a:bodyPr>
          <a:lstStyle/>
          <a:p>
            <a:pPr eaLnBrk="1" hangingPunct="1">
              <a:lnSpc>
                <a:spcPct val="90000"/>
              </a:lnSpc>
              <a:defRPr/>
            </a:pPr>
            <a:r>
              <a:rPr lang="cs-CZ" sz="2396" b="1" u="sng" dirty="0" err="1"/>
              <a:t>Excimer</a:t>
            </a:r>
            <a:r>
              <a:rPr lang="cs-CZ" sz="2396" dirty="0"/>
              <a:t> –nestabilní molekula vznikající na přechodnou dobu v důsledku působení excitovaného atomu (molekuly) s atomem (molekulou) v základním stavu. </a:t>
            </a:r>
          </a:p>
          <a:p>
            <a:pPr eaLnBrk="1" hangingPunct="1">
              <a:lnSpc>
                <a:spcPct val="90000"/>
              </a:lnSpc>
              <a:defRPr/>
            </a:pPr>
            <a:endParaRPr lang="cs-CZ" sz="2396" dirty="0"/>
          </a:p>
          <a:p>
            <a:pPr eaLnBrk="1" hangingPunct="1">
              <a:lnSpc>
                <a:spcPct val="90000"/>
              </a:lnSpc>
              <a:defRPr/>
            </a:pPr>
            <a:endParaRPr lang="cs-CZ" sz="2396" dirty="0"/>
          </a:p>
          <a:p>
            <a:pPr eaLnBrk="1" hangingPunct="1">
              <a:lnSpc>
                <a:spcPct val="90000"/>
              </a:lnSpc>
              <a:defRPr/>
            </a:pPr>
            <a:r>
              <a:rPr lang="cs-CZ" sz="2396" dirty="0"/>
              <a:t>Po přechodu </a:t>
            </a:r>
            <a:r>
              <a:rPr lang="cs-CZ" sz="2396" dirty="0" err="1"/>
              <a:t>excimeru</a:t>
            </a:r>
            <a:r>
              <a:rPr lang="cs-CZ" sz="2396" dirty="0"/>
              <a:t> do základního stavu (vyzáření fotonu) </a:t>
            </a:r>
            <a:r>
              <a:rPr lang="cs-CZ" sz="2396" b="1" dirty="0">
                <a:solidFill>
                  <a:srgbClr val="C00000"/>
                </a:solidFill>
              </a:rPr>
              <a:t>dojde během 10</a:t>
            </a:r>
            <a:r>
              <a:rPr lang="cs-CZ" sz="2396" b="1" baseline="30000" dirty="0">
                <a:solidFill>
                  <a:srgbClr val="C00000"/>
                </a:solidFill>
              </a:rPr>
              <a:t>-14</a:t>
            </a:r>
            <a:r>
              <a:rPr lang="cs-CZ" sz="2396" b="1" dirty="0">
                <a:solidFill>
                  <a:srgbClr val="C00000"/>
                </a:solidFill>
              </a:rPr>
              <a:t>s k disociaci </a:t>
            </a:r>
          </a:p>
        </p:txBody>
      </p:sp>
      <p:pic>
        <p:nvPicPr>
          <p:cNvPr id="60423" name="Picture 6" descr="excimer_graf"/>
          <p:cNvPicPr>
            <a:picLocks noGrp="1" noChangeAspect="1" noChangeArrowheads="1"/>
          </p:cNvPicPr>
          <p:nvPr>
            <p:ph sz="half" idx="2"/>
          </p:nvPr>
        </p:nvPicPr>
        <p:blipFill>
          <a:blip r:embed="rId2" cstate="print">
            <a:duotone>
              <a:prstClr val="black"/>
              <a:srgbClr val="D9C3A5">
                <a:tint val="50000"/>
                <a:satMod val="180000"/>
              </a:srgbClr>
            </a:duotone>
            <a:lum contrast="40000"/>
          </a:blip>
          <a:srcRect/>
          <a:stretch>
            <a:fillRect/>
          </a:stretch>
        </p:blipFill>
        <p:spPr>
          <a:xfrm>
            <a:off x="4428703" y="1306930"/>
            <a:ext cx="3566293" cy="2761634"/>
          </a:xfrm>
        </p:spPr>
      </p:pic>
      <p:sp>
        <p:nvSpPr>
          <p:cNvPr id="60424" name="Text Box 7"/>
          <p:cNvSpPr txBox="1">
            <a:spLocks noChangeArrowheads="1"/>
          </p:cNvSpPr>
          <p:nvPr/>
        </p:nvSpPr>
        <p:spPr bwMode="auto">
          <a:xfrm>
            <a:off x="4428703" y="4488854"/>
            <a:ext cx="3672408" cy="1323439"/>
          </a:xfrm>
          <a:prstGeom prst="rect">
            <a:avLst/>
          </a:prstGeom>
          <a:noFill/>
          <a:ln w="9525" algn="ctr">
            <a:noFill/>
            <a:miter lim="800000"/>
            <a:headEnd/>
            <a:tailEnd/>
          </a:ln>
        </p:spPr>
        <p:txBody>
          <a:bodyPr wrap="square">
            <a:spAutoFit/>
          </a:bodyPr>
          <a:lstStyle/>
          <a:p>
            <a:r>
              <a:rPr lang="cs-CZ" sz="2000" dirty="0"/>
              <a:t>Závislost potenciální energie E </a:t>
            </a:r>
          </a:p>
          <a:p>
            <a:r>
              <a:rPr lang="cs-CZ" sz="2000" dirty="0"/>
              <a:t>soustavy atomů (molekul) A, B, </a:t>
            </a:r>
          </a:p>
          <a:p>
            <a:r>
              <a:rPr lang="cs-CZ" sz="2000" dirty="0"/>
              <a:t>vytvářejících </a:t>
            </a:r>
            <a:r>
              <a:rPr lang="cs-CZ" sz="2000" dirty="0" err="1"/>
              <a:t>excimer</a:t>
            </a:r>
            <a:r>
              <a:rPr lang="cs-CZ" sz="2000" dirty="0"/>
              <a:t>, na jejich </a:t>
            </a:r>
          </a:p>
          <a:p>
            <a:r>
              <a:rPr lang="cs-CZ" sz="2000" dirty="0"/>
              <a:t>vzdálenosti R</a:t>
            </a:r>
            <a:r>
              <a:rPr lang="cs-CZ" sz="2000" baseline="-25000" dirty="0"/>
              <a:t>AB</a:t>
            </a:r>
            <a:endParaRPr lang="cs-CZ" sz="2000" dirty="0"/>
          </a:p>
        </p:txBody>
      </p:sp>
      <p:sp>
        <p:nvSpPr>
          <p:cNvPr id="2" name="Zástupný symbol pro číslo snímku 1">
            <a:extLst>
              <a:ext uri="{FF2B5EF4-FFF2-40B4-BE49-F238E27FC236}">
                <a16:creationId xmlns:a16="http://schemas.microsoft.com/office/drawing/2014/main" id="{7EC4B536-C76C-10F4-95EB-BAFB1D3FFADC}"/>
              </a:ext>
            </a:extLst>
          </p:cNvPr>
          <p:cNvSpPr>
            <a:spLocks noGrp="1"/>
          </p:cNvSpPr>
          <p:nvPr>
            <p:ph type="sldNum" sz="quarter" idx="12"/>
          </p:nvPr>
        </p:nvSpPr>
        <p:spPr/>
        <p:txBody>
          <a:bodyPr/>
          <a:lstStyle/>
          <a:p>
            <a:pPr>
              <a:defRPr/>
            </a:pPr>
            <a:fld id="{CC2297CF-B71E-47AA-8759-A01CB44B909C}" type="slidenum">
              <a:rPr lang="cs-CZ" smtClean="0"/>
              <a:pPr>
                <a:defRPr/>
              </a:pPr>
              <a:t>34</a:t>
            </a:fld>
            <a:endParaRPr lang="cs-CZ"/>
          </a:p>
        </p:txBody>
      </p:sp>
      <p:sp>
        <p:nvSpPr>
          <p:cNvPr id="3" name="TextovéPole 2">
            <a:extLst>
              <a:ext uri="{FF2B5EF4-FFF2-40B4-BE49-F238E27FC236}">
                <a16:creationId xmlns:a16="http://schemas.microsoft.com/office/drawing/2014/main" id="{CBF4E1A3-511C-804E-3F9B-C233702486E5}"/>
              </a:ext>
            </a:extLst>
          </p:cNvPr>
          <p:cNvSpPr txBox="1"/>
          <p:nvPr/>
        </p:nvSpPr>
        <p:spPr>
          <a:xfrm>
            <a:off x="-21958" y="120318"/>
            <a:ext cx="12169775" cy="707886"/>
          </a:xfrm>
          <a:prstGeom prst="rect">
            <a:avLst/>
          </a:prstGeom>
          <a:noFill/>
          <a:ln w="57150">
            <a:solidFill>
              <a:srgbClr val="7030A0"/>
            </a:solidFill>
          </a:ln>
        </p:spPr>
        <p:txBody>
          <a:bodyPr wrap="square">
            <a:spAutoFit/>
          </a:bodyPr>
          <a:lstStyle/>
          <a:p>
            <a:pPr algn="ctr"/>
            <a:r>
              <a:rPr lang="cs-CZ" sz="4000" b="1" dirty="0" err="1">
                <a:solidFill>
                  <a:srgbClr val="0070C0"/>
                </a:solidFill>
              </a:rPr>
              <a:t>Excimerový</a:t>
            </a:r>
            <a:r>
              <a:rPr lang="cs-CZ" sz="4000" b="1" dirty="0">
                <a:solidFill>
                  <a:srgbClr val="0070C0"/>
                </a:solidFill>
              </a:rPr>
              <a:t> laser</a:t>
            </a:r>
            <a:endParaRPr lang="cs-CZ" sz="4000" b="1" baseline="30000" dirty="0">
              <a:solidFill>
                <a:srgbClr val="0070C0"/>
              </a:solidFill>
            </a:endParaRPr>
          </a:p>
        </p:txBody>
      </p:sp>
      <p:pic>
        <p:nvPicPr>
          <p:cNvPr id="4" name="Zástupný symbol pro obsah 7" descr="KrFlaser.tiff">
            <a:extLst>
              <a:ext uri="{FF2B5EF4-FFF2-40B4-BE49-F238E27FC236}">
                <a16:creationId xmlns:a16="http://schemas.microsoft.com/office/drawing/2014/main" id="{D1ECFFA3-5408-481B-85A0-163FE7E57B5D}"/>
              </a:ext>
            </a:extLst>
          </p:cNvPr>
          <p:cNvPicPr>
            <a:picLocks noChangeAspect="1"/>
          </p:cNvPicPr>
          <p:nvPr/>
        </p:nvPicPr>
        <p:blipFill>
          <a:blip r:embed="rId3" cstate="print">
            <a:duotone>
              <a:prstClr val="black"/>
              <a:srgbClr val="D9C3A5">
                <a:tint val="50000"/>
                <a:satMod val="180000"/>
              </a:srgbClr>
            </a:duotone>
            <a:lum contrast="10000"/>
          </a:blip>
          <a:srcRect t="24566" r="3592" b="10350"/>
          <a:stretch>
            <a:fillRect/>
          </a:stretch>
        </p:blipFill>
        <p:spPr>
          <a:xfrm>
            <a:off x="8605167" y="1231267"/>
            <a:ext cx="3435948" cy="3261239"/>
          </a:xfrm>
          <a:prstGeom prst="rect">
            <a:avLst/>
          </a:prstGeom>
          <a:solidFill>
            <a:schemeClr val="accent1">
              <a:alpha val="79000"/>
            </a:schemeClr>
          </a:solidFill>
        </p:spPr>
      </p:pic>
      <p:graphicFrame>
        <p:nvGraphicFramePr>
          <p:cNvPr id="5" name="Zástupný symbol pro obsah 14">
            <a:extLst>
              <a:ext uri="{FF2B5EF4-FFF2-40B4-BE49-F238E27FC236}">
                <a16:creationId xmlns:a16="http://schemas.microsoft.com/office/drawing/2014/main" id="{DF4DB2EF-8114-9016-F9A2-D32070960BCE}"/>
              </a:ext>
            </a:extLst>
          </p:cNvPr>
          <p:cNvGraphicFramePr>
            <a:graphicFrameLocks noChangeAspect="1"/>
          </p:cNvGraphicFramePr>
          <p:nvPr>
            <p:extLst>
              <p:ext uri="{D42A27DB-BD31-4B8C-83A1-F6EECF244321}">
                <p14:modId xmlns:p14="http://schemas.microsoft.com/office/powerpoint/2010/main" val="2759969043"/>
              </p:ext>
            </p:extLst>
          </p:nvPr>
        </p:nvGraphicFramePr>
        <p:xfrm>
          <a:off x="8605167" y="4759486"/>
          <a:ext cx="2879750" cy="1210444"/>
        </p:xfrm>
        <a:graphic>
          <a:graphicData uri="http://schemas.openxmlformats.org/presentationml/2006/ole">
            <mc:AlternateContent xmlns:mc="http://schemas.openxmlformats.org/markup-compatibility/2006">
              <mc:Choice xmlns:v="urn:schemas-microsoft-com:vml" Requires="v">
                <p:oleObj name="Rovnice" r:id="rId4" imgW="1803240" imgH="698400" progId="Equation.3">
                  <p:embed/>
                </p:oleObj>
              </mc:Choice>
              <mc:Fallback>
                <p:oleObj name="Rovnice" r:id="rId4" imgW="1803240" imgH="698400" progId="Equation.3">
                  <p:embed/>
                  <p:pic>
                    <p:nvPicPr>
                      <p:cNvPr id="3074" name="Zástupný symbol pro obsah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5167" y="4759486"/>
                        <a:ext cx="2879750" cy="1210444"/>
                      </a:xfrm>
                      <a:prstGeom prst="rect">
                        <a:avLst/>
                      </a:prstGeom>
                      <a:noFill/>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text 7"/>
          <p:cNvSpPr>
            <a:spLocks noGrp="1"/>
          </p:cNvSpPr>
          <p:nvPr>
            <p:ph type="body" sz="half" idx="1"/>
          </p:nvPr>
        </p:nvSpPr>
        <p:spPr>
          <a:xfrm>
            <a:off x="252239" y="1191958"/>
            <a:ext cx="7059627" cy="1250316"/>
          </a:xfrm>
        </p:spPr>
        <p:txBody>
          <a:bodyPr numCol="2">
            <a:noAutofit/>
          </a:bodyPr>
          <a:lstStyle/>
          <a:p>
            <a:pPr marL="182563" indent="-182563">
              <a:buClr>
                <a:schemeClr val="tx1">
                  <a:lumMod val="95000"/>
                </a:schemeClr>
              </a:buClr>
              <a:buSzPct val="100000"/>
              <a:buFont typeface="+mj-lt"/>
              <a:buAutoNum type="arabicPeriod"/>
            </a:pPr>
            <a:r>
              <a:rPr lang="cs-CZ" sz="2200" dirty="0"/>
              <a:t> Zrcadlo (ladění)</a:t>
            </a:r>
          </a:p>
          <a:p>
            <a:pPr marL="182563" indent="-182563">
              <a:buClr>
                <a:schemeClr val="tx1">
                  <a:lumMod val="95000"/>
                </a:schemeClr>
              </a:buClr>
              <a:buSzPct val="100000"/>
              <a:buFont typeface="+mj-lt"/>
              <a:buAutoNum type="arabicPeriod"/>
            </a:pPr>
            <a:r>
              <a:rPr lang="cs-CZ" sz="2200" dirty="0"/>
              <a:t> Mřížka</a:t>
            </a:r>
          </a:p>
          <a:p>
            <a:pPr marL="182563" indent="-182563">
              <a:buClr>
                <a:schemeClr val="tx1">
                  <a:lumMod val="95000"/>
                </a:schemeClr>
              </a:buClr>
              <a:buSzPct val="100000"/>
              <a:buFont typeface="+mj-lt"/>
              <a:buAutoNum type="arabicPeriod"/>
            </a:pPr>
            <a:r>
              <a:rPr lang="cs-CZ" sz="2200" dirty="0"/>
              <a:t> Expandér paprsku</a:t>
            </a:r>
          </a:p>
          <a:p>
            <a:pPr marL="0" indent="0">
              <a:buClr>
                <a:schemeClr val="tx1">
                  <a:lumMod val="95000"/>
                </a:schemeClr>
              </a:buClr>
              <a:buSzPct val="100000"/>
              <a:buNone/>
            </a:pPr>
            <a:r>
              <a:rPr lang="cs-CZ" sz="2200" dirty="0"/>
              <a:t>4. Kyveta s barvivem</a:t>
            </a:r>
          </a:p>
          <a:p>
            <a:pPr marL="0" indent="0">
              <a:buClr>
                <a:schemeClr val="tx1">
                  <a:lumMod val="95000"/>
                </a:schemeClr>
              </a:buClr>
              <a:buSzPct val="100000"/>
              <a:buNone/>
            </a:pPr>
            <a:r>
              <a:rPr lang="cs-CZ" sz="2200" dirty="0"/>
              <a:t>5. Zrcadlo rezonátoru</a:t>
            </a:r>
          </a:p>
          <a:p>
            <a:pPr marL="0" indent="0">
              <a:buClr>
                <a:schemeClr val="tx1">
                  <a:lumMod val="95000"/>
                </a:schemeClr>
              </a:buClr>
              <a:buSzPct val="100000"/>
              <a:buNone/>
            </a:pPr>
            <a:r>
              <a:rPr lang="cs-CZ" sz="2200" dirty="0"/>
              <a:t>6. Čerpání (laserem)</a:t>
            </a:r>
          </a:p>
        </p:txBody>
      </p:sp>
      <p:pic>
        <p:nvPicPr>
          <p:cNvPr id="10" name="Zástupný symbol pro obsah 9" descr="barvivový_laser.tif"/>
          <p:cNvPicPr>
            <a:picLocks noGrp="1" noChangeAspect="1"/>
          </p:cNvPicPr>
          <p:nvPr>
            <p:ph sz="half" idx="2"/>
          </p:nvPr>
        </p:nvPicPr>
        <p:blipFill>
          <a:blip r:embed="rId2" cstate="print"/>
          <a:srcRect t="3796" b="16089"/>
          <a:stretch>
            <a:fillRect/>
          </a:stretch>
        </p:blipFill>
        <p:spPr>
          <a:xfrm>
            <a:off x="612279" y="2806029"/>
            <a:ext cx="4780127" cy="2580482"/>
          </a:xfrm>
        </p:spPr>
      </p:pic>
      <p:sp>
        <p:nvSpPr>
          <p:cNvPr id="9" name="Zástupný symbol pro číslo snímku 8">
            <a:extLst>
              <a:ext uri="{FF2B5EF4-FFF2-40B4-BE49-F238E27FC236}">
                <a16:creationId xmlns:a16="http://schemas.microsoft.com/office/drawing/2014/main" id="{8D85C833-FE07-788C-9AEC-5CF688981DA1}"/>
              </a:ext>
            </a:extLst>
          </p:cNvPr>
          <p:cNvSpPr>
            <a:spLocks noGrp="1"/>
          </p:cNvSpPr>
          <p:nvPr>
            <p:ph type="sldNum" sz="quarter" idx="12"/>
          </p:nvPr>
        </p:nvSpPr>
        <p:spPr/>
        <p:txBody>
          <a:bodyPr/>
          <a:lstStyle/>
          <a:p>
            <a:pPr>
              <a:defRPr/>
            </a:pPr>
            <a:fld id="{08426328-110C-4878-B745-89D8654F0667}" type="slidenum">
              <a:rPr lang="cs-CZ" smtClean="0"/>
              <a:pPr>
                <a:defRPr/>
              </a:pPr>
              <a:t>35</a:t>
            </a:fld>
            <a:endParaRPr lang="cs-CZ"/>
          </a:p>
        </p:txBody>
      </p:sp>
      <p:sp>
        <p:nvSpPr>
          <p:cNvPr id="3" name="TextovéPole 2">
            <a:extLst>
              <a:ext uri="{FF2B5EF4-FFF2-40B4-BE49-F238E27FC236}">
                <a16:creationId xmlns:a16="http://schemas.microsoft.com/office/drawing/2014/main" id="{E559B8E5-0A88-CB84-B9D2-C7AF9F2D31D5}"/>
              </a:ext>
            </a:extLst>
          </p:cNvPr>
          <p:cNvSpPr txBox="1"/>
          <p:nvPr/>
        </p:nvSpPr>
        <p:spPr>
          <a:xfrm>
            <a:off x="-21958" y="120318"/>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Barvivový laser</a:t>
            </a:r>
            <a:endParaRPr lang="cs-CZ" sz="4000" b="1" baseline="30000" dirty="0">
              <a:solidFill>
                <a:srgbClr val="0070C0"/>
              </a:solidFill>
            </a:endParaRPr>
          </a:p>
        </p:txBody>
      </p:sp>
      <p:graphicFrame>
        <p:nvGraphicFramePr>
          <p:cNvPr id="6" name="Zástupný symbol pro obsah 10">
            <a:extLst>
              <a:ext uri="{FF2B5EF4-FFF2-40B4-BE49-F238E27FC236}">
                <a16:creationId xmlns:a16="http://schemas.microsoft.com/office/drawing/2014/main" id="{3620345D-60F6-C3F6-84FE-8ECAB6CB208A}"/>
              </a:ext>
            </a:extLst>
          </p:cNvPr>
          <p:cNvGraphicFramePr>
            <a:graphicFrameLocks/>
          </p:cNvGraphicFramePr>
          <p:nvPr>
            <p:extLst>
              <p:ext uri="{D42A27DB-BD31-4B8C-83A1-F6EECF244321}">
                <p14:modId xmlns:p14="http://schemas.microsoft.com/office/powerpoint/2010/main" val="1221735479"/>
              </p:ext>
            </p:extLst>
          </p:nvPr>
        </p:nvGraphicFramePr>
        <p:xfrm>
          <a:off x="7813078" y="1064968"/>
          <a:ext cx="3672409" cy="4155724"/>
        </p:xfrm>
        <a:graphic>
          <a:graphicData uri="http://schemas.openxmlformats.org/drawingml/2006/table">
            <a:tbl>
              <a:tblPr firstRow="1" bandRow="1">
                <a:tableStyleId>{93296810-A885-4BE3-A3E7-6D5BEEA58F35}</a:tableStyleId>
              </a:tblPr>
              <a:tblGrid>
                <a:gridCol w="1842807">
                  <a:extLst>
                    <a:ext uri="{9D8B030D-6E8A-4147-A177-3AD203B41FA5}">
                      <a16:colId xmlns:a16="http://schemas.microsoft.com/office/drawing/2014/main" val="20000"/>
                    </a:ext>
                  </a:extLst>
                </a:gridCol>
                <a:gridCol w="1829602">
                  <a:extLst>
                    <a:ext uri="{9D8B030D-6E8A-4147-A177-3AD203B41FA5}">
                      <a16:colId xmlns:a16="http://schemas.microsoft.com/office/drawing/2014/main" val="20001"/>
                    </a:ext>
                  </a:extLst>
                </a:gridCol>
              </a:tblGrid>
              <a:tr h="686638">
                <a:tc>
                  <a:txBody>
                    <a:bodyPr/>
                    <a:lstStyle/>
                    <a:p>
                      <a:pPr algn="ctr"/>
                      <a:r>
                        <a:rPr lang="cs-CZ" dirty="0"/>
                        <a:t>Rozsah emise(</a:t>
                      </a:r>
                      <a:r>
                        <a:rPr lang="cs-CZ" dirty="0" err="1"/>
                        <a:t>nm</a:t>
                      </a:r>
                      <a:r>
                        <a:rPr lang="cs-CZ" dirty="0"/>
                        <a:t>)</a:t>
                      </a:r>
                    </a:p>
                  </a:txBody>
                  <a:tcPr marL="41068" marR="41068" marT="38100" marB="381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Strukturní typ</a:t>
                      </a:r>
                    </a:p>
                    <a:p>
                      <a:pPr algn="ctr"/>
                      <a:endParaRPr lang="cs-CZ" dirty="0"/>
                    </a:p>
                  </a:txBody>
                  <a:tcPr marL="98564" marR="98564"/>
                </a:tc>
                <a:extLst>
                  <a:ext uri="{0D108BD9-81ED-4DB2-BD59-A6C34878D82A}">
                    <a16:rowId xmlns:a16="http://schemas.microsoft.com/office/drawing/2014/main" val="10000"/>
                  </a:ext>
                </a:extLst>
              </a:tr>
              <a:tr h="362410">
                <a:tc>
                  <a:txBody>
                    <a:bodyPr/>
                    <a:lstStyle/>
                    <a:p>
                      <a:pPr algn="ctr"/>
                      <a:r>
                        <a:rPr lang="cs-CZ" dirty="0"/>
                        <a:t>340 - 430</a:t>
                      </a:r>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stilbeny</a:t>
                      </a:r>
                    </a:p>
                  </a:txBody>
                  <a:tcPr marL="98564" marR="98564"/>
                </a:tc>
                <a:extLst>
                  <a:ext uri="{0D108BD9-81ED-4DB2-BD59-A6C34878D82A}">
                    <a16:rowId xmlns:a16="http://schemas.microsoft.com/office/drawing/2014/main" val="10001"/>
                  </a:ext>
                </a:extLst>
              </a:tr>
              <a:tr h="362410">
                <a:tc>
                  <a:txBody>
                    <a:bodyPr/>
                    <a:lstStyle/>
                    <a:p>
                      <a:pPr algn="ctr"/>
                      <a:r>
                        <a:rPr lang="cs-CZ" dirty="0"/>
                        <a:t>360 - 480</a:t>
                      </a:r>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a:t>oxazoly</a:t>
                      </a:r>
                      <a:endParaRPr lang="cs-CZ" dirty="0"/>
                    </a:p>
                  </a:txBody>
                  <a:tcPr marL="98564" marR="98564"/>
                </a:tc>
                <a:extLst>
                  <a:ext uri="{0D108BD9-81ED-4DB2-BD59-A6C34878D82A}">
                    <a16:rowId xmlns:a16="http://schemas.microsoft.com/office/drawing/2014/main" val="10002"/>
                  </a:ext>
                </a:extLst>
              </a:tr>
              <a:tr h="477662">
                <a:tc>
                  <a:txBody>
                    <a:bodyPr/>
                    <a:lstStyle/>
                    <a:p>
                      <a:pPr algn="ctr"/>
                      <a:r>
                        <a:rPr lang="cs-CZ" dirty="0"/>
                        <a:t>410 - 440</a:t>
                      </a:r>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a:t>antraceny</a:t>
                      </a:r>
                      <a:endParaRPr lang="cs-CZ" dirty="0"/>
                    </a:p>
                  </a:txBody>
                  <a:tcPr marL="98564" marR="98564"/>
                </a:tc>
                <a:extLst>
                  <a:ext uri="{0D108BD9-81ED-4DB2-BD59-A6C34878D82A}">
                    <a16:rowId xmlns:a16="http://schemas.microsoft.com/office/drawing/2014/main" val="10003"/>
                  </a:ext>
                </a:extLst>
              </a:tr>
              <a:tr h="362410">
                <a:tc>
                  <a:txBody>
                    <a:bodyPr/>
                    <a:lstStyle/>
                    <a:p>
                      <a:pPr algn="ctr"/>
                      <a:r>
                        <a:rPr lang="cs-CZ" dirty="0"/>
                        <a:t>440 - 520</a:t>
                      </a:r>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akridiny</a:t>
                      </a:r>
                    </a:p>
                  </a:txBody>
                  <a:tcPr marL="98564" marR="98564"/>
                </a:tc>
                <a:extLst>
                  <a:ext uri="{0D108BD9-81ED-4DB2-BD59-A6C34878D82A}">
                    <a16:rowId xmlns:a16="http://schemas.microsoft.com/office/drawing/2014/main" val="10004"/>
                  </a:ext>
                </a:extLst>
              </a:tr>
              <a:tr h="362410">
                <a:tc>
                  <a:txBody>
                    <a:bodyPr/>
                    <a:lstStyle/>
                    <a:p>
                      <a:pPr algn="ctr"/>
                      <a:r>
                        <a:rPr lang="cs-CZ" dirty="0"/>
                        <a:t>460 - 540</a:t>
                      </a:r>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kumariny</a:t>
                      </a:r>
                    </a:p>
                  </a:txBody>
                  <a:tcPr marL="98564" marR="98564"/>
                </a:tc>
                <a:extLst>
                  <a:ext uri="{0D108BD9-81ED-4DB2-BD59-A6C34878D82A}">
                    <a16:rowId xmlns:a16="http://schemas.microsoft.com/office/drawing/2014/main" val="10005"/>
                  </a:ext>
                </a:extLst>
              </a:tr>
              <a:tr h="362410">
                <a:tc>
                  <a:txBody>
                    <a:bodyPr/>
                    <a:lstStyle/>
                    <a:p>
                      <a:pPr algn="ctr"/>
                      <a:r>
                        <a:rPr lang="cs-CZ" dirty="0"/>
                        <a:t>510 - 700</a:t>
                      </a:r>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a:t>xanteny</a:t>
                      </a:r>
                      <a:endParaRPr lang="cs-CZ" dirty="0"/>
                    </a:p>
                  </a:txBody>
                  <a:tcPr marL="98564" marR="98564"/>
                </a:tc>
                <a:extLst>
                  <a:ext uri="{0D108BD9-81ED-4DB2-BD59-A6C34878D82A}">
                    <a16:rowId xmlns:a16="http://schemas.microsoft.com/office/drawing/2014/main" val="10006"/>
                  </a:ext>
                </a:extLst>
              </a:tr>
              <a:tr h="477662">
                <a:tc>
                  <a:txBody>
                    <a:bodyPr/>
                    <a:lstStyle/>
                    <a:p>
                      <a:pPr algn="ctr"/>
                      <a:r>
                        <a:rPr lang="cs-CZ" dirty="0"/>
                        <a:t>540 – 1200</a:t>
                      </a:r>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cyaniny</a:t>
                      </a:r>
                    </a:p>
                  </a:txBody>
                  <a:tcPr marL="98564" marR="98564"/>
                </a:tc>
                <a:extLst>
                  <a:ext uri="{0D108BD9-81ED-4DB2-BD59-A6C34878D82A}">
                    <a16:rowId xmlns:a16="http://schemas.microsoft.com/office/drawing/2014/main" val="10007"/>
                  </a:ext>
                </a:extLst>
              </a:tr>
              <a:tr h="362410">
                <a:tc>
                  <a:txBody>
                    <a:bodyPr/>
                    <a:lstStyle/>
                    <a:p>
                      <a:pPr algn="ctr"/>
                      <a:r>
                        <a:rPr lang="cs-CZ" dirty="0"/>
                        <a:t>630 – 720 </a:t>
                      </a:r>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a:t>oxaziny</a:t>
                      </a:r>
                      <a:endParaRPr lang="cs-CZ" dirty="0"/>
                    </a:p>
                  </a:txBody>
                  <a:tcPr marL="98564" marR="98564"/>
                </a:tc>
                <a:extLst>
                  <a:ext uri="{0D108BD9-81ED-4DB2-BD59-A6C34878D82A}">
                    <a16:rowId xmlns:a16="http://schemas.microsoft.com/office/drawing/2014/main" val="10008"/>
                  </a:ext>
                </a:extLst>
              </a:tr>
            </a:tbl>
          </a:graphicData>
        </a:graphic>
      </p:graphicFrame>
      <p:sp>
        <p:nvSpPr>
          <p:cNvPr id="7" name="TextovéPole 6">
            <a:extLst>
              <a:ext uri="{FF2B5EF4-FFF2-40B4-BE49-F238E27FC236}">
                <a16:creationId xmlns:a16="http://schemas.microsoft.com/office/drawing/2014/main" id="{2156CBBC-D46A-2FBA-D54B-BC10E8DC9C30}"/>
              </a:ext>
            </a:extLst>
          </p:cNvPr>
          <p:cNvSpPr txBox="1"/>
          <p:nvPr/>
        </p:nvSpPr>
        <p:spPr>
          <a:xfrm>
            <a:off x="900311" y="6084788"/>
            <a:ext cx="9793963" cy="415498"/>
          </a:xfrm>
          <a:prstGeom prst="rect">
            <a:avLst/>
          </a:prstGeom>
          <a:noFill/>
        </p:spPr>
        <p:txBody>
          <a:bodyPr wrap="none" rtlCol="0">
            <a:spAutoFit/>
          </a:bodyPr>
          <a:lstStyle/>
          <a:p>
            <a:r>
              <a:rPr lang="cs-CZ" b="1" dirty="0">
                <a:solidFill>
                  <a:srgbClr val="FF0000"/>
                </a:solidFill>
              </a:rPr>
              <a:t>Pikosekundové, laditelné lasery, čerpání dusíkovým, argonovým nebo </a:t>
            </a:r>
            <a:r>
              <a:rPr lang="cs-CZ" b="1" dirty="0" err="1">
                <a:solidFill>
                  <a:srgbClr val="FF0000"/>
                </a:solidFill>
              </a:rPr>
              <a:t>Nd:YAG</a:t>
            </a:r>
            <a:r>
              <a:rPr lang="cs-CZ" b="1" dirty="0">
                <a:solidFill>
                  <a:srgbClr val="FF0000"/>
                </a:solidFill>
              </a:rPr>
              <a:t> laserem</a:t>
            </a:r>
            <a:endParaRPr lang="en-GB" b="1" dirty="0">
              <a:solidFill>
                <a:srgbClr val="FF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2C32320-2B6F-EC76-9FB5-BFFCD02310B5}"/>
              </a:ext>
            </a:extLst>
          </p:cNvPr>
          <p:cNvSpPr>
            <a:spLocks noGrp="1"/>
          </p:cNvSpPr>
          <p:nvPr>
            <p:ph type="sldNum" sz="quarter" idx="12"/>
          </p:nvPr>
        </p:nvSpPr>
        <p:spPr>
          <a:xfrm>
            <a:off x="9221936" y="6156796"/>
            <a:ext cx="2839615" cy="371887"/>
          </a:xfrm>
        </p:spPr>
        <p:txBody>
          <a:bodyPr/>
          <a:lstStyle/>
          <a:p>
            <a:fld id="{0B03548C-D8CE-44B9-80D6-3D9141BDC6B7}" type="slidenum">
              <a:rPr lang="cs-CZ" smtClean="0"/>
              <a:t>36</a:t>
            </a:fld>
            <a:endParaRPr lang="cs-CZ"/>
          </a:p>
        </p:txBody>
      </p:sp>
      <p:sp>
        <p:nvSpPr>
          <p:cNvPr id="4" name="TextovéPole 3">
            <a:extLst>
              <a:ext uri="{FF2B5EF4-FFF2-40B4-BE49-F238E27FC236}">
                <a16:creationId xmlns:a16="http://schemas.microsoft.com/office/drawing/2014/main" id="{1374E170-FA72-8CAC-D0F9-63197AB2B1D4}"/>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Frekvenční konverze</a:t>
            </a:r>
          </a:p>
        </p:txBody>
      </p:sp>
      <p:sp>
        <p:nvSpPr>
          <p:cNvPr id="6" name="TextovéPole 5">
            <a:extLst>
              <a:ext uri="{FF2B5EF4-FFF2-40B4-BE49-F238E27FC236}">
                <a16:creationId xmlns:a16="http://schemas.microsoft.com/office/drawing/2014/main" id="{F43F387A-D1FB-2D0B-46AF-074B68F8F7B3}"/>
              </a:ext>
            </a:extLst>
          </p:cNvPr>
          <p:cNvSpPr txBox="1"/>
          <p:nvPr/>
        </p:nvSpPr>
        <p:spPr>
          <a:xfrm>
            <a:off x="813726" y="1453337"/>
            <a:ext cx="7901579" cy="1031051"/>
          </a:xfrm>
          <a:prstGeom prst="rect">
            <a:avLst/>
          </a:prstGeom>
          <a:noFill/>
        </p:spPr>
        <p:txBody>
          <a:bodyPr wrap="square">
            <a:spAutoFit/>
          </a:bodyPr>
          <a:lstStyle/>
          <a:p>
            <a:r>
              <a:rPr lang="cs-CZ" sz="2000" dirty="0"/>
              <a:t>Využít nelineárních jevů druhého (třetího) řádu v nelineárních prostředích</a:t>
            </a:r>
          </a:p>
          <a:p>
            <a:endParaRPr lang="cs-CZ" sz="2000" dirty="0"/>
          </a:p>
          <a:p>
            <a:r>
              <a:rPr lang="cs-CZ" sz="2000" dirty="0"/>
              <a:t>Generace násobných frekvencí</a:t>
            </a:r>
            <a:endParaRPr lang="en-GB" dirty="0"/>
          </a:p>
        </p:txBody>
      </p:sp>
      <p:pic>
        <p:nvPicPr>
          <p:cNvPr id="7" name="Obrázek 6">
            <a:extLst>
              <a:ext uri="{FF2B5EF4-FFF2-40B4-BE49-F238E27FC236}">
                <a16:creationId xmlns:a16="http://schemas.microsoft.com/office/drawing/2014/main" id="{B36F3AE0-14FF-33BE-778C-365C8F547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7" y="2844428"/>
            <a:ext cx="6248322" cy="1842767"/>
          </a:xfrm>
          <a:prstGeom prst="rect">
            <a:avLst/>
          </a:prstGeom>
        </p:spPr>
      </p:pic>
      <p:pic>
        <p:nvPicPr>
          <p:cNvPr id="9" name="Obrázek 8">
            <a:extLst>
              <a:ext uri="{FF2B5EF4-FFF2-40B4-BE49-F238E27FC236}">
                <a16:creationId xmlns:a16="http://schemas.microsoft.com/office/drawing/2014/main" id="{44EDA1E6-14C3-BC75-8F81-638B9824FE94}"/>
              </a:ext>
            </a:extLst>
          </p:cNvPr>
          <p:cNvPicPr>
            <a:picLocks noChangeAspect="1"/>
          </p:cNvPicPr>
          <p:nvPr/>
        </p:nvPicPr>
        <p:blipFill>
          <a:blip r:embed="rId3"/>
          <a:stretch>
            <a:fillRect/>
          </a:stretch>
        </p:blipFill>
        <p:spPr>
          <a:xfrm>
            <a:off x="7109551" y="2412380"/>
            <a:ext cx="4602049" cy="2627777"/>
          </a:xfrm>
          <a:prstGeom prst="rect">
            <a:avLst/>
          </a:prstGeom>
        </p:spPr>
      </p:pic>
      <p:sp>
        <p:nvSpPr>
          <p:cNvPr id="3" name="TextovéPole 2">
            <a:extLst>
              <a:ext uri="{FF2B5EF4-FFF2-40B4-BE49-F238E27FC236}">
                <a16:creationId xmlns:a16="http://schemas.microsoft.com/office/drawing/2014/main" id="{FF9B025A-33B3-43D1-2F19-BCD8FA732F98}"/>
              </a:ext>
            </a:extLst>
          </p:cNvPr>
          <p:cNvSpPr txBox="1"/>
          <p:nvPr/>
        </p:nvSpPr>
        <p:spPr>
          <a:xfrm>
            <a:off x="36215" y="5707905"/>
            <a:ext cx="11459997" cy="1384995"/>
          </a:xfrm>
          <a:prstGeom prst="rect">
            <a:avLst/>
          </a:prstGeom>
          <a:noFill/>
        </p:spPr>
        <p:txBody>
          <a:bodyPr wrap="none" rtlCol="0">
            <a:spAutoFit/>
          </a:bodyPr>
          <a:lstStyle/>
          <a:p>
            <a:r>
              <a:rPr lang="cs-CZ" b="1" dirty="0" err="1"/>
              <a:t>Nd:YAG</a:t>
            </a:r>
            <a:r>
              <a:rPr lang="cs-CZ" b="1" dirty="0"/>
              <a:t> – </a:t>
            </a:r>
            <a:r>
              <a:rPr lang="cs-CZ" b="1" dirty="0">
                <a:solidFill>
                  <a:srgbClr val="FF0000"/>
                </a:solidFill>
              </a:rPr>
              <a:t>1064 </a:t>
            </a:r>
            <a:r>
              <a:rPr lang="cs-CZ" b="1" dirty="0" err="1"/>
              <a:t>nm</a:t>
            </a:r>
            <a:r>
              <a:rPr lang="cs-CZ" b="1" dirty="0"/>
              <a:t>           2. harmonická frekvence </a:t>
            </a:r>
            <a:r>
              <a:rPr lang="cs-CZ" b="1" dirty="0">
                <a:solidFill>
                  <a:srgbClr val="66FF66"/>
                </a:solidFill>
              </a:rPr>
              <a:t>532</a:t>
            </a:r>
            <a:r>
              <a:rPr lang="cs-CZ" b="1" dirty="0"/>
              <a:t> </a:t>
            </a:r>
            <a:r>
              <a:rPr lang="cs-CZ" b="1" dirty="0" err="1"/>
              <a:t>nm</a:t>
            </a:r>
            <a:r>
              <a:rPr lang="cs-CZ" b="1" dirty="0"/>
              <a:t>              4. harmonická frekvence </a:t>
            </a:r>
            <a:r>
              <a:rPr lang="cs-CZ" b="1" dirty="0">
                <a:solidFill>
                  <a:srgbClr val="7030A0"/>
                </a:solidFill>
              </a:rPr>
              <a:t>266</a:t>
            </a:r>
            <a:r>
              <a:rPr lang="cs-CZ" b="1" dirty="0"/>
              <a:t> </a:t>
            </a:r>
            <a:r>
              <a:rPr lang="cs-CZ" b="1" dirty="0" err="1"/>
              <a:t>nm</a:t>
            </a:r>
            <a:endParaRPr lang="cs-CZ" b="1" dirty="0"/>
          </a:p>
          <a:p>
            <a:r>
              <a:rPr lang="cs-CZ" b="1" dirty="0"/>
              <a:t>			 </a:t>
            </a:r>
          </a:p>
          <a:p>
            <a:r>
              <a:rPr lang="cs-CZ" b="1" dirty="0"/>
              <a:t>			3. harmonická frekvence </a:t>
            </a:r>
            <a:r>
              <a:rPr lang="cs-CZ" b="1" dirty="0">
                <a:solidFill>
                  <a:srgbClr val="7030A0"/>
                </a:solidFill>
              </a:rPr>
              <a:t>355</a:t>
            </a:r>
            <a:r>
              <a:rPr lang="cs-CZ" b="1" dirty="0"/>
              <a:t> </a:t>
            </a:r>
            <a:r>
              <a:rPr lang="cs-CZ" b="1" dirty="0" err="1"/>
              <a:t>nm</a:t>
            </a:r>
            <a:r>
              <a:rPr lang="cs-CZ" b="1" dirty="0"/>
              <a:t> 	5. harmonická frekvence </a:t>
            </a:r>
            <a:r>
              <a:rPr lang="cs-CZ" b="1" dirty="0">
                <a:solidFill>
                  <a:srgbClr val="7030A0"/>
                </a:solidFill>
              </a:rPr>
              <a:t>213</a:t>
            </a:r>
            <a:r>
              <a:rPr lang="cs-CZ" b="1" dirty="0"/>
              <a:t> </a:t>
            </a:r>
            <a:r>
              <a:rPr lang="cs-CZ" b="1" dirty="0" err="1"/>
              <a:t>nm</a:t>
            </a:r>
            <a:endParaRPr lang="cs-CZ" b="1" dirty="0"/>
          </a:p>
          <a:p>
            <a:endParaRPr lang="en-GB" b="1" dirty="0"/>
          </a:p>
        </p:txBody>
      </p:sp>
      <p:sp>
        <p:nvSpPr>
          <p:cNvPr id="5" name="Šipka: doprava 4">
            <a:extLst>
              <a:ext uri="{FF2B5EF4-FFF2-40B4-BE49-F238E27FC236}">
                <a16:creationId xmlns:a16="http://schemas.microsoft.com/office/drawing/2014/main" id="{4DA94441-3323-C9A0-92FA-FA543461BC19}"/>
              </a:ext>
            </a:extLst>
          </p:cNvPr>
          <p:cNvSpPr/>
          <p:nvPr/>
        </p:nvSpPr>
        <p:spPr>
          <a:xfrm>
            <a:off x="2412479" y="5814501"/>
            <a:ext cx="288032" cy="216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Šipka: doprava 7">
            <a:extLst>
              <a:ext uri="{FF2B5EF4-FFF2-40B4-BE49-F238E27FC236}">
                <a16:creationId xmlns:a16="http://schemas.microsoft.com/office/drawing/2014/main" id="{D2FE8ADE-8831-63E1-490B-C052A0C2A93F}"/>
              </a:ext>
            </a:extLst>
          </p:cNvPr>
          <p:cNvSpPr/>
          <p:nvPr/>
        </p:nvSpPr>
        <p:spPr>
          <a:xfrm>
            <a:off x="6660951" y="5814501"/>
            <a:ext cx="288032" cy="216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6911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7750F5B-5FAF-9678-49D1-F64137882A09}"/>
              </a:ext>
            </a:extLst>
          </p:cNvPr>
          <p:cNvSpPr>
            <a:spLocks noGrp="1"/>
          </p:cNvSpPr>
          <p:nvPr>
            <p:ph type="sldNum" sz="quarter" idx="12"/>
          </p:nvPr>
        </p:nvSpPr>
        <p:spPr/>
        <p:txBody>
          <a:bodyPr/>
          <a:lstStyle/>
          <a:p>
            <a:fld id="{0B03548C-D8CE-44B9-80D6-3D9141BDC6B7}" type="slidenum">
              <a:rPr lang="cs-CZ" smtClean="0"/>
              <a:t>37</a:t>
            </a:fld>
            <a:endParaRPr lang="cs-CZ"/>
          </a:p>
        </p:txBody>
      </p:sp>
      <p:sp>
        <p:nvSpPr>
          <p:cNvPr id="4" name="TextovéPole 3">
            <a:extLst>
              <a:ext uri="{FF2B5EF4-FFF2-40B4-BE49-F238E27FC236}">
                <a16:creationId xmlns:a16="http://schemas.microsoft.com/office/drawing/2014/main" id="{3A991F9A-52C0-AD67-077E-117D2724C088}"/>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Laserové diody</a:t>
            </a:r>
          </a:p>
        </p:txBody>
      </p:sp>
      <p:sp>
        <p:nvSpPr>
          <p:cNvPr id="5" name="Rectangle 3">
            <a:extLst>
              <a:ext uri="{FF2B5EF4-FFF2-40B4-BE49-F238E27FC236}">
                <a16:creationId xmlns:a16="http://schemas.microsoft.com/office/drawing/2014/main" id="{487E87F9-8734-4325-E24D-EC66F5074E9C}"/>
              </a:ext>
            </a:extLst>
          </p:cNvPr>
          <p:cNvSpPr txBox="1">
            <a:spLocks noChangeArrowheads="1"/>
          </p:cNvSpPr>
          <p:nvPr/>
        </p:nvSpPr>
        <p:spPr>
          <a:xfrm>
            <a:off x="468263" y="1548284"/>
            <a:ext cx="4424233" cy="4447018"/>
          </a:xfrm>
          <a:prstGeom prst="rect">
            <a:avLst/>
          </a:prstGeom>
        </p:spPr>
        <p:txBody>
          <a:bodyPr/>
          <a:lstStyle>
            <a:lvl1pPr marL="408908" indent="-408908" algn="l" defTabSz="1090422"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5968" indent="-340757" algn="l" defTabSz="1090422"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3028" indent="-272606" algn="l" defTabSz="109042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8239"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53450"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8661"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43872"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9083"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34294"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ct val="80000"/>
              </a:lnSpc>
              <a:defRPr/>
            </a:pPr>
            <a:r>
              <a:rPr lang="cs-CZ" sz="2000" dirty="0"/>
              <a:t>Pro malé proudy má záření LED spontánní charakter a je lineární funkcí budícího proudu.</a:t>
            </a:r>
          </a:p>
          <a:p>
            <a:pPr marL="0" indent="0">
              <a:lnSpc>
                <a:spcPct val="80000"/>
              </a:lnSpc>
              <a:buNone/>
              <a:defRPr/>
            </a:pPr>
            <a:r>
              <a:rPr lang="cs-CZ" sz="2000" dirty="0"/>
              <a:t> </a:t>
            </a:r>
          </a:p>
          <a:p>
            <a:pPr>
              <a:lnSpc>
                <a:spcPct val="80000"/>
              </a:lnSpc>
              <a:defRPr/>
            </a:pPr>
            <a:r>
              <a:rPr lang="cs-CZ" sz="2000" dirty="0"/>
              <a:t>Po dosažení </a:t>
            </a:r>
            <a:r>
              <a:rPr lang="cs-CZ" sz="2000" b="1" i="1" dirty="0">
                <a:solidFill>
                  <a:srgbClr val="C00000"/>
                </a:solidFill>
              </a:rPr>
              <a:t>prahového proudu</a:t>
            </a:r>
            <a:r>
              <a:rPr lang="cs-CZ" sz="2000" dirty="0"/>
              <a:t>, prudce narůstá výkon stimulovaného záření a ze zrcadel rezonátoru je emitováno </a:t>
            </a:r>
            <a:r>
              <a:rPr lang="cs-CZ" sz="2000" b="1" i="1" dirty="0"/>
              <a:t>koherentní záření</a:t>
            </a:r>
            <a:r>
              <a:rPr lang="cs-CZ" sz="2000" b="1" dirty="0"/>
              <a:t> </a:t>
            </a:r>
            <a:r>
              <a:rPr lang="cs-CZ" sz="2000" dirty="0"/>
              <a:t>opět lineárně závislé na velikosti budicího proudu. </a:t>
            </a:r>
          </a:p>
          <a:p>
            <a:pPr marL="0" indent="0">
              <a:lnSpc>
                <a:spcPct val="80000"/>
              </a:lnSpc>
              <a:buNone/>
              <a:defRPr/>
            </a:pPr>
            <a:endParaRPr lang="cs-CZ" sz="2000" dirty="0"/>
          </a:p>
          <a:p>
            <a:pPr>
              <a:lnSpc>
                <a:spcPct val="80000"/>
              </a:lnSpc>
              <a:defRPr/>
            </a:pPr>
            <a:r>
              <a:rPr lang="cs-CZ" sz="2000" dirty="0"/>
              <a:t>Zároveň také dochází k vyzařování v rovině kolmé a rovnoběžné s rovinou přechodu </a:t>
            </a:r>
            <a:r>
              <a:rPr lang="cs-CZ" sz="2000" dirty="0" err="1"/>
              <a:t>PN</a:t>
            </a:r>
            <a:r>
              <a:rPr lang="cs-CZ" sz="2000" dirty="0"/>
              <a:t>, rovněž ke zmenšení šířky pásma emitovaného záření</a:t>
            </a:r>
            <a:r>
              <a:rPr lang="cs-CZ" sz="1800" dirty="0"/>
              <a:t> </a:t>
            </a:r>
          </a:p>
        </p:txBody>
      </p:sp>
      <p:pic>
        <p:nvPicPr>
          <p:cNvPr id="6" name="Picture 5" descr="Image2">
            <a:extLst>
              <a:ext uri="{FF2B5EF4-FFF2-40B4-BE49-F238E27FC236}">
                <a16:creationId xmlns:a16="http://schemas.microsoft.com/office/drawing/2014/main" id="{16A6CE59-6668-BAD9-8368-8DF219B11CE7}"/>
              </a:ext>
            </a:extLst>
          </p:cNvPr>
          <p:cNvPicPr>
            <a:picLocks noChangeAspect="1" noChangeArrowheads="1"/>
          </p:cNvPicPr>
          <p:nvPr/>
        </p:nvPicPr>
        <p:blipFill>
          <a:blip r:embed="rId2" cstate="print"/>
          <a:srcRect/>
          <a:stretch>
            <a:fillRect/>
          </a:stretch>
        </p:blipFill>
        <p:spPr>
          <a:xfrm>
            <a:off x="5825683" y="3499934"/>
            <a:ext cx="4248472" cy="3460046"/>
          </a:xfrm>
          <a:prstGeom prst="rect">
            <a:avLst/>
          </a:prstGeom>
        </p:spPr>
      </p:pic>
      <p:pic>
        <p:nvPicPr>
          <p:cNvPr id="7" name="Picture 7" descr="Image8">
            <a:extLst>
              <a:ext uri="{FF2B5EF4-FFF2-40B4-BE49-F238E27FC236}">
                <a16:creationId xmlns:a16="http://schemas.microsoft.com/office/drawing/2014/main" id="{C4B91217-8E18-F250-7C29-C152EA3F489A}"/>
              </a:ext>
            </a:extLst>
          </p:cNvPr>
          <p:cNvPicPr>
            <a:picLocks noChangeAspect="1" noChangeArrowheads="1"/>
          </p:cNvPicPr>
          <p:nvPr/>
        </p:nvPicPr>
        <p:blipFill>
          <a:blip r:embed="rId3" cstate="print"/>
          <a:srcRect/>
          <a:stretch>
            <a:fillRect/>
          </a:stretch>
        </p:blipFill>
        <p:spPr>
          <a:xfrm>
            <a:off x="5825683" y="1206365"/>
            <a:ext cx="4979987" cy="2189162"/>
          </a:xfrm>
          <a:prstGeom prst="rect">
            <a:avLst/>
          </a:prstGeom>
        </p:spPr>
      </p:pic>
    </p:spTree>
    <p:extLst>
      <p:ext uri="{BB962C8B-B14F-4D97-AF65-F5344CB8AC3E}">
        <p14:creationId xmlns:p14="http://schemas.microsoft.com/office/powerpoint/2010/main" val="2760164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symbol pro obsah 7" descr="4558.jpg"/>
          <p:cNvPicPr>
            <a:picLocks noGrp="1" noChangeAspect="1"/>
          </p:cNvPicPr>
          <p:nvPr>
            <p:ph sz="quarter" idx="1"/>
          </p:nvPr>
        </p:nvPicPr>
        <p:blipFill>
          <a:blip r:embed="rId2" cstate="print"/>
          <a:stretch>
            <a:fillRect/>
          </a:stretch>
        </p:blipFill>
        <p:spPr>
          <a:xfrm>
            <a:off x="1146643" y="1258742"/>
            <a:ext cx="2520280" cy="2282396"/>
          </a:xfrm>
        </p:spPr>
      </p:pic>
      <p:sp>
        <p:nvSpPr>
          <p:cNvPr id="11" name="TextovéPole 10"/>
          <p:cNvSpPr txBox="1"/>
          <p:nvPr/>
        </p:nvSpPr>
        <p:spPr>
          <a:xfrm>
            <a:off x="324247" y="3694933"/>
            <a:ext cx="6192688" cy="2031325"/>
          </a:xfrm>
          <a:prstGeom prst="rect">
            <a:avLst/>
          </a:prstGeom>
          <a:noFill/>
        </p:spPr>
        <p:txBody>
          <a:bodyPr wrap="square" rtlCol="0">
            <a:spAutoFit/>
          </a:bodyPr>
          <a:lstStyle/>
          <a:p>
            <a:r>
              <a:rPr lang="cs-CZ" sz="1800" dirty="0"/>
              <a:t>Průměrná vzdálenost Země a  Měsíce je kolem 380 000 km. </a:t>
            </a:r>
          </a:p>
          <a:p>
            <a:r>
              <a:rPr lang="cs-CZ" sz="1800" dirty="0"/>
              <a:t>Světlo pohybující se rychlostí 300 000 km za sekundu urazí </a:t>
            </a:r>
          </a:p>
          <a:p>
            <a:r>
              <a:rPr lang="cs-CZ" sz="1800" dirty="0"/>
              <a:t>tuto vzdálenost za dobu o něco delší než 1 s. </a:t>
            </a:r>
          </a:p>
          <a:p>
            <a:endParaRPr lang="cs-CZ" sz="1800" dirty="0"/>
          </a:p>
          <a:p>
            <a:r>
              <a:rPr lang="cs-CZ" sz="1800" dirty="0"/>
              <a:t>Během 100 </a:t>
            </a:r>
            <a:r>
              <a:rPr lang="cs-CZ" sz="1800" dirty="0" err="1"/>
              <a:t>fs</a:t>
            </a:r>
            <a:r>
              <a:rPr lang="cs-CZ" sz="1800" dirty="0"/>
              <a:t> světlo urazí vzdálenost pouze 30 µm, neboli méně, než je tloušťka vlasu</a:t>
            </a:r>
          </a:p>
          <a:p>
            <a:r>
              <a:rPr lang="cs-CZ" sz="1800" dirty="0"/>
              <a:t>30 µm = 100 </a:t>
            </a:r>
            <a:r>
              <a:rPr lang="cs-CZ" sz="1800" dirty="0" err="1"/>
              <a:t>x300</a:t>
            </a:r>
            <a:r>
              <a:rPr lang="cs-CZ" sz="1800" dirty="0"/>
              <a:t> </a:t>
            </a:r>
            <a:r>
              <a:rPr lang="cs-CZ" sz="1800" dirty="0" err="1"/>
              <a:t>nm</a:t>
            </a:r>
            <a:r>
              <a:rPr lang="cs-CZ" sz="1800" dirty="0"/>
              <a:t>  - odpovídá 100 vlnám při 300 </a:t>
            </a:r>
            <a:r>
              <a:rPr lang="cs-CZ" sz="1800" dirty="0" err="1"/>
              <a:t>nm</a:t>
            </a:r>
            <a:r>
              <a:rPr lang="cs-CZ" sz="1800" dirty="0"/>
              <a:t> </a:t>
            </a:r>
          </a:p>
        </p:txBody>
      </p:sp>
      <p:sp>
        <p:nvSpPr>
          <p:cNvPr id="6" name="Zástupný symbol pro číslo snímku 5">
            <a:extLst>
              <a:ext uri="{FF2B5EF4-FFF2-40B4-BE49-F238E27FC236}">
                <a16:creationId xmlns:a16="http://schemas.microsoft.com/office/drawing/2014/main" id="{72F44592-01B4-FA3D-C9DF-6F38C37CED53}"/>
              </a:ext>
            </a:extLst>
          </p:cNvPr>
          <p:cNvSpPr>
            <a:spLocks noGrp="1"/>
          </p:cNvSpPr>
          <p:nvPr>
            <p:ph type="sldNum" sz="quarter" idx="12"/>
          </p:nvPr>
        </p:nvSpPr>
        <p:spPr/>
        <p:txBody>
          <a:bodyPr/>
          <a:lstStyle/>
          <a:p>
            <a:fld id="{ED3E1015-A0F3-4D90-AC17-37A6E633FB71}" type="slidenum">
              <a:rPr lang="en-GB" smtClean="0"/>
              <a:t>38</a:t>
            </a:fld>
            <a:endParaRPr lang="en-GB"/>
          </a:p>
        </p:txBody>
      </p:sp>
      <p:sp>
        <p:nvSpPr>
          <p:cNvPr id="3" name="TextovéPole 2">
            <a:extLst>
              <a:ext uri="{FF2B5EF4-FFF2-40B4-BE49-F238E27FC236}">
                <a16:creationId xmlns:a16="http://schemas.microsoft.com/office/drawing/2014/main" id="{8EE87BF4-B565-95F0-1F3A-A64C1B6492B4}"/>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r>
              <a:rPr lang="cs-CZ" sz="4000" b="1" dirty="0" err="1">
                <a:solidFill>
                  <a:srgbClr val="0070C0"/>
                </a:solidFill>
              </a:rPr>
              <a:t>Femtosekundový</a:t>
            </a:r>
            <a:r>
              <a:rPr lang="cs-CZ" sz="4000" b="1" dirty="0">
                <a:solidFill>
                  <a:srgbClr val="0070C0"/>
                </a:solidFill>
              </a:rPr>
              <a:t> laser</a:t>
            </a:r>
          </a:p>
        </p:txBody>
      </p:sp>
      <p:pic>
        <p:nvPicPr>
          <p:cNvPr id="13" name="Picture 2" descr="D:\Universita\Obrázky\LASER\img057.tif">
            <a:extLst>
              <a:ext uri="{FF2B5EF4-FFF2-40B4-BE49-F238E27FC236}">
                <a16:creationId xmlns:a16="http://schemas.microsoft.com/office/drawing/2014/main" id="{F495B1F2-D635-BD14-52BD-C9F007090D16}"/>
              </a:ext>
            </a:extLst>
          </p:cNvPr>
          <p:cNvPicPr>
            <a:picLocks noGrp="1" noChangeAspect="1" noChangeArrowheads="1"/>
          </p:cNvPicPr>
          <p:nvPr>
            <p:ph sz="quarter" idx="2"/>
          </p:nvPr>
        </p:nvPicPr>
        <p:blipFill>
          <a:blip r:embed="rId3" cstate="print">
            <a:duotone>
              <a:prstClr val="black"/>
              <a:srgbClr val="D9C3A5">
                <a:tint val="50000"/>
                <a:satMod val="180000"/>
              </a:srgbClr>
            </a:duotone>
            <a:lum contrast="10000"/>
          </a:blip>
          <a:srcRect/>
          <a:stretch>
            <a:fillRect/>
          </a:stretch>
        </p:blipFill>
        <p:spPr bwMode="auto">
          <a:xfrm>
            <a:off x="7020991" y="2766329"/>
            <a:ext cx="4036091" cy="3593357"/>
          </a:xfrm>
          <a:prstGeom prst="rect">
            <a:avLst/>
          </a:prstGeom>
          <a:noFill/>
        </p:spPr>
      </p:pic>
      <p:sp>
        <p:nvSpPr>
          <p:cNvPr id="14" name="TextovéPole 13">
            <a:extLst>
              <a:ext uri="{FF2B5EF4-FFF2-40B4-BE49-F238E27FC236}">
                <a16:creationId xmlns:a16="http://schemas.microsoft.com/office/drawing/2014/main" id="{92AC04E6-615D-704C-A059-B159DAD13B4D}"/>
              </a:ext>
            </a:extLst>
          </p:cNvPr>
          <p:cNvSpPr txBox="1"/>
          <p:nvPr/>
        </p:nvSpPr>
        <p:spPr>
          <a:xfrm>
            <a:off x="6703816" y="1532387"/>
            <a:ext cx="5124996" cy="1061829"/>
          </a:xfrm>
          <a:prstGeom prst="rect">
            <a:avLst/>
          </a:prstGeom>
          <a:noFill/>
        </p:spPr>
        <p:txBody>
          <a:bodyPr wrap="square" rtlCol="0">
            <a:spAutoFit/>
          </a:bodyPr>
          <a:lstStyle/>
          <a:p>
            <a:r>
              <a:rPr lang="cs-CZ" dirty="0"/>
              <a:t>Díky relacím neurčitosti není možné mít krátký (~</a:t>
            </a:r>
            <a:r>
              <a:rPr lang="cs-CZ" dirty="0" err="1"/>
              <a:t>fs</a:t>
            </a:r>
            <a:r>
              <a:rPr lang="cs-CZ" dirty="0"/>
              <a:t>) světelný puls ve viditelné oblasti spektra, který by byl monochromatický</a:t>
            </a:r>
          </a:p>
        </p:txBody>
      </p:sp>
      <p:sp>
        <p:nvSpPr>
          <p:cNvPr id="16" name="TextovéPole 15">
            <a:extLst>
              <a:ext uri="{FF2B5EF4-FFF2-40B4-BE49-F238E27FC236}">
                <a16:creationId xmlns:a16="http://schemas.microsoft.com/office/drawing/2014/main" id="{80CB4B78-027E-286F-0D99-CE3076BEA707}"/>
              </a:ext>
            </a:extLst>
          </p:cNvPr>
          <p:cNvSpPr txBox="1"/>
          <p:nvPr/>
        </p:nvSpPr>
        <p:spPr>
          <a:xfrm>
            <a:off x="6703816" y="1070722"/>
            <a:ext cx="3917575" cy="461665"/>
          </a:xfrm>
          <a:prstGeom prst="rect">
            <a:avLst/>
          </a:prstGeom>
          <a:noFill/>
        </p:spPr>
        <p:txBody>
          <a:bodyPr wrap="square">
            <a:spAutoFit/>
          </a:bodyPr>
          <a:lstStyle/>
          <a:p>
            <a:r>
              <a:rPr lang="cs-CZ" sz="2400" b="1" dirty="0" err="1">
                <a:solidFill>
                  <a:schemeClr val="accent1"/>
                </a:solidFill>
              </a:rPr>
              <a:t>Čerp</a:t>
            </a:r>
            <a:r>
              <a:rPr lang="cs-CZ" sz="2400" b="1" dirty="0">
                <a:solidFill>
                  <a:schemeClr val="accent1"/>
                </a:solidFill>
              </a:rPr>
              <a:t> (</a:t>
            </a:r>
            <a:r>
              <a:rPr lang="cs-CZ" sz="2400" b="1" dirty="0" err="1">
                <a:solidFill>
                  <a:schemeClr val="accent1"/>
                </a:solidFill>
              </a:rPr>
              <a:t>chirp</a:t>
            </a:r>
            <a:r>
              <a:rPr lang="cs-CZ" sz="2400" b="1" dirty="0">
                <a:solidFill>
                  <a:schemeClr val="accent1"/>
                </a:solidFill>
              </a:rPr>
              <a:t>)</a:t>
            </a:r>
            <a:endParaRPr lang="en-GB" dirty="0"/>
          </a:p>
        </p:txBody>
      </p:sp>
      <p:sp>
        <p:nvSpPr>
          <p:cNvPr id="7" name="TextovéPole 6">
            <a:extLst>
              <a:ext uri="{FF2B5EF4-FFF2-40B4-BE49-F238E27FC236}">
                <a16:creationId xmlns:a16="http://schemas.microsoft.com/office/drawing/2014/main" id="{0AF00935-3346-B546-6833-B6B53E966BB5}"/>
              </a:ext>
            </a:extLst>
          </p:cNvPr>
          <p:cNvSpPr txBox="1"/>
          <p:nvPr/>
        </p:nvSpPr>
        <p:spPr>
          <a:xfrm>
            <a:off x="108223" y="6065967"/>
            <a:ext cx="6112042" cy="646331"/>
          </a:xfrm>
          <a:prstGeom prst="rect">
            <a:avLst/>
          </a:prstGeom>
          <a:noFill/>
        </p:spPr>
        <p:txBody>
          <a:bodyPr wrap="square">
            <a:spAutoFit/>
          </a:bodyPr>
          <a:lstStyle/>
          <a:p>
            <a:r>
              <a:rPr lang="en-GB" sz="1800" dirty="0"/>
              <a:t>Arthur </a:t>
            </a:r>
            <a:r>
              <a:rPr lang="en-GB" sz="1800" dirty="0" err="1"/>
              <a:t>Ashkin</a:t>
            </a:r>
            <a:r>
              <a:rPr lang="cs-CZ" sz="1800" dirty="0"/>
              <a:t>, </a:t>
            </a:r>
            <a:r>
              <a:rPr lang="en-GB" sz="1800" dirty="0"/>
              <a:t>Gérard </a:t>
            </a:r>
            <a:r>
              <a:rPr lang="en-GB" sz="1800" dirty="0" err="1"/>
              <a:t>Mourou</a:t>
            </a:r>
            <a:r>
              <a:rPr lang="cs-CZ" sz="1800" dirty="0"/>
              <a:t>, </a:t>
            </a:r>
            <a:r>
              <a:rPr lang="en-GB" sz="1800" dirty="0"/>
              <a:t>Donna Strickland</a:t>
            </a:r>
            <a:r>
              <a:rPr lang="cs-CZ" sz="1800" dirty="0"/>
              <a:t> – Nobelova cena 2018 -  </a:t>
            </a:r>
            <a:r>
              <a:rPr lang="cs-CZ" sz="1800" dirty="0" err="1"/>
              <a:t>chirped</a:t>
            </a:r>
            <a:r>
              <a:rPr lang="cs-CZ" sz="1800" dirty="0"/>
              <a:t> pulse </a:t>
            </a:r>
            <a:r>
              <a:rPr lang="cs-CZ" sz="1800" dirty="0" err="1"/>
              <a:t>amplification</a:t>
            </a:r>
            <a:endParaRPr lang="en-GB" sz="1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A163A6C-2CC3-1753-4835-F4A16FB5146C}"/>
              </a:ext>
            </a:extLst>
          </p:cNvPr>
          <p:cNvSpPr>
            <a:spLocks noGrp="1"/>
          </p:cNvSpPr>
          <p:nvPr>
            <p:ph type="sldNum" sz="quarter" idx="12"/>
          </p:nvPr>
        </p:nvSpPr>
        <p:spPr/>
        <p:txBody>
          <a:bodyPr/>
          <a:lstStyle/>
          <a:p>
            <a:fld id="{0B03548C-D8CE-44B9-80D6-3D9141BDC6B7}" type="slidenum">
              <a:rPr lang="cs-CZ" smtClean="0"/>
              <a:t>39</a:t>
            </a:fld>
            <a:endParaRPr lang="cs-CZ"/>
          </a:p>
        </p:txBody>
      </p:sp>
      <p:pic>
        <p:nvPicPr>
          <p:cNvPr id="3" name="Zástupný symbol pro obsah 7" descr="9823.jpg">
            <a:extLst>
              <a:ext uri="{FF2B5EF4-FFF2-40B4-BE49-F238E27FC236}">
                <a16:creationId xmlns:a16="http://schemas.microsoft.com/office/drawing/2014/main" id="{ECE2662C-FA8C-58FA-6F9E-6778308EE7E9}"/>
              </a:ext>
            </a:extLst>
          </p:cNvPr>
          <p:cNvPicPr>
            <a:picLocks noChangeAspect="1"/>
          </p:cNvPicPr>
          <p:nvPr/>
        </p:nvPicPr>
        <p:blipFill>
          <a:blip r:embed="rId2" cstate="print"/>
          <a:stretch>
            <a:fillRect/>
          </a:stretch>
        </p:blipFill>
        <p:spPr>
          <a:xfrm>
            <a:off x="324247" y="1908324"/>
            <a:ext cx="2880320" cy="3960440"/>
          </a:xfrm>
          <a:prstGeom prst="rect">
            <a:avLst/>
          </a:prstGeom>
        </p:spPr>
      </p:pic>
      <p:sp>
        <p:nvSpPr>
          <p:cNvPr id="4" name="TextovéPole 3">
            <a:extLst>
              <a:ext uri="{FF2B5EF4-FFF2-40B4-BE49-F238E27FC236}">
                <a16:creationId xmlns:a16="http://schemas.microsoft.com/office/drawing/2014/main" id="{05A2F653-7E8C-FEBD-758A-A3DA9347F4BF}"/>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Chirp </a:t>
            </a:r>
            <a:r>
              <a:rPr lang="cs-CZ" sz="4000" b="1" dirty="0" err="1">
                <a:solidFill>
                  <a:srgbClr val="0070C0"/>
                </a:solidFill>
              </a:rPr>
              <a:t>femtosekundového</a:t>
            </a:r>
            <a:r>
              <a:rPr lang="cs-CZ" sz="4000" b="1" dirty="0">
                <a:solidFill>
                  <a:srgbClr val="0070C0"/>
                </a:solidFill>
              </a:rPr>
              <a:t> pulzu</a:t>
            </a:r>
          </a:p>
        </p:txBody>
      </p:sp>
      <p:pic>
        <p:nvPicPr>
          <p:cNvPr id="5" name="Zástupný symbol pro obsah 9" descr="267px-CPA_compressor_svg.png">
            <a:extLst>
              <a:ext uri="{FF2B5EF4-FFF2-40B4-BE49-F238E27FC236}">
                <a16:creationId xmlns:a16="http://schemas.microsoft.com/office/drawing/2014/main" id="{C253E58A-4C5E-89A4-2DDA-28B58BD3C7BA}"/>
              </a:ext>
            </a:extLst>
          </p:cNvPr>
          <p:cNvPicPr>
            <a:picLocks noChangeAspect="1"/>
          </p:cNvPicPr>
          <p:nvPr/>
        </p:nvPicPr>
        <p:blipFill>
          <a:blip r:embed="rId3" cstate="print"/>
          <a:stretch>
            <a:fillRect/>
          </a:stretch>
        </p:blipFill>
        <p:spPr>
          <a:xfrm>
            <a:off x="3708623" y="2962819"/>
            <a:ext cx="3183162" cy="1919435"/>
          </a:xfrm>
          <a:prstGeom prst="rect">
            <a:avLst/>
          </a:prstGeom>
        </p:spPr>
      </p:pic>
      <p:pic>
        <p:nvPicPr>
          <p:cNvPr id="6" name="Zástupný symbol pro obsah 10" descr="380px-Cpa_stretcher_svg.png">
            <a:extLst>
              <a:ext uri="{FF2B5EF4-FFF2-40B4-BE49-F238E27FC236}">
                <a16:creationId xmlns:a16="http://schemas.microsoft.com/office/drawing/2014/main" id="{59C9BCEE-8390-1521-B4D7-5B9F87AB98C7}"/>
              </a:ext>
            </a:extLst>
          </p:cNvPr>
          <p:cNvPicPr>
            <a:picLocks noChangeAspect="1"/>
          </p:cNvPicPr>
          <p:nvPr/>
        </p:nvPicPr>
        <p:blipFill>
          <a:blip r:embed="rId4" cstate="print"/>
          <a:stretch>
            <a:fillRect/>
          </a:stretch>
        </p:blipFill>
        <p:spPr>
          <a:xfrm>
            <a:off x="7597370" y="2844428"/>
            <a:ext cx="4645943" cy="1907282"/>
          </a:xfrm>
          <a:prstGeom prst="rect">
            <a:avLst/>
          </a:prstGeom>
        </p:spPr>
      </p:pic>
      <p:sp>
        <p:nvSpPr>
          <p:cNvPr id="7" name="Zástupný symbol pro text 5">
            <a:extLst>
              <a:ext uri="{FF2B5EF4-FFF2-40B4-BE49-F238E27FC236}">
                <a16:creationId xmlns:a16="http://schemas.microsoft.com/office/drawing/2014/main" id="{82F73236-4BE7-2A51-6828-F7480474C22F}"/>
              </a:ext>
            </a:extLst>
          </p:cNvPr>
          <p:cNvSpPr txBox="1">
            <a:spLocks/>
          </p:cNvSpPr>
          <p:nvPr/>
        </p:nvSpPr>
        <p:spPr>
          <a:xfrm>
            <a:off x="3702896" y="1672208"/>
            <a:ext cx="5157787" cy="823912"/>
          </a:xfrm>
          <a:prstGeom prst="rect">
            <a:avLst/>
          </a:prstGeom>
        </p:spPr>
        <p:txBody>
          <a:bodyPr/>
          <a:lstStyle>
            <a:lvl1pPr marL="408908" indent="-408908" algn="l" defTabSz="1090422"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5968" indent="-340757" algn="l" defTabSz="1090422"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3028" indent="-272606" algn="l" defTabSz="109042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8239"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53450"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8661"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43872"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9083"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34294"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cs-CZ" sz="2400" dirty="0"/>
              <a:t>Mřížkový </a:t>
            </a:r>
            <a:r>
              <a:rPr lang="cs-CZ" sz="2400" dirty="0" err="1"/>
              <a:t>compressor</a:t>
            </a:r>
            <a:endParaRPr lang="cs-CZ" sz="2400" dirty="0"/>
          </a:p>
        </p:txBody>
      </p:sp>
      <p:sp>
        <p:nvSpPr>
          <p:cNvPr id="8" name="Zástupný symbol pro text 7">
            <a:extLst>
              <a:ext uri="{FF2B5EF4-FFF2-40B4-BE49-F238E27FC236}">
                <a16:creationId xmlns:a16="http://schemas.microsoft.com/office/drawing/2014/main" id="{4DDCBACD-8EF1-ACE7-7AE6-48DF31E9264D}"/>
              </a:ext>
            </a:extLst>
          </p:cNvPr>
          <p:cNvSpPr txBox="1">
            <a:spLocks/>
          </p:cNvSpPr>
          <p:nvPr/>
        </p:nvSpPr>
        <p:spPr>
          <a:xfrm>
            <a:off x="8334608" y="1688205"/>
            <a:ext cx="3226678" cy="823912"/>
          </a:xfrm>
          <a:prstGeom prst="rect">
            <a:avLst/>
          </a:prstGeom>
        </p:spPr>
        <p:txBody>
          <a:bodyPr/>
          <a:lstStyle>
            <a:lvl1pPr marL="408908" indent="-408908" algn="l" defTabSz="1090422"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5968" indent="-340757" algn="l" defTabSz="1090422"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3028" indent="-272606" algn="l" defTabSz="109042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8239"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53450"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8661"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43872"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9083"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34294" indent="-272606" algn="l" defTabSz="10904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cs-CZ" sz="2400" dirty="0"/>
              <a:t>Mřížkový </a:t>
            </a:r>
            <a:r>
              <a:rPr lang="cs-CZ" sz="2400" dirty="0" err="1"/>
              <a:t>stretcher</a:t>
            </a:r>
            <a:r>
              <a:rPr lang="cs-CZ" sz="2400" dirty="0"/>
              <a:t> </a:t>
            </a:r>
          </a:p>
        </p:txBody>
      </p:sp>
    </p:spTree>
    <p:extLst>
      <p:ext uri="{BB962C8B-B14F-4D97-AF65-F5344CB8AC3E}">
        <p14:creationId xmlns:p14="http://schemas.microsoft.com/office/powerpoint/2010/main" val="1470920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07FF132-606D-82E3-7D3E-D55558048BBD}"/>
              </a:ext>
            </a:extLst>
          </p:cNvPr>
          <p:cNvSpPr>
            <a:spLocks noGrp="1"/>
          </p:cNvSpPr>
          <p:nvPr>
            <p:ph type="sldNum" sz="quarter" idx="12"/>
          </p:nvPr>
        </p:nvSpPr>
        <p:spPr/>
        <p:txBody>
          <a:bodyPr/>
          <a:lstStyle/>
          <a:p>
            <a:fld id="{0B03548C-D8CE-44B9-80D6-3D9141BDC6B7}" type="slidenum">
              <a:rPr lang="cs-CZ" smtClean="0"/>
              <a:t>4</a:t>
            </a:fld>
            <a:endParaRPr lang="cs-CZ"/>
          </a:p>
        </p:txBody>
      </p:sp>
      <p:pic>
        <p:nvPicPr>
          <p:cNvPr id="1026" name="Picture 2" descr="Interference světelných vln | E-manuel.cz - online učebnice fyziky">
            <a:extLst>
              <a:ext uri="{FF2B5EF4-FFF2-40B4-BE49-F238E27FC236}">
                <a16:creationId xmlns:a16="http://schemas.microsoft.com/office/drawing/2014/main" id="{AF54FE48-501E-645A-FC87-DC6E83C278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135" y="2327698"/>
            <a:ext cx="4824536" cy="342220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68685A81-6E1F-7AB4-77EE-801750E3BE44}"/>
              </a:ext>
            </a:extLst>
          </p:cNvPr>
          <p:cNvSpPr txBox="1"/>
          <p:nvPr/>
        </p:nvSpPr>
        <p:spPr>
          <a:xfrm>
            <a:off x="336511" y="1086241"/>
            <a:ext cx="6052298" cy="523220"/>
          </a:xfrm>
          <a:prstGeom prst="rect">
            <a:avLst/>
          </a:prstGeom>
          <a:noFill/>
        </p:spPr>
        <p:txBody>
          <a:bodyPr wrap="none" rtlCol="0">
            <a:spAutoFit/>
          </a:bodyPr>
          <a:lstStyle/>
          <a:p>
            <a:r>
              <a:rPr lang="cs-CZ" altLang="cs-CZ" sz="2800" b="1" u="sng" dirty="0">
                <a:solidFill>
                  <a:srgbClr val="C00000"/>
                </a:solidFill>
              </a:rPr>
              <a:t>ohyb, odraz, lom:    geometrické optika</a:t>
            </a:r>
            <a:endParaRPr lang="en-GB" sz="2800" b="1" u="sng" dirty="0">
              <a:solidFill>
                <a:srgbClr val="C00000"/>
              </a:solidFill>
            </a:endParaRPr>
          </a:p>
        </p:txBody>
      </p:sp>
      <p:pic>
        <p:nvPicPr>
          <p:cNvPr id="7" name="Picture 21" descr="2">
            <a:extLst>
              <a:ext uri="{FF2B5EF4-FFF2-40B4-BE49-F238E27FC236}">
                <a16:creationId xmlns:a16="http://schemas.microsoft.com/office/drawing/2014/main" id="{52E5FCF6-E935-7952-B1D8-AF9722C3A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443" b="2443"/>
          <a:stretch>
            <a:fillRect/>
          </a:stretch>
        </p:blipFill>
        <p:spPr bwMode="auto">
          <a:xfrm>
            <a:off x="7652489" y="2046580"/>
            <a:ext cx="3616974" cy="1123950"/>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a:extLst>
              <a:ext uri="{FF2B5EF4-FFF2-40B4-BE49-F238E27FC236}">
                <a16:creationId xmlns:a16="http://schemas.microsoft.com/office/drawing/2014/main" id="{56F55975-84D8-5541-2FB5-99108A898572}"/>
              </a:ext>
            </a:extLst>
          </p:cNvPr>
          <p:cNvSpPr/>
          <p:nvPr/>
        </p:nvSpPr>
        <p:spPr>
          <a:xfrm>
            <a:off x="8522056" y="931350"/>
            <a:ext cx="2070952" cy="584775"/>
          </a:xfrm>
          <a:prstGeom prst="rect">
            <a:avLst/>
          </a:prstGeom>
        </p:spPr>
        <p:txBody>
          <a:bodyPr wrap="none">
            <a:spAutoFit/>
          </a:bodyPr>
          <a:lstStyle/>
          <a:p>
            <a:pPr algn="ctr"/>
            <a:r>
              <a:rPr lang="cs-CZ" altLang="cs-CZ" sz="3200" b="1" u="sng" dirty="0">
                <a:solidFill>
                  <a:srgbClr val="0070C0"/>
                </a:solidFill>
              </a:rPr>
              <a:t>Parametry:</a:t>
            </a:r>
          </a:p>
        </p:txBody>
      </p:sp>
      <p:pic>
        <p:nvPicPr>
          <p:cNvPr id="9" name="Picture 22">
            <a:extLst>
              <a:ext uri="{FF2B5EF4-FFF2-40B4-BE49-F238E27FC236}">
                <a16:creationId xmlns:a16="http://schemas.microsoft.com/office/drawing/2014/main" id="{DDB4F994-9461-CFB6-9D59-C1927AE54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5128" y="1692300"/>
            <a:ext cx="369613" cy="42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a:extLst>
              <a:ext uri="{FF2B5EF4-FFF2-40B4-BE49-F238E27FC236}">
                <a16:creationId xmlns:a16="http://schemas.microsoft.com/office/drawing/2014/main" id="{1016CC68-C14B-AE84-26C8-3DBF451DCA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4894"/>
          <a:stretch/>
        </p:blipFill>
        <p:spPr bwMode="auto">
          <a:xfrm>
            <a:off x="8429934" y="3306715"/>
            <a:ext cx="2074432" cy="75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ovéPole 11">
            <a:extLst>
              <a:ext uri="{FF2B5EF4-FFF2-40B4-BE49-F238E27FC236}">
                <a16:creationId xmlns:a16="http://schemas.microsoft.com/office/drawing/2014/main" id="{1768AC54-D895-9744-4945-909AA6DC7A82}"/>
              </a:ext>
            </a:extLst>
          </p:cNvPr>
          <p:cNvSpPr txBox="1"/>
          <p:nvPr/>
        </p:nvSpPr>
        <p:spPr>
          <a:xfrm>
            <a:off x="-1" y="183338"/>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Světlo jako elektromagnetická vlna</a:t>
            </a:r>
            <a:endParaRPr lang="en-GB" sz="4000" b="1" dirty="0">
              <a:solidFill>
                <a:srgbClr val="0070C0"/>
              </a:solidFill>
            </a:endParaRPr>
          </a:p>
        </p:txBody>
      </p:sp>
      <p:sp>
        <p:nvSpPr>
          <p:cNvPr id="13" name="Obdélník 12">
            <a:extLst>
              <a:ext uri="{FF2B5EF4-FFF2-40B4-BE49-F238E27FC236}">
                <a16:creationId xmlns:a16="http://schemas.microsoft.com/office/drawing/2014/main" id="{EC85455D-9FC1-156E-0589-EFA8103E1B51}"/>
              </a:ext>
            </a:extLst>
          </p:cNvPr>
          <p:cNvSpPr/>
          <p:nvPr/>
        </p:nvSpPr>
        <p:spPr>
          <a:xfrm>
            <a:off x="6193110" y="4392423"/>
            <a:ext cx="5976664" cy="2510174"/>
          </a:xfrm>
          <a:prstGeom prst="rect">
            <a:avLst/>
          </a:prstGeom>
        </p:spPr>
        <p:txBody>
          <a:bodyPr wrap="square">
            <a:spAutoFit/>
          </a:bodyPr>
          <a:lstStyle/>
          <a:p>
            <a:pPr>
              <a:lnSpc>
                <a:spcPct val="80000"/>
              </a:lnSpc>
              <a:buFont typeface="Wingdings" pitchFamily="2" charset="2"/>
              <a:buChar char="Ø"/>
            </a:pPr>
            <a:r>
              <a:rPr lang="cs-CZ" altLang="cs-CZ" sz="2400" dirty="0"/>
              <a:t> frekvence  </a:t>
            </a:r>
            <a:r>
              <a:rPr lang="cs-CZ" altLang="cs-CZ" sz="3200" b="1" dirty="0">
                <a:sym typeface="Symbol"/>
              </a:rPr>
              <a:t> </a:t>
            </a:r>
            <a:r>
              <a:rPr lang="cs-CZ" altLang="cs-CZ" sz="2400" dirty="0">
                <a:sym typeface="Symbol"/>
              </a:rPr>
              <a:t>(</a:t>
            </a:r>
            <a:r>
              <a:rPr lang="cs-CZ" altLang="cs-CZ" sz="2400" dirty="0"/>
              <a:t>kmitočet)  </a:t>
            </a:r>
          </a:p>
          <a:p>
            <a:pPr>
              <a:lnSpc>
                <a:spcPct val="80000"/>
              </a:lnSpc>
            </a:pPr>
            <a:r>
              <a:rPr lang="cs-CZ" altLang="cs-CZ" sz="2400" dirty="0"/>
              <a:t>	1 hertz (Hz) = 1 kmit za sekundu (s</a:t>
            </a:r>
            <a:r>
              <a:rPr lang="cs-CZ" altLang="cs-CZ" sz="2400" baseline="30000" dirty="0"/>
              <a:t>-1</a:t>
            </a:r>
            <a:r>
              <a:rPr lang="cs-CZ" altLang="cs-CZ" sz="2400" dirty="0"/>
              <a:t>)</a:t>
            </a:r>
          </a:p>
          <a:p>
            <a:pPr>
              <a:lnSpc>
                <a:spcPct val="80000"/>
              </a:lnSpc>
            </a:pPr>
            <a:endParaRPr lang="cs-CZ" altLang="cs-CZ" sz="2400" dirty="0"/>
          </a:p>
          <a:p>
            <a:pPr>
              <a:lnSpc>
                <a:spcPct val="80000"/>
              </a:lnSpc>
              <a:spcAft>
                <a:spcPct val="20000"/>
              </a:spcAft>
              <a:buFont typeface="Wingdings" pitchFamily="2" charset="2"/>
              <a:buChar char="Ø"/>
            </a:pPr>
            <a:r>
              <a:rPr lang="cs-CZ" altLang="cs-CZ" sz="2400" dirty="0"/>
              <a:t>rychlost (ve vakuu)  </a:t>
            </a:r>
            <a:r>
              <a:rPr lang="cs-CZ" altLang="cs-CZ" sz="3200" b="1" dirty="0"/>
              <a:t>c</a:t>
            </a:r>
            <a:r>
              <a:rPr lang="cs-CZ" altLang="cs-CZ" sz="2400" dirty="0"/>
              <a:t>  = 3 . 10</a:t>
            </a:r>
            <a:r>
              <a:rPr lang="cs-CZ" altLang="cs-CZ" sz="2400" baseline="30000" dirty="0"/>
              <a:t>8</a:t>
            </a:r>
            <a:r>
              <a:rPr lang="cs-CZ" altLang="cs-CZ" sz="2400" dirty="0"/>
              <a:t> m s</a:t>
            </a:r>
            <a:r>
              <a:rPr lang="cs-CZ" altLang="cs-CZ" sz="2400" baseline="30000" dirty="0"/>
              <a:t>-1</a:t>
            </a:r>
          </a:p>
          <a:p>
            <a:pPr>
              <a:lnSpc>
                <a:spcPct val="80000"/>
              </a:lnSpc>
              <a:spcAft>
                <a:spcPct val="20000"/>
              </a:spcAft>
              <a:buFont typeface="Wingdings" pitchFamily="2" charset="2"/>
              <a:buChar char="Ø"/>
            </a:pPr>
            <a:endParaRPr lang="cs-CZ" altLang="cs-CZ" sz="2400" baseline="30000" dirty="0"/>
          </a:p>
          <a:p>
            <a:pPr>
              <a:lnSpc>
                <a:spcPct val="80000"/>
              </a:lnSpc>
              <a:spcAft>
                <a:spcPct val="20000"/>
              </a:spcAft>
              <a:buFont typeface="Wingdings" pitchFamily="2" charset="2"/>
              <a:buChar char="Ø"/>
            </a:pPr>
            <a:r>
              <a:rPr lang="cs-CZ" altLang="cs-CZ" sz="2400" dirty="0"/>
              <a:t> vlnová délka   </a:t>
            </a:r>
            <a:r>
              <a:rPr lang="cs-CZ" altLang="cs-CZ" sz="3200" b="1" dirty="0">
                <a:sym typeface="Symbol"/>
              </a:rPr>
              <a:t></a:t>
            </a:r>
            <a:r>
              <a:rPr lang="cs-CZ" altLang="cs-CZ" sz="2400" dirty="0"/>
              <a:t>  </a:t>
            </a:r>
            <a:r>
              <a:rPr lang="cs-CZ" altLang="cs-CZ" sz="2400" dirty="0">
                <a:sym typeface="Symbol" pitchFamily="18" charset="2"/>
              </a:rPr>
              <a:t> m (</a:t>
            </a:r>
            <a:r>
              <a:rPr lang="cs-CZ" altLang="cs-CZ" sz="2400" dirty="0" err="1"/>
              <a:t>nm</a:t>
            </a:r>
            <a:r>
              <a:rPr lang="cs-CZ" altLang="cs-CZ" sz="2400" dirty="0"/>
              <a:t> = 10</a:t>
            </a:r>
            <a:r>
              <a:rPr lang="cs-CZ" altLang="cs-CZ" sz="2400" baseline="30000" dirty="0"/>
              <a:t>-9</a:t>
            </a:r>
            <a:r>
              <a:rPr lang="cs-CZ" altLang="cs-CZ" sz="2400" dirty="0"/>
              <a:t> m)</a:t>
            </a:r>
          </a:p>
          <a:p>
            <a:pPr>
              <a:lnSpc>
                <a:spcPct val="80000"/>
              </a:lnSpc>
              <a:spcAft>
                <a:spcPct val="20000"/>
              </a:spcAft>
              <a:buFont typeface="Wingdings" pitchFamily="2" charset="2"/>
              <a:buChar char="Ø"/>
            </a:pPr>
            <a:endParaRPr lang="cs-CZ" altLang="cs-CZ" sz="2400" baseline="30000" dirty="0"/>
          </a:p>
        </p:txBody>
      </p:sp>
      <p:sp>
        <p:nvSpPr>
          <p:cNvPr id="15" name="TextovéPole 14">
            <a:extLst>
              <a:ext uri="{FF2B5EF4-FFF2-40B4-BE49-F238E27FC236}">
                <a16:creationId xmlns:a16="http://schemas.microsoft.com/office/drawing/2014/main" id="{1114B498-6843-C060-0157-318F29CE6F9F}"/>
              </a:ext>
            </a:extLst>
          </p:cNvPr>
          <p:cNvSpPr txBox="1"/>
          <p:nvPr/>
        </p:nvSpPr>
        <p:spPr>
          <a:xfrm>
            <a:off x="336511" y="6228925"/>
            <a:ext cx="3444120" cy="584775"/>
          </a:xfrm>
          <a:prstGeom prst="rect">
            <a:avLst/>
          </a:prstGeom>
          <a:solidFill>
            <a:schemeClr val="bg1">
              <a:lumMod val="75000"/>
            </a:schemeClr>
          </a:solidFill>
        </p:spPr>
        <p:txBody>
          <a:bodyPr wrap="square">
            <a:spAutoFit/>
          </a:bodyPr>
          <a:lstStyle/>
          <a:p>
            <a:r>
              <a:rPr lang="cs-CZ" sz="1600" b="1" i="0" dirty="0">
                <a:solidFill>
                  <a:srgbClr val="212529"/>
                </a:solidFill>
                <a:effectLst/>
                <a:highlight>
                  <a:srgbClr val="C0C0C0"/>
                </a:highlight>
                <a:latin typeface="system-ui"/>
              </a:rPr>
              <a:t>vlnový </a:t>
            </a:r>
            <a:r>
              <a:rPr lang="cs-CZ" sz="1600" b="1" dirty="0">
                <a:solidFill>
                  <a:srgbClr val="212529"/>
                </a:solidFill>
                <a:highlight>
                  <a:srgbClr val="C0C0C0"/>
                </a:highlight>
                <a:latin typeface="system-ui"/>
              </a:rPr>
              <a:t>charakter </a:t>
            </a:r>
            <a:r>
              <a:rPr lang="cs-CZ" sz="1600" b="1" dirty="0">
                <a:solidFill>
                  <a:srgbClr val="212529"/>
                </a:solidFill>
                <a:highlight>
                  <a:srgbClr val="C0C0C0"/>
                </a:highlight>
                <a:latin typeface="system-ui"/>
                <a:hlinkClick r:id="rId6" tooltip="Standardní model částicové fyziky">
                  <a:extLst>
                    <a:ext uri="{A12FA001-AC4F-418D-AE19-62706E023703}">
                      <ahyp:hlinkClr xmlns:ahyp="http://schemas.microsoft.com/office/drawing/2018/hyperlinkcolor" val="tx"/>
                    </a:ext>
                  </a:extLst>
                </a:hlinkClick>
              </a:rPr>
              <a:t>elementárních částic</a:t>
            </a:r>
            <a:r>
              <a:rPr lang="cs-CZ" sz="1600" b="1" dirty="0">
                <a:solidFill>
                  <a:srgbClr val="212529"/>
                </a:solidFill>
                <a:highlight>
                  <a:srgbClr val="C0C0C0"/>
                </a:highlight>
                <a:latin typeface="system-ui"/>
              </a:rPr>
              <a:t>:</a:t>
            </a:r>
          </a:p>
          <a:p>
            <a:r>
              <a:rPr lang="cs-CZ" sz="1600" b="1" dirty="0">
                <a:solidFill>
                  <a:srgbClr val="212529"/>
                </a:solidFill>
                <a:highlight>
                  <a:srgbClr val="C0C0C0"/>
                </a:highlight>
                <a:latin typeface="system-ui"/>
              </a:rPr>
              <a:t>- </a:t>
            </a:r>
            <a:r>
              <a:rPr lang="cs-CZ" sz="1600" b="0" i="0" dirty="0">
                <a:solidFill>
                  <a:srgbClr val="212529"/>
                </a:solidFill>
                <a:effectLst/>
                <a:highlight>
                  <a:srgbClr val="C0C0C0"/>
                </a:highlight>
                <a:latin typeface="system-ui"/>
              </a:rPr>
              <a:t>Interference elektronů</a:t>
            </a:r>
          </a:p>
        </p:txBody>
      </p:sp>
      <p:pic>
        <p:nvPicPr>
          <p:cNvPr id="17" name="Grafický objekt 16" descr="Srdeční masáž obrys">
            <a:extLst>
              <a:ext uri="{FF2B5EF4-FFF2-40B4-BE49-F238E27FC236}">
                <a16:creationId xmlns:a16="http://schemas.microsoft.com/office/drawing/2014/main" id="{76A99DF1-4946-D302-7A5B-E0B83D75EA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96655" y="6078016"/>
            <a:ext cx="792088" cy="792088"/>
          </a:xfrm>
          <a:prstGeom prst="rect">
            <a:avLst/>
          </a:prstGeom>
        </p:spPr>
      </p:pic>
      <p:sp>
        <p:nvSpPr>
          <p:cNvPr id="4" name="TextovéPole 3">
            <a:extLst>
              <a:ext uri="{FF2B5EF4-FFF2-40B4-BE49-F238E27FC236}">
                <a16:creationId xmlns:a16="http://schemas.microsoft.com/office/drawing/2014/main" id="{65912188-6C02-0D4F-B6DD-BE324EBDFCB1}"/>
              </a:ext>
            </a:extLst>
          </p:cNvPr>
          <p:cNvSpPr txBox="1"/>
          <p:nvPr/>
        </p:nvSpPr>
        <p:spPr>
          <a:xfrm>
            <a:off x="276767" y="1673610"/>
            <a:ext cx="6112042" cy="415498"/>
          </a:xfrm>
          <a:prstGeom prst="rect">
            <a:avLst/>
          </a:prstGeom>
          <a:noFill/>
        </p:spPr>
        <p:txBody>
          <a:bodyPr wrap="square">
            <a:spAutoFit/>
          </a:bodyPr>
          <a:lstStyle/>
          <a:p>
            <a:r>
              <a:rPr lang="en-GB" sz="2000" b="1" dirty="0"/>
              <a:t>Thomas Young  1801</a:t>
            </a:r>
          </a:p>
        </p:txBody>
      </p:sp>
    </p:spTree>
    <p:extLst>
      <p:ext uri="{BB962C8B-B14F-4D97-AF65-F5344CB8AC3E}">
        <p14:creationId xmlns:p14="http://schemas.microsoft.com/office/powerpoint/2010/main" val="1014208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D77E480-93EF-1039-94F0-B292D9F268A1}"/>
              </a:ext>
            </a:extLst>
          </p:cNvPr>
          <p:cNvSpPr>
            <a:spLocks noGrp="1"/>
          </p:cNvSpPr>
          <p:nvPr>
            <p:ph type="sldNum" sz="quarter" idx="12"/>
          </p:nvPr>
        </p:nvSpPr>
        <p:spPr/>
        <p:txBody>
          <a:bodyPr/>
          <a:lstStyle/>
          <a:p>
            <a:fld id="{0B03548C-D8CE-44B9-80D6-3D9141BDC6B7}" type="slidenum">
              <a:rPr lang="cs-CZ" smtClean="0"/>
              <a:t>40</a:t>
            </a:fld>
            <a:endParaRPr lang="cs-CZ"/>
          </a:p>
        </p:txBody>
      </p:sp>
      <p:sp>
        <p:nvSpPr>
          <p:cNvPr id="3" name="TextovéPole 2">
            <a:extLst>
              <a:ext uri="{FF2B5EF4-FFF2-40B4-BE49-F238E27FC236}">
                <a16:creationId xmlns:a16="http://schemas.microsoft.com/office/drawing/2014/main" id="{50328311-714D-C123-363B-463B6D355D1A}"/>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Zesílení </a:t>
            </a:r>
            <a:r>
              <a:rPr lang="cs-CZ" sz="4000" b="1" dirty="0" err="1">
                <a:solidFill>
                  <a:schemeClr val="accent1"/>
                </a:solidFill>
              </a:rPr>
              <a:t>femtosekundových</a:t>
            </a:r>
            <a:r>
              <a:rPr lang="cs-CZ" sz="4000" b="1" dirty="0">
                <a:solidFill>
                  <a:schemeClr val="accent1"/>
                </a:solidFill>
              </a:rPr>
              <a:t> pulsů s výkony do </a:t>
            </a:r>
            <a:r>
              <a:rPr lang="cs-CZ" sz="4000" b="1" dirty="0" err="1">
                <a:solidFill>
                  <a:schemeClr val="accent1"/>
                </a:solidFill>
              </a:rPr>
              <a:t>PW</a:t>
            </a:r>
            <a:endParaRPr lang="cs-CZ" sz="4000" b="1" dirty="0"/>
          </a:p>
        </p:txBody>
      </p:sp>
      <p:pic>
        <p:nvPicPr>
          <p:cNvPr id="4" name="Picture 2" descr="File:Chirped pulse amplification.png">
            <a:hlinkClick r:id="rId2"/>
            <a:extLst>
              <a:ext uri="{FF2B5EF4-FFF2-40B4-BE49-F238E27FC236}">
                <a16:creationId xmlns:a16="http://schemas.microsoft.com/office/drawing/2014/main" id="{D3B07F62-9EDF-4293-0ACD-9193BF6AD532}"/>
              </a:ext>
            </a:extLst>
          </p:cNvPr>
          <p:cNvPicPr>
            <a:picLocks noChangeAspect="1" noChangeArrowheads="1"/>
          </p:cNvPicPr>
          <p:nvPr/>
        </p:nvPicPr>
        <p:blipFill>
          <a:blip r:embed="rId3" cstate="print">
            <a:lum contrast="30000"/>
          </a:blip>
          <a:srcRect/>
          <a:stretch>
            <a:fillRect/>
          </a:stretch>
        </p:blipFill>
        <p:spPr bwMode="auto">
          <a:xfrm>
            <a:off x="1764407" y="1445852"/>
            <a:ext cx="8496944" cy="5215000"/>
          </a:xfrm>
          <a:prstGeom prst="rect">
            <a:avLst/>
          </a:prstGeom>
          <a:noFill/>
        </p:spPr>
      </p:pic>
    </p:spTree>
    <p:extLst>
      <p:ext uri="{BB962C8B-B14F-4D97-AF65-F5344CB8AC3E}">
        <p14:creationId xmlns:p14="http://schemas.microsoft.com/office/powerpoint/2010/main" val="2450610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A5F66FE-DD1D-BF9D-9926-73717AB8BE3F}"/>
              </a:ext>
            </a:extLst>
          </p:cNvPr>
          <p:cNvSpPr>
            <a:spLocks noGrp="1"/>
          </p:cNvSpPr>
          <p:nvPr>
            <p:ph type="sldNum" sz="quarter" idx="12"/>
          </p:nvPr>
        </p:nvSpPr>
        <p:spPr/>
        <p:txBody>
          <a:bodyPr/>
          <a:lstStyle/>
          <a:p>
            <a:fld id="{0B03548C-D8CE-44B9-80D6-3D9141BDC6B7}" type="slidenum">
              <a:rPr lang="cs-CZ" smtClean="0"/>
              <a:t>41</a:t>
            </a:fld>
            <a:endParaRPr lang="cs-CZ"/>
          </a:p>
        </p:txBody>
      </p:sp>
      <p:sp>
        <p:nvSpPr>
          <p:cNvPr id="3" name="TextovéPole 2">
            <a:extLst>
              <a:ext uri="{FF2B5EF4-FFF2-40B4-BE49-F238E27FC236}">
                <a16:creationId xmlns:a16="http://schemas.microsoft.com/office/drawing/2014/main" id="{66E0B1DD-9D11-76C9-0E39-93A893BF592D}"/>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Lasery v Atomové Absorpční Spektrometrii</a:t>
            </a:r>
            <a:endParaRPr lang="cs-CZ" sz="3200" dirty="0">
              <a:solidFill>
                <a:schemeClr val="accent1"/>
              </a:solidFill>
            </a:endParaRPr>
          </a:p>
        </p:txBody>
      </p:sp>
      <p:sp>
        <p:nvSpPr>
          <p:cNvPr id="4" name="AutoShape 4">
            <a:extLst>
              <a:ext uri="{FF2B5EF4-FFF2-40B4-BE49-F238E27FC236}">
                <a16:creationId xmlns:a16="http://schemas.microsoft.com/office/drawing/2014/main" id="{ACCB79C7-4A5D-F5B9-D573-7FC50FF91C6F}"/>
              </a:ext>
            </a:extLst>
          </p:cNvPr>
          <p:cNvSpPr txBox="1">
            <a:spLocks noChangeAspect="1" noChangeArrowheads="1"/>
          </p:cNvSpPr>
          <p:nvPr/>
        </p:nvSpPr>
        <p:spPr>
          <a:xfrm>
            <a:off x="1476375" y="1260252"/>
            <a:ext cx="9853128" cy="490790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cs-CZ" dirty="0"/>
          </a:p>
          <a:p>
            <a:pPr marL="0" indent="0">
              <a:buNone/>
              <a:defRPr/>
            </a:pPr>
            <a:r>
              <a:rPr lang="cs-CZ" b="1" dirty="0">
                <a:solidFill>
                  <a:srgbClr val="FF0000"/>
                </a:solidFill>
              </a:rPr>
              <a:t>Přednosti proti klasickým zdrojům měřícího záření:</a:t>
            </a:r>
          </a:p>
          <a:p>
            <a:pPr marL="0" indent="0">
              <a:buNone/>
              <a:defRPr/>
            </a:pPr>
            <a:endParaRPr lang="cs-CZ" dirty="0"/>
          </a:p>
          <a:p>
            <a:pPr marL="514350" indent="-514350">
              <a:buFont typeface="+mj-lt"/>
              <a:buAutoNum type="arabicPeriod"/>
              <a:defRPr/>
            </a:pPr>
            <a:r>
              <a:rPr lang="cs-CZ" dirty="0"/>
              <a:t>Malá šířka spektrální čáry </a:t>
            </a:r>
            <a:r>
              <a:rPr lang="cs-CZ" b="1" dirty="0">
                <a:solidFill>
                  <a:schemeClr val="accent6">
                    <a:lumMod val="75000"/>
                  </a:schemeClr>
                </a:solidFill>
              </a:rPr>
              <a:t>(lineární kalibrace)</a:t>
            </a:r>
          </a:p>
          <a:p>
            <a:pPr marL="514350" indent="-514350">
              <a:buFont typeface="+mj-lt"/>
              <a:buAutoNum type="arabicPeriod"/>
              <a:defRPr/>
            </a:pPr>
            <a:r>
              <a:rPr lang="cs-CZ" dirty="0"/>
              <a:t>Spojitá změna vlnové délky </a:t>
            </a:r>
            <a:r>
              <a:rPr lang="cs-CZ" b="1" dirty="0">
                <a:solidFill>
                  <a:schemeClr val="accent6">
                    <a:lumMod val="75000"/>
                  </a:schemeClr>
                </a:solidFill>
              </a:rPr>
              <a:t>(skenování)</a:t>
            </a:r>
          </a:p>
          <a:p>
            <a:pPr marL="514350" indent="-514350">
              <a:buFont typeface="+mj-lt"/>
              <a:buAutoNum type="arabicPeriod"/>
              <a:defRPr/>
            </a:pPr>
            <a:r>
              <a:rPr lang="cs-CZ" dirty="0"/>
              <a:t>Vysoká intenzita </a:t>
            </a:r>
            <a:r>
              <a:rPr lang="cs-CZ" b="1" dirty="0">
                <a:solidFill>
                  <a:schemeClr val="accent6">
                    <a:lumMod val="75000"/>
                  </a:schemeClr>
                </a:solidFill>
              </a:rPr>
              <a:t>(šum, rychlé děje – jiskra, pece)</a:t>
            </a:r>
          </a:p>
          <a:p>
            <a:pPr marL="514350" indent="-514350">
              <a:buFont typeface="+mj-lt"/>
              <a:buAutoNum type="arabicPeriod"/>
              <a:defRPr/>
            </a:pPr>
            <a:r>
              <a:rPr lang="cs-CZ" dirty="0"/>
              <a:t>Malá divergence </a:t>
            </a:r>
            <a:r>
              <a:rPr lang="cs-CZ" b="1" dirty="0">
                <a:solidFill>
                  <a:schemeClr val="accent6">
                    <a:lumMod val="75000"/>
                  </a:schemeClr>
                </a:solidFill>
              </a:rPr>
              <a:t>(prostorové profily, </a:t>
            </a:r>
            <a:r>
              <a:rPr lang="cs-CZ" b="1" dirty="0" err="1">
                <a:solidFill>
                  <a:schemeClr val="accent6">
                    <a:lumMod val="75000"/>
                  </a:schemeClr>
                </a:solidFill>
              </a:rPr>
              <a:t>miniatomizátory</a:t>
            </a:r>
            <a:r>
              <a:rPr lang="cs-CZ" b="1" dirty="0">
                <a:solidFill>
                  <a:schemeClr val="accent6">
                    <a:lumMod val="75000"/>
                  </a:schemeClr>
                </a:solidFill>
              </a:rPr>
              <a:t>)</a:t>
            </a:r>
          </a:p>
          <a:p>
            <a:pPr marL="514350" indent="-514350">
              <a:buFont typeface="+mj-lt"/>
              <a:buAutoNum type="arabicPeriod"/>
              <a:defRPr/>
            </a:pPr>
            <a:r>
              <a:rPr lang="cs-CZ" dirty="0"/>
              <a:t>Krátká doba impulzu </a:t>
            </a:r>
            <a:r>
              <a:rPr lang="cs-CZ" b="1" dirty="0">
                <a:solidFill>
                  <a:schemeClr val="accent6">
                    <a:lumMod val="75000"/>
                  </a:schemeClr>
                </a:solidFill>
              </a:rPr>
              <a:t>(časové rozlišení)</a:t>
            </a:r>
          </a:p>
          <a:p>
            <a:pPr marL="514350" indent="-514350">
              <a:buFont typeface="+mj-lt"/>
              <a:buAutoNum type="arabicPeriod"/>
              <a:defRPr/>
            </a:pPr>
            <a:r>
              <a:rPr lang="cs-CZ" dirty="0"/>
              <a:t>Libovolná vlnová délka </a:t>
            </a:r>
            <a:r>
              <a:rPr lang="cs-CZ" b="1" dirty="0">
                <a:solidFill>
                  <a:schemeClr val="accent6">
                    <a:lumMod val="75000"/>
                  </a:schemeClr>
                </a:solidFill>
              </a:rPr>
              <a:t>(</a:t>
            </a:r>
            <a:r>
              <a:rPr lang="cs-CZ" b="1" dirty="0" err="1">
                <a:solidFill>
                  <a:schemeClr val="accent6">
                    <a:lumMod val="75000"/>
                  </a:schemeClr>
                </a:solidFill>
              </a:rPr>
              <a:t>AAS</a:t>
            </a:r>
            <a:r>
              <a:rPr lang="cs-CZ" b="1" dirty="0">
                <a:solidFill>
                  <a:schemeClr val="accent6">
                    <a:lumMod val="75000"/>
                  </a:schemeClr>
                </a:solidFill>
              </a:rPr>
              <a:t> excitovaných a ionizovaných atomů)</a:t>
            </a:r>
          </a:p>
          <a:p>
            <a:pPr marL="0" indent="0">
              <a:buNone/>
              <a:defRPr/>
            </a:pPr>
            <a:endParaRPr lang="cs-CZ" b="1" dirty="0">
              <a:solidFill>
                <a:schemeClr val="accent6">
                  <a:lumMod val="75000"/>
                </a:schemeClr>
              </a:solidFill>
            </a:endParaRPr>
          </a:p>
          <a:p>
            <a:pPr>
              <a:buFont typeface="Wingdings" pitchFamily="2" charset="2"/>
              <a:buNone/>
              <a:defRPr/>
            </a:pPr>
            <a:r>
              <a:rPr lang="cs-CZ" dirty="0"/>
              <a:t>	</a:t>
            </a:r>
            <a:endParaRPr lang="en-US" dirty="0"/>
          </a:p>
        </p:txBody>
      </p:sp>
      <p:sp>
        <p:nvSpPr>
          <p:cNvPr id="6" name="TextovéPole 5">
            <a:extLst>
              <a:ext uri="{FF2B5EF4-FFF2-40B4-BE49-F238E27FC236}">
                <a16:creationId xmlns:a16="http://schemas.microsoft.com/office/drawing/2014/main" id="{446AE140-CC20-D7D4-7EB8-B88B2DA78A9F}"/>
              </a:ext>
            </a:extLst>
          </p:cNvPr>
          <p:cNvSpPr txBox="1"/>
          <p:nvPr/>
        </p:nvSpPr>
        <p:spPr>
          <a:xfrm>
            <a:off x="854972" y="5567989"/>
            <a:ext cx="9608960" cy="1200329"/>
          </a:xfrm>
          <a:prstGeom prst="rect">
            <a:avLst/>
          </a:prstGeom>
          <a:noFill/>
        </p:spPr>
        <p:txBody>
          <a:bodyPr wrap="square">
            <a:spAutoFit/>
          </a:bodyPr>
          <a:lstStyle/>
          <a:p>
            <a:pPr>
              <a:buNone/>
            </a:pPr>
            <a:r>
              <a:rPr lang="cs-CZ" sz="2400" b="1" dirty="0">
                <a:solidFill>
                  <a:srgbClr val="FF0000"/>
                </a:solidFill>
              </a:rPr>
              <a:t>Nízká intenzita = nemění podstatně obsazení energetických hladin</a:t>
            </a:r>
          </a:p>
          <a:p>
            <a:pPr>
              <a:buNone/>
            </a:pPr>
            <a:endParaRPr lang="cs-CZ" sz="2400" b="1" dirty="0">
              <a:solidFill>
                <a:srgbClr val="FF0000"/>
              </a:solidFill>
            </a:endParaRPr>
          </a:p>
          <a:p>
            <a:pPr>
              <a:buNone/>
            </a:pPr>
            <a:r>
              <a:rPr lang="cs-CZ" sz="2400" b="1" dirty="0">
                <a:solidFill>
                  <a:srgbClr val="FF0000"/>
                </a:solidFill>
              </a:rPr>
              <a:t>Nelineární metody, saturační spektroskopie = s ovlivněním obsazení hladin</a:t>
            </a:r>
          </a:p>
        </p:txBody>
      </p:sp>
    </p:spTree>
    <p:extLst>
      <p:ext uri="{BB962C8B-B14F-4D97-AF65-F5344CB8AC3E}">
        <p14:creationId xmlns:p14="http://schemas.microsoft.com/office/powerpoint/2010/main" val="870781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81035BF-7615-E463-F95F-470807F5DAA5}"/>
              </a:ext>
            </a:extLst>
          </p:cNvPr>
          <p:cNvSpPr>
            <a:spLocks noGrp="1"/>
          </p:cNvSpPr>
          <p:nvPr>
            <p:ph type="sldNum" sz="quarter" idx="12"/>
          </p:nvPr>
        </p:nvSpPr>
        <p:spPr/>
        <p:txBody>
          <a:bodyPr/>
          <a:lstStyle/>
          <a:p>
            <a:fld id="{4F95796C-0982-402B-A490-345830A5F09F}" type="slidenum">
              <a:rPr lang="en-GB" smtClean="0"/>
              <a:t>42</a:t>
            </a:fld>
            <a:endParaRPr lang="en-GB"/>
          </a:p>
        </p:txBody>
      </p:sp>
      <p:sp>
        <p:nvSpPr>
          <p:cNvPr id="4" name="Zástupný symbol pro obsah 2">
            <a:extLst>
              <a:ext uri="{FF2B5EF4-FFF2-40B4-BE49-F238E27FC236}">
                <a16:creationId xmlns:a16="http://schemas.microsoft.com/office/drawing/2014/main" id="{D5F6C6C0-C3E0-1BBF-2DBE-A47898563D94}"/>
              </a:ext>
            </a:extLst>
          </p:cNvPr>
          <p:cNvSpPr txBox="1">
            <a:spLocks/>
          </p:cNvSpPr>
          <p:nvPr/>
        </p:nvSpPr>
        <p:spPr>
          <a:xfrm>
            <a:off x="467501" y="2465379"/>
            <a:ext cx="5616624" cy="28407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buNone/>
            </a:pPr>
            <a:r>
              <a:rPr lang="cs-CZ" sz="2795" baseline="30000" dirty="0" err="1"/>
              <a:t>199</a:t>
            </a:r>
            <a:r>
              <a:rPr lang="cs-CZ" sz="2795" dirty="0" err="1"/>
              <a:t>Hg</a:t>
            </a:r>
            <a:r>
              <a:rPr lang="cs-CZ" sz="2795" dirty="0"/>
              <a:t> a </a:t>
            </a:r>
            <a:r>
              <a:rPr lang="cs-CZ" sz="2795" baseline="30000" dirty="0" err="1"/>
              <a:t>201</a:t>
            </a:r>
            <a:r>
              <a:rPr lang="cs-CZ" sz="2795" dirty="0" err="1"/>
              <a:t>Hg</a:t>
            </a:r>
            <a:r>
              <a:rPr lang="cs-CZ" sz="2795" dirty="0"/>
              <a:t> mají nepárové neutrony a vykazují spinové rozštěpení. </a:t>
            </a:r>
          </a:p>
          <a:p>
            <a:pPr marL="0">
              <a:buNone/>
            </a:pPr>
            <a:endParaRPr lang="cs-CZ" sz="2795" dirty="0"/>
          </a:p>
          <a:p>
            <a:pPr marL="0">
              <a:buNone/>
            </a:pPr>
            <a:endParaRPr lang="cs-CZ" sz="2795" dirty="0"/>
          </a:p>
          <a:p>
            <a:pPr marL="0">
              <a:buNone/>
            </a:pPr>
            <a:r>
              <a:rPr lang="cs-CZ" sz="2795" dirty="0"/>
              <a:t>Izotopy </a:t>
            </a:r>
            <a:r>
              <a:rPr lang="cs-CZ" sz="2795" baseline="30000" dirty="0" err="1"/>
              <a:t>198</a:t>
            </a:r>
            <a:r>
              <a:rPr lang="cs-CZ" sz="2795" dirty="0" err="1"/>
              <a:t>Hg</a:t>
            </a:r>
            <a:r>
              <a:rPr lang="cs-CZ" sz="2795" dirty="0"/>
              <a:t>; </a:t>
            </a:r>
            <a:r>
              <a:rPr lang="cs-CZ" sz="2795" baseline="30000" dirty="0" err="1"/>
              <a:t>200</a:t>
            </a:r>
            <a:r>
              <a:rPr lang="cs-CZ" sz="2795" dirty="0" err="1"/>
              <a:t>Hg</a:t>
            </a:r>
            <a:r>
              <a:rPr lang="cs-CZ" sz="2795" dirty="0"/>
              <a:t>; </a:t>
            </a:r>
            <a:r>
              <a:rPr lang="cs-CZ" sz="2795" baseline="30000" dirty="0" err="1"/>
              <a:t>202</a:t>
            </a:r>
            <a:r>
              <a:rPr lang="cs-CZ" sz="2795" dirty="0" err="1"/>
              <a:t>Hg</a:t>
            </a:r>
            <a:r>
              <a:rPr lang="cs-CZ" sz="2795" dirty="0"/>
              <a:t> a </a:t>
            </a:r>
            <a:r>
              <a:rPr lang="cs-CZ" sz="2795" baseline="30000" dirty="0" err="1"/>
              <a:t>204</a:t>
            </a:r>
            <a:r>
              <a:rPr lang="cs-CZ" sz="2795" dirty="0" err="1"/>
              <a:t>Hg</a:t>
            </a:r>
            <a:r>
              <a:rPr lang="cs-CZ" sz="2795" dirty="0"/>
              <a:t> nejsou rozštěpeny.</a:t>
            </a:r>
          </a:p>
        </p:txBody>
      </p:sp>
      <p:pic>
        <p:nvPicPr>
          <p:cNvPr id="5" name="Zástupný symbol pro obsah 7" descr="img013.tif">
            <a:extLst>
              <a:ext uri="{FF2B5EF4-FFF2-40B4-BE49-F238E27FC236}">
                <a16:creationId xmlns:a16="http://schemas.microsoft.com/office/drawing/2014/main" id="{2A206CBC-C3A4-49C4-FE52-6E02A3807761}"/>
              </a:ext>
            </a:extLst>
          </p:cNvPr>
          <p:cNvPicPr>
            <a:picLocks noChangeAspect="1"/>
          </p:cNvPicPr>
          <p:nvPr/>
        </p:nvPicPr>
        <p:blipFill>
          <a:blip r:embed="rId2" cstate="print">
            <a:lum contrast="20000"/>
          </a:blip>
          <a:stretch>
            <a:fillRect/>
          </a:stretch>
        </p:blipFill>
        <p:spPr>
          <a:xfrm>
            <a:off x="7196313" y="1271206"/>
            <a:ext cx="3252785" cy="5229082"/>
          </a:xfrm>
          <a:prstGeom prst="rect">
            <a:avLst/>
          </a:prstGeom>
        </p:spPr>
      </p:pic>
      <p:sp>
        <p:nvSpPr>
          <p:cNvPr id="6" name="TextovéPole 5">
            <a:extLst>
              <a:ext uri="{FF2B5EF4-FFF2-40B4-BE49-F238E27FC236}">
                <a16:creationId xmlns:a16="http://schemas.microsoft.com/office/drawing/2014/main" id="{E2CCAFEC-31C1-6B91-53B2-1AD7CDCD606C}"/>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Jemná struktura </a:t>
            </a:r>
            <a:r>
              <a:rPr lang="cs-CZ" sz="4000" b="1" dirty="0" err="1">
                <a:solidFill>
                  <a:schemeClr val="accent1"/>
                </a:solidFill>
              </a:rPr>
              <a:t>Hg</a:t>
            </a:r>
            <a:r>
              <a:rPr lang="cs-CZ" sz="4000" b="1" dirty="0">
                <a:solidFill>
                  <a:schemeClr val="accent1"/>
                </a:solidFill>
              </a:rPr>
              <a:t> I 404,7 </a:t>
            </a:r>
            <a:r>
              <a:rPr lang="cs-CZ" sz="4000" b="1" dirty="0" err="1">
                <a:solidFill>
                  <a:schemeClr val="accent1"/>
                </a:solidFill>
              </a:rPr>
              <a:t>nm</a:t>
            </a:r>
            <a:endParaRPr lang="cs-CZ" sz="4000" b="1" dirty="0">
              <a:solidFill>
                <a:schemeClr val="accent1"/>
              </a:solidFill>
            </a:endParaRPr>
          </a:p>
        </p:txBody>
      </p:sp>
    </p:spTree>
    <p:extLst>
      <p:ext uri="{BB962C8B-B14F-4D97-AF65-F5344CB8AC3E}">
        <p14:creationId xmlns:p14="http://schemas.microsoft.com/office/powerpoint/2010/main" val="23342675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CAEBC4B-224A-E9D8-B13A-F7ED4E59DB08}"/>
              </a:ext>
            </a:extLst>
          </p:cNvPr>
          <p:cNvSpPr>
            <a:spLocks noGrp="1"/>
          </p:cNvSpPr>
          <p:nvPr>
            <p:ph type="sldNum" sz="quarter" idx="12"/>
          </p:nvPr>
        </p:nvSpPr>
        <p:spPr/>
        <p:txBody>
          <a:bodyPr/>
          <a:lstStyle/>
          <a:p>
            <a:fld id="{0B03548C-D8CE-44B9-80D6-3D9141BDC6B7}" type="slidenum">
              <a:rPr lang="cs-CZ" smtClean="0"/>
              <a:t>43</a:t>
            </a:fld>
            <a:endParaRPr lang="cs-CZ"/>
          </a:p>
        </p:txBody>
      </p:sp>
      <p:sp>
        <p:nvSpPr>
          <p:cNvPr id="3" name="TextovéPole 2">
            <a:extLst>
              <a:ext uri="{FF2B5EF4-FFF2-40B4-BE49-F238E27FC236}">
                <a16:creationId xmlns:a16="http://schemas.microsoft.com/office/drawing/2014/main" id="{D4B85037-F0BE-4344-CCD9-00C0EC02F152}"/>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AAS v laserové jiskře</a:t>
            </a:r>
          </a:p>
        </p:txBody>
      </p:sp>
      <p:pic>
        <p:nvPicPr>
          <p:cNvPr id="4" name="Zástupný symbol pro obsah 7" descr="Panorama_bez_nazvu1.tif">
            <a:extLst>
              <a:ext uri="{FF2B5EF4-FFF2-40B4-BE49-F238E27FC236}">
                <a16:creationId xmlns:a16="http://schemas.microsoft.com/office/drawing/2014/main" id="{CC1C6D34-55BF-8EAF-90BB-8004E51345B8}"/>
              </a:ext>
            </a:extLst>
          </p:cNvPr>
          <p:cNvPicPr>
            <a:picLocks noChangeAspect="1"/>
          </p:cNvPicPr>
          <p:nvPr/>
        </p:nvPicPr>
        <p:blipFill>
          <a:blip r:embed="rId2" cstate="print">
            <a:lum contrast="30000"/>
          </a:blip>
          <a:stretch>
            <a:fillRect/>
          </a:stretch>
        </p:blipFill>
        <p:spPr>
          <a:xfrm>
            <a:off x="972319" y="1548284"/>
            <a:ext cx="5214974" cy="4601448"/>
          </a:xfrm>
          <a:prstGeom prst="rect">
            <a:avLst/>
          </a:prstGeom>
          <a:solidFill>
            <a:schemeClr val="bg2">
              <a:lumMod val="50000"/>
            </a:schemeClr>
          </a:solidFill>
        </p:spPr>
      </p:pic>
      <p:pic>
        <p:nvPicPr>
          <p:cNvPr id="5" name="Zástupný symbol pro obsah 8" descr="img016.tif">
            <a:extLst>
              <a:ext uri="{FF2B5EF4-FFF2-40B4-BE49-F238E27FC236}">
                <a16:creationId xmlns:a16="http://schemas.microsoft.com/office/drawing/2014/main" id="{001B3C9B-57B2-2DEB-70EA-06ED38EA0F2E}"/>
              </a:ext>
            </a:extLst>
          </p:cNvPr>
          <p:cNvPicPr>
            <a:picLocks noChangeAspect="1"/>
          </p:cNvPicPr>
          <p:nvPr/>
        </p:nvPicPr>
        <p:blipFill>
          <a:blip r:embed="rId3" cstate="print"/>
          <a:stretch>
            <a:fillRect/>
          </a:stretch>
        </p:blipFill>
        <p:spPr>
          <a:xfrm>
            <a:off x="7309023" y="1705697"/>
            <a:ext cx="3390900" cy="2434875"/>
          </a:xfrm>
          <a:prstGeom prst="rect">
            <a:avLst/>
          </a:prstGeom>
        </p:spPr>
      </p:pic>
      <p:sp>
        <p:nvSpPr>
          <p:cNvPr id="6" name="TextovéPole 5">
            <a:extLst>
              <a:ext uri="{FF2B5EF4-FFF2-40B4-BE49-F238E27FC236}">
                <a16:creationId xmlns:a16="http://schemas.microsoft.com/office/drawing/2014/main" id="{1B548479-809A-6581-55D8-06EF73387A2C}"/>
              </a:ext>
            </a:extLst>
          </p:cNvPr>
          <p:cNvSpPr txBox="1"/>
          <p:nvPr/>
        </p:nvSpPr>
        <p:spPr>
          <a:xfrm>
            <a:off x="6948983" y="4973733"/>
            <a:ext cx="4934318" cy="1200329"/>
          </a:xfrm>
          <a:prstGeom prst="rect">
            <a:avLst/>
          </a:prstGeom>
          <a:noFill/>
        </p:spPr>
        <p:txBody>
          <a:bodyPr wrap="square" rtlCol="0">
            <a:spAutoFit/>
          </a:bodyPr>
          <a:lstStyle/>
          <a:p>
            <a:r>
              <a:rPr lang="cs-CZ" sz="2400" dirty="0"/>
              <a:t>Spektrální profil absorpční čáry uranu. Vzdálenost od povrchu vzorku 5 mm,  atmosféra argon 540 Pa. </a:t>
            </a:r>
          </a:p>
        </p:txBody>
      </p:sp>
    </p:spTree>
    <p:extLst>
      <p:ext uri="{BB962C8B-B14F-4D97-AF65-F5344CB8AC3E}">
        <p14:creationId xmlns:p14="http://schemas.microsoft.com/office/powerpoint/2010/main" val="562751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2752A72-EA13-ED9A-9A13-333A7D0236A6}"/>
              </a:ext>
            </a:extLst>
          </p:cNvPr>
          <p:cNvSpPr>
            <a:spLocks noGrp="1"/>
          </p:cNvSpPr>
          <p:nvPr>
            <p:ph type="sldNum" sz="quarter" idx="12"/>
          </p:nvPr>
        </p:nvSpPr>
        <p:spPr/>
        <p:txBody>
          <a:bodyPr/>
          <a:lstStyle/>
          <a:p>
            <a:fld id="{0B03548C-D8CE-44B9-80D6-3D9141BDC6B7}" type="slidenum">
              <a:rPr lang="cs-CZ" smtClean="0"/>
              <a:t>44</a:t>
            </a:fld>
            <a:endParaRPr lang="cs-CZ"/>
          </a:p>
        </p:txBody>
      </p:sp>
      <p:sp>
        <p:nvSpPr>
          <p:cNvPr id="3" name="TextovéPole 2">
            <a:extLst>
              <a:ext uri="{FF2B5EF4-FFF2-40B4-BE49-F238E27FC236}">
                <a16:creationId xmlns:a16="http://schemas.microsoft.com/office/drawing/2014/main" id="{FF0B2E5A-7EFA-B7ED-0F21-7AEB2F776C18}"/>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Molekulová absorpční spektroskopie</a:t>
            </a:r>
          </a:p>
        </p:txBody>
      </p:sp>
      <p:pic>
        <p:nvPicPr>
          <p:cNvPr id="4" name="Picture 2">
            <a:extLst>
              <a:ext uri="{FF2B5EF4-FFF2-40B4-BE49-F238E27FC236}">
                <a16:creationId xmlns:a16="http://schemas.microsoft.com/office/drawing/2014/main" id="{C10FD151-732F-AB8F-9A8F-96E7361BA27D}"/>
              </a:ext>
            </a:extLst>
          </p:cNvPr>
          <p:cNvPicPr>
            <a:picLocks noChangeAspect="1" noChangeArrowheads="1"/>
          </p:cNvPicPr>
          <p:nvPr/>
        </p:nvPicPr>
        <p:blipFill>
          <a:blip r:embed="rId2" cstate="print">
            <a:lum contrast="40000"/>
          </a:blip>
          <a:srcRect b="23320"/>
          <a:stretch>
            <a:fillRect/>
          </a:stretch>
        </p:blipFill>
        <p:spPr bwMode="auto">
          <a:xfrm>
            <a:off x="2412479" y="1527955"/>
            <a:ext cx="7215205" cy="3929090"/>
          </a:xfrm>
          <a:prstGeom prst="rect">
            <a:avLst/>
          </a:prstGeom>
          <a:noFill/>
          <a:ln w="9525">
            <a:noFill/>
            <a:miter lim="800000"/>
            <a:headEnd/>
            <a:tailEnd/>
          </a:ln>
          <a:effectLst/>
        </p:spPr>
      </p:pic>
      <p:sp>
        <p:nvSpPr>
          <p:cNvPr id="5" name="TextovéPole 4">
            <a:extLst>
              <a:ext uri="{FF2B5EF4-FFF2-40B4-BE49-F238E27FC236}">
                <a16:creationId xmlns:a16="http://schemas.microsoft.com/office/drawing/2014/main" id="{AD42A477-1C23-C4E8-9BAA-A609887C0DBD}"/>
              </a:ext>
            </a:extLst>
          </p:cNvPr>
          <p:cNvSpPr txBox="1"/>
          <p:nvPr/>
        </p:nvSpPr>
        <p:spPr>
          <a:xfrm>
            <a:off x="2628503" y="5814896"/>
            <a:ext cx="7326863" cy="646331"/>
          </a:xfrm>
          <a:prstGeom prst="rect">
            <a:avLst/>
          </a:prstGeom>
          <a:noFill/>
        </p:spPr>
        <p:txBody>
          <a:bodyPr wrap="square">
            <a:spAutoFit/>
          </a:bodyPr>
          <a:lstStyle/>
          <a:p>
            <a:r>
              <a:rPr lang="cs-CZ" dirty="0"/>
              <a:t>(a) – klasický absorpční spektrometr; </a:t>
            </a:r>
          </a:p>
          <a:p>
            <a:r>
              <a:rPr lang="cs-CZ" dirty="0"/>
              <a:t>(b) – spektrometr s laserovým zdrojem měřícího záření</a:t>
            </a:r>
          </a:p>
        </p:txBody>
      </p:sp>
    </p:spTree>
    <p:extLst>
      <p:ext uri="{BB962C8B-B14F-4D97-AF65-F5344CB8AC3E}">
        <p14:creationId xmlns:p14="http://schemas.microsoft.com/office/powerpoint/2010/main" val="3216905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C05E1AF-712B-D0EA-2B9C-027F63F8A312}"/>
              </a:ext>
            </a:extLst>
          </p:cNvPr>
          <p:cNvSpPr>
            <a:spLocks noGrp="1"/>
          </p:cNvSpPr>
          <p:nvPr>
            <p:ph type="sldNum" sz="quarter" idx="12"/>
          </p:nvPr>
        </p:nvSpPr>
        <p:spPr>
          <a:xfrm>
            <a:off x="8861896" y="6444828"/>
            <a:ext cx="2839615" cy="371887"/>
          </a:xfrm>
        </p:spPr>
        <p:txBody>
          <a:bodyPr/>
          <a:lstStyle/>
          <a:p>
            <a:fld id="{0B03548C-D8CE-44B9-80D6-3D9141BDC6B7}" type="slidenum">
              <a:rPr lang="cs-CZ" smtClean="0"/>
              <a:t>45</a:t>
            </a:fld>
            <a:endParaRPr lang="cs-CZ" dirty="0"/>
          </a:p>
        </p:txBody>
      </p:sp>
      <p:sp>
        <p:nvSpPr>
          <p:cNvPr id="3" name="TextovéPole 2">
            <a:extLst>
              <a:ext uri="{FF2B5EF4-FFF2-40B4-BE49-F238E27FC236}">
                <a16:creationId xmlns:a16="http://schemas.microsoft.com/office/drawing/2014/main" id="{32146F30-006E-F861-AE08-D932E98147A1}"/>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Absorpční spektroskopie v dutině rezonátoru</a:t>
            </a:r>
          </a:p>
        </p:txBody>
      </p:sp>
      <p:sp>
        <p:nvSpPr>
          <p:cNvPr id="4" name="Oblouk 3">
            <a:extLst>
              <a:ext uri="{FF2B5EF4-FFF2-40B4-BE49-F238E27FC236}">
                <a16:creationId xmlns:a16="http://schemas.microsoft.com/office/drawing/2014/main" id="{2B21F9FD-B0E6-DAB3-087D-3AEDD4EE9648}"/>
              </a:ext>
            </a:extLst>
          </p:cNvPr>
          <p:cNvSpPr/>
          <p:nvPr/>
        </p:nvSpPr>
        <p:spPr>
          <a:xfrm rot="10800000">
            <a:off x="2005225" y="1686495"/>
            <a:ext cx="785818" cy="1428760"/>
          </a:xfrm>
          <a:prstGeom prst="arc">
            <a:avLst>
              <a:gd name="adj1" fmla="val 16336829"/>
              <a:gd name="adj2" fmla="val 517495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Oblouk 4">
            <a:extLst>
              <a:ext uri="{FF2B5EF4-FFF2-40B4-BE49-F238E27FC236}">
                <a16:creationId xmlns:a16="http://schemas.microsoft.com/office/drawing/2014/main" id="{693B311B-4B92-62F5-E031-3FB2A2C43E30}"/>
              </a:ext>
            </a:extLst>
          </p:cNvPr>
          <p:cNvSpPr/>
          <p:nvPr/>
        </p:nvSpPr>
        <p:spPr>
          <a:xfrm rot="10800000" flipH="1">
            <a:off x="7363075" y="1686495"/>
            <a:ext cx="714380" cy="1428760"/>
          </a:xfrm>
          <a:prstGeom prst="arc">
            <a:avLst>
              <a:gd name="adj1" fmla="val 16336829"/>
              <a:gd name="adj2" fmla="val 517495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6" name="Kosoúhelník 5">
            <a:extLst>
              <a:ext uri="{FF2B5EF4-FFF2-40B4-BE49-F238E27FC236}">
                <a16:creationId xmlns:a16="http://schemas.microsoft.com/office/drawing/2014/main" id="{A1F4EF60-A0CB-A81F-EA3D-CBD12EA47809}"/>
              </a:ext>
            </a:extLst>
          </p:cNvPr>
          <p:cNvSpPr/>
          <p:nvPr/>
        </p:nvSpPr>
        <p:spPr>
          <a:xfrm>
            <a:off x="2719605" y="2058040"/>
            <a:ext cx="1571636" cy="714380"/>
          </a:xfrm>
          <a:prstGeom prst="parallelogram">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a:solidFill>
                  <a:schemeClr val="tx1"/>
                </a:solidFill>
              </a:rPr>
              <a:t>Aktivní prostředí</a:t>
            </a:r>
          </a:p>
        </p:txBody>
      </p:sp>
      <p:sp>
        <p:nvSpPr>
          <p:cNvPr id="7" name="Kosoúhelník 6">
            <a:extLst>
              <a:ext uri="{FF2B5EF4-FFF2-40B4-BE49-F238E27FC236}">
                <a16:creationId xmlns:a16="http://schemas.microsoft.com/office/drawing/2014/main" id="{6061967F-E456-367C-8E2D-EC230B96989D}"/>
              </a:ext>
            </a:extLst>
          </p:cNvPr>
          <p:cNvSpPr/>
          <p:nvPr/>
        </p:nvSpPr>
        <p:spPr>
          <a:xfrm>
            <a:off x="5720001" y="2043685"/>
            <a:ext cx="1643074" cy="714380"/>
          </a:xfrm>
          <a:prstGeom prst="parallelogram">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a:solidFill>
                  <a:schemeClr val="tx1"/>
                </a:solidFill>
              </a:rPr>
              <a:t>Absorpční kyveta</a:t>
            </a:r>
          </a:p>
        </p:txBody>
      </p:sp>
      <p:cxnSp>
        <p:nvCxnSpPr>
          <p:cNvPr id="8" name="Přímá spojovací šipka 27">
            <a:extLst>
              <a:ext uri="{FF2B5EF4-FFF2-40B4-BE49-F238E27FC236}">
                <a16:creationId xmlns:a16="http://schemas.microsoft.com/office/drawing/2014/main" id="{E6B2A418-0745-8043-6232-51867542971C}"/>
              </a:ext>
            </a:extLst>
          </p:cNvPr>
          <p:cNvCxnSpPr/>
          <p:nvPr/>
        </p:nvCxnSpPr>
        <p:spPr>
          <a:xfrm rot="16200000" flipH="1">
            <a:off x="8666025" y="1812306"/>
            <a:ext cx="1588" cy="1178727"/>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9" name="Přímá spojovací šipka 29">
            <a:extLst>
              <a:ext uri="{FF2B5EF4-FFF2-40B4-BE49-F238E27FC236}">
                <a16:creationId xmlns:a16="http://schemas.microsoft.com/office/drawing/2014/main" id="{F008F8C5-8FF4-E7FF-8150-04C4986D4890}"/>
              </a:ext>
            </a:extLst>
          </p:cNvPr>
          <p:cNvCxnSpPr>
            <a:cxnSpLocks/>
            <a:stCxn id="7" idx="2"/>
          </p:cNvCxnSpPr>
          <p:nvPr/>
        </p:nvCxnSpPr>
        <p:spPr>
          <a:xfrm>
            <a:off x="7273778" y="2400875"/>
            <a:ext cx="803677" cy="1588"/>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Přímá spojovací šipka 31">
            <a:extLst>
              <a:ext uri="{FF2B5EF4-FFF2-40B4-BE49-F238E27FC236}">
                <a16:creationId xmlns:a16="http://schemas.microsoft.com/office/drawing/2014/main" id="{DA0A5F06-0492-8524-4099-4F7C279AE436}"/>
              </a:ext>
            </a:extLst>
          </p:cNvPr>
          <p:cNvCxnSpPr>
            <a:cxnSpLocks/>
            <a:stCxn id="6" idx="2"/>
            <a:endCxn id="7" idx="5"/>
          </p:cNvCxnSpPr>
          <p:nvPr/>
        </p:nvCxnSpPr>
        <p:spPr>
          <a:xfrm flipV="1">
            <a:off x="4201944" y="2400875"/>
            <a:ext cx="1607355" cy="14355"/>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Přímá spojovací šipka 33">
            <a:extLst>
              <a:ext uri="{FF2B5EF4-FFF2-40B4-BE49-F238E27FC236}">
                <a16:creationId xmlns:a16="http://schemas.microsoft.com/office/drawing/2014/main" id="{E31E4979-8906-3A15-CF5D-BF41355A151E}"/>
              </a:ext>
            </a:extLst>
          </p:cNvPr>
          <p:cNvCxnSpPr>
            <a:endCxn id="6" idx="5"/>
          </p:cNvCxnSpPr>
          <p:nvPr/>
        </p:nvCxnSpPr>
        <p:spPr>
          <a:xfrm>
            <a:off x="2005225" y="2415230"/>
            <a:ext cx="803678" cy="1588"/>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Přímá spojovací šipka 36">
            <a:extLst>
              <a:ext uri="{FF2B5EF4-FFF2-40B4-BE49-F238E27FC236}">
                <a16:creationId xmlns:a16="http://schemas.microsoft.com/office/drawing/2014/main" id="{B438BD3F-EA2A-9B70-0382-48FB9381DA69}"/>
              </a:ext>
            </a:extLst>
          </p:cNvPr>
          <p:cNvCxnSpPr>
            <a:endCxn id="6" idx="4"/>
          </p:cNvCxnSpPr>
          <p:nvPr/>
        </p:nvCxnSpPr>
        <p:spPr>
          <a:xfrm rot="5400000" flipH="1" flipV="1">
            <a:off x="3326828" y="2951015"/>
            <a:ext cx="357190"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3" name="TextovéPole 12">
            <a:extLst>
              <a:ext uri="{FF2B5EF4-FFF2-40B4-BE49-F238E27FC236}">
                <a16:creationId xmlns:a16="http://schemas.microsoft.com/office/drawing/2014/main" id="{8364BF12-2293-6E87-3893-8CDA20FAEE23}"/>
              </a:ext>
            </a:extLst>
          </p:cNvPr>
          <p:cNvSpPr txBox="1"/>
          <p:nvPr/>
        </p:nvSpPr>
        <p:spPr>
          <a:xfrm>
            <a:off x="3076795" y="3043817"/>
            <a:ext cx="922047" cy="369332"/>
          </a:xfrm>
          <a:prstGeom prst="rect">
            <a:avLst/>
          </a:prstGeom>
          <a:noFill/>
        </p:spPr>
        <p:txBody>
          <a:bodyPr wrap="none" rtlCol="0">
            <a:spAutoFit/>
          </a:bodyPr>
          <a:lstStyle/>
          <a:p>
            <a:r>
              <a:rPr lang="cs-CZ" dirty="0"/>
              <a:t>Čerpání</a:t>
            </a:r>
          </a:p>
        </p:txBody>
      </p:sp>
      <p:cxnSp>
        <p:nvCxnSpPr>
          <p:cNvPr id="14" name="Přímá spojovací šipka 40">
            <a:extLst>
              <a:ext uri="{FF2B5EF4-FFF2-40B4-BE49-F238E27FC236}">
                <a16:creationId xmlns:a16="http://schemas.microsoft.com/office/drawing/2014/main" id="{0D1A5824-8A2B-C23E-2C19-A7E2376E8474}"/>
              </a:ext>
            </a:extLst>
          </p:cNvPr>
          <p:cNvCxnSpPr/>
          <p:nvPr/>
        </p:nvCxnSpPr>
        <p:spPr>
          <a:xfrm rot="5400000" flipH="1" flipV="1">
            <a:off x="2612448" y="5042140"/>
            <a:ext cx="178595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42">
            <a:extLst>
              <a:ext uri="{FF2B5EF4-FFF2-40B4-BE49-F238E27FC236}">
                <a16:creationId xmlns:a16="http://schemas.microsoft.com/office/drawing/2014/main" id="{F9A4C499-BF97-FE5C-2577-FEB5FE03D6FA}"/>
              </a:ext>
            </a:extLst>
          </p:cNvPr>
          <p:cNvCxnSpPr/>
          <p:nvPr/>
        </p:nvCxnSpPr>
        <p:spPr>
          <a:xfrm>
            <a:off x="3505423" y="5935115"/>
            <a:ext cx="4286280"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čára 48">
            <a:extLst>
              <a:ext uri="{FF2B5EF4-FFF2-40B4-BE49-F238E27FC236}">
                <a16:creationId xmlns:a16="http://schemas.microsoft.com/office/drawing/2014/main" id="{86E40A3D-C74D-4962-3394-9DB63293CD85}"/>
              </a:ext>
            </a:extLst>
          </p:cNvPr>
          <p:cNvCxnSpPr/>
          <p:nvPr/>
        </p:nvCxnSpPr>
        <p:spPr>
          <a:xfrm rot="5400000">
            <a:off x="4076927" y="5935115"/>
            <a:ext cx="2857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ovací čára 52">
            <a:extLst>
              <a:ext uri="{FF2B5EF4-FFF2-40B4-BE49-F238E27FC236}">
                <a16:creationId xmlns:a16="http://schemas.microsoft.com/office/drawing/2014/main" id="{AE8462FA-4A1A-F329-AF92-91B20A529C9E}"/>
              </a:ext>
            </a:extLst>
          </p:cNvPr>
          <p:cNvCxnSpPr/>
          <p:nvPr/>
        </p:nvCxnSpPr>
        <p:spPr>
          <a:xfrm rot="5400000">
            <a:off x="5505687" y="5935115"/>
            <a:ext cx="2857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ovací čára 54">
            <a:extLst>
              <a:ext uri="{FF2B5EF4-FFF2-40B4-BE49-F238E27FC236}">
                <a16:creationId xmlns:a16="http://schemas.microsoft.com/office/drawing/2014/main" id="{FE29F355-E304-80C6-373E-FB807D90F5A2}"/>
              </a:ext>
            </a:extLst>
          </p:cNvPr>
          <p:cNvCxnSpPr/>
          <p:nvPr/>
        </p:nvCxnSpPr>
        <p:spPr>
          <a:xfrm rot="5400000">
            <a:off x="6934447" y="5935115"/>
            <a:ext cx="2857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ovací čára 58">
            <a:extLst>
              <a:ext uri="{FF2B5EF4-FFF2-40B4-BE49-F238E27FC236}">
                <a16:creationId xmlns:a16="http://schemas.microsoft.com/office/drawing/2014/main" id="{EBBB6FC7-82C8-56FF-D8F8-9EB13B759952}"/>
              </a:ext>
            </a:extLst>
          </p:cNvPr>
          <p:cNvCxnSpPr/>
          <p:nvPr/>
        </p:nvCxnSpPr>
        <p:spPr>
          <a:xfrm>
            <a:off x="3362547" y="5220735"/>
            <a:ext cx="2857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Přímá spojovací čára 60">
            <a:extLst>
              <a:ext uri="{FF2B5EF4-FFF2-40B4-BE49-F238E27FC236}">
                <a16:creationId xmlns:a16="http://schemas.microsoft.com/office/drawing/2014/main" id="{0E212331-138A-8A05-CB44-543EB3BCC527}"/>
              </a:ext>
            </a:extLst>
          </p:cNvPr>
          <p:cNvCxnSpPr/>
          <p:nvPr/>
        </p:nvCxnSpPr>
        <p:spPr>
          <a:xfrm>
            <a:off x="3362547" y="4506355"/>
            <a:ext cx="2857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ovéPole 20">
            <a:extLst>
              <a:ext uri="{FF2B5EF4-FFF2-40B4-BE49-F238E27FC236}">
                <a16:creationId xmlns:a16="http://schemas.microsoft.com/office/drawing/2014/main" id="{8F6258AA-6C7C-8B32-61B2-CFAF9F395E42}"/>
              </a:ext>
            </a:extLst>
          </p:cNvPr>
          <p:cNvSpPr txBox="1"/>
          <p:nvPr/>
        </p:nvSpPr>
        <p:spPr>
          <a:xfrm>
            <a:off x="3076795" y="4006289"/>
            <a:ext cx="344966" cy="369332"/>
          </a:xfrm>
          <a:prstGeom prst="rect">
            <a:avLst/>
          </a:prstGeom>
          <a:noFill/>
        </p:spPr>
        <p:txBody>
          <a:bodyPr wrap="none" rtlCol="0">
            <a:spAutoFit/>
          </a:bodyPr>
          <a:lstStyle/>
          <a:p>
            <a:r>
              <a:rPr lang="az-Cyrl-AZ" dirty="0">
                <a:latin typeface="Lucida Sans Unicode"/>
                <a:cs typeface="Lucida Sans Unicode"/>
              </a:rPr>
              <a:t>Ф</a:t>
            </a:r>
            <a:endParaRPr lang="cs-CZ" dirty="0"/>
          </a:p>
        </p:txBody>
      </p:sp>
      <p:sp>
        <p:nvSpPr>
          <p:cNvPr id="22" name="TextovéPole 21">
            <a:extLst>
              <a:ext uri="{FF2B5EF4-FFF2-40B4-BE49-F238E27FC236}">
                <a16:creationId xmlns:a16="http://schemas.microsoft.com/office/drawing/2014/main" id="{3C2D34DE-9321-98CA-32AF-3763453D48A5}"/>
              </a:ext>
            </a:extLst>
          </p:cNvPr>
          <p:cNvSpPr txBox="1"/>
          <p:nvPr/>
        </p:nvSpPr>
        <p:spPr>
          <a:xfrm>
            <a:off x="2791043" y="4292041"/>
            <a:ext cx="564578" cy="369332"/>
          </a:xfrm>
          <a:prstGeom prst="rect">
            <a:avLst/>
          </a:prstGeom>
          <a:noFill/>
        </p:spPr>
        <p:txBody>
          <a:bodyPr wrap="none" rtlCol="0">
            <a:spAutoFit/>
          </a:bodyPr>
          <a:lstStyle/>
          <a:p>
            <a:r>
              <a:rPr lang="cs-CZ" dirty="0"/>
              <a:t>100</a:t>
            </a:r>
          </a:p>
        </p:txBody>
      </p:sp>
      <p:sp>
        <p:nvSpPr>
          <p:cNvPr id="23" name="TextovéPole 22">
            <a:extLst>
              <a:ext uri="{FF2B5EF4-FFF2-40B4-BE49-F238E27FC236}">
                <a16:creationId xmlns:a16="http://schemas.microsoft.com/office/drawing/2014/main" id="{7408FAFF-E339-2793-647D-A003F7281FE3}"/>
              </a:ext>
            </a:extLst>
          </p:cNvPr>
          <p:cNvSpPr txBox="1"/>
          <p:nvPr/>
        </p:nvSpPr>
        <p:spPr>
          <a:xfrm>
            <a:off x="2862481" y="5006421"/>
            <a:ext cx="437940" cy="369332"/>
          </a:xfrm>
          <a:prstGeom prst="rect">
            <a:avLst/>
          </a:prstGeom>
          <a:noFill/>
        </p:spPr>
        <p:txBody>
          <a:bodyPr wrap="none" rtlCol="0">
            <a:spAutoFit/>
          </a:bodyPr>
          <a:lstStyle/>
          <a:p>
            <a:r>
              <a:rPr lang="cs-CZ" dirty="0"/>
              <a:t>10</a:t>
            </a:r>
          </a:p>
        </p:txBody>
      </p:sp>
      <p:sp>
        <p:nvSpPr>
          <p:cNvPr id="24" name="TextovéPole 23">
            <a:extLst>
              <a:ext uri="{FF2B5EF4-FFF2-40B4-BE49-F238E27FC236}">
                <a16:creationId xmlns:a16="http://schemas.microsoft.com/office/drawing/2014/main" id="{121764EE-54AD-575C-3414-231142BE5579}"/>
              </a:ext>
            </a:extLst>
          </p:cNvPr>
          <p:cNvSpPr txBox="1"/>
          <p:nvPr/>
        </p:nvSpPr>
        <p:spPr>
          <a:xfrm>
            <a:off x="3005357" y="5720801"/>
            <a:ext cx="311304" cy="369332"/>
          </a:xfrm>
          <a:prstGeom prst="rect">
            <a:avLst/>
          </a:prstGeom>
          <a:noFill/>
        </p:spPr>
        <p:txBody>
          <a:bodyPr wrap="none" rtlCol="0">
            <a:spAutoFit/>
          </a:bodyPr>
          <a:lstStyle/>
          <a:p>
            <a:r>
              <a:rPr lang="cs-CZ" dirty="0"/>
              <a:t>1</a:t>
            </a:r>
          </a:p>
        </p:txBody>
      </p:sp>
      <p:sp>
        <p:nvSpPr>
          <p:cNvPr id="25" name="Volný tvar 69">
            <a:extLst>
              <a:ext uri="{FF2B5EF4-FFF2-40B4-BE49-F238E27FC236}">
                <a16:creationId xmlns:a16="http://schemas.microsoft.com/office/drawing/2014/main" id="{D778DA07-BBE0-0941-3355-0EC2BEF1CA49}"/>
              </a:ext>
            </a:extLst>
          </p:cNvPr>
          <p:cNvSpPr/>
          <p:nvPr/>
        </p:nvSpPr>
        <p:spPr>
          <a:xfrm>
            <a:off x="3734522" y="4471317"/>
            <a:ext cx="2806485" cy="1392265"/>
          </a:xfrm>
          <a:custGeom>
            <a:avLst/>
            <a:gdLst>
              <a:gd name="connsiteX0" fmla="*/ 0 w 2806485"/>
              <a:gd name="connsiteY0" fmla="*/ 29705 h 1392265"/>
              <a:gd name="connsiteX1" fmla="*/ 472699 w 2806485"/>
              <a:gd name="connsiteY1" fmla="*/ 107197 h 1392265"/>
              <a:gd name="connsiteX2" fmla="*/ 1092631 w 2806485"/>
              <a:gd name="connsiteY2" fmla="*/ 672885 h 1392265"/>
              <a:gd name="connsiteX3" fmla="*/ 1743560 w 2806485"/>
              <a:gd name="connsiteY3" fmla="*/ 1238573 h 1392265"/>
              <a:gd name="connsiteX4" fmla="*/ 2657960 w 2806485"/>
              <a:gd name="connsiteY4" fmla="*/ 1370309 h 1392265"/>
              <a:gd name="connsiteX5" fmla="*/ 2634712 w 2806485"/>
              <a:gd name="connsiteY5" fmla="*/ 1370309 h 139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6485" h="1392265">
                <a:moveTo>
                  <a:pt x="0" y="29705"/>
                </a:moveTo>
                <a:cubicBezTo>
                  <a:pt x="145297" y="14852"/>
                  <a:pt x="290594" y="0"/>
                  <a:pt x="472699" y="107197"/>
                </a:cubicBezTo>
                <a:cubicBezTo>
                  <a:pt x="654804" y="214394"/>
                  <a:pt x="880821" y="484322"/>
                  <a:pt x="1092631" y="672885"/>
                </a:cubicBezTo>
                <a:cubicBezTo>
                  <a:pt x="1304441" y="861448"/>
                  <a:pt x="1482672" y="1122336"/>
                  <a:pt x="1743560" y="1238573"/>
                </a:cubicBezTo>
                <a:cubicBezTo>
                  <a:pt x="2004448" y="1354810"/>
                  <a:pt x="2509435" y="1348353"/>
                  <a:pt x="2657960" y="1370309"/>
                </a:cubicBezTo>
                <a:cubicBezTo>
                  <a:pt x="2806485" y="1392265"/>
                  <a:pt x="2634712" y="1370309"/>
                  <a:pt x="2634712" y="1370309"/>
                </a:cubicBezTo>
              </a:path>
            </a:pathLst>
          </a:cu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6" name="Volný tvar 71">
            <a:extLst>
              <a:ext uri="{FF2B5EF4-FFF2-40B4-BE49-F238E27FC236}">
                <a16:creationId xmlns:a16="http://schemas.microsoft.com/office/drawing/2014/main" id="{1F684266-77AE-EBF1-1A5A-2A1123DDFFF7}"/>
              </a:ext>
            </a:extLst>
          </p:cNvPr>
          <p:cNvSpPr/>
          <p:nvPr/>
        </p:nvSpPr>
        <p:spPr>
          <a:xfrm>
            <a:off x="5219935" y="4506355"/>
            <a:ext cx="2806485" cy="1392265"/>
          </a:xfrm>
          <a:custGeom>
            <a:avLst/>
            <a:gdLst>
              <a:gd name="connsiteX0" fmla="*/ 0 w 2806485"/>
              <a:gd name="connsiteY0" fmla="*/ 29705 h 1392265"/>
              <a:gd name="connsiteX1" fmla="*/ 472699 w 2806485"/>
              <a:gd name="connsiteY1" fmla="*/ 107197 h 1392265"/>
              <a:gd name="connsiteX2" fmla="*/ 1092631 w 2806485"/>
              <a:gd name="connsiteY2" fmla="*/ 672885 h 1392265"/>
              <a:gd name="connsiteX3" fmla="*/ 1743560 w 2806485"/>
              <a:gd name="connsiteY3" fmla="*/ 1238573 h 1392265"/>
              <a:gd name="connsiteX4" fmla="*/ 2657960 w 2806485"/>
              <a:gd name="connsiteY4" fmla="*/ 1370309 h 1392265"/>
              <a:gd name="connsiteX5" fmla="*/ 2634712 w 2806485"/>
              <a:gd name="connsiteY5" fmla="*/ 1370309 h 139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6485" h="1392265">
                <a:moveTo>
                  <a:pt x="0" y="29705"/>
                </a:moveTo>
                <a:cubicBezTo>
                  <a:pt x="145297" y="14852"/>
                  <a:pt x="290594" y="0"/>
                  <a:pt x="472699" y="107197"/>
                </a:cubicBezTo>
                <a:cubicBezTo>
                  <a:pt x="654804" y="214394"/>
                  <a:pt x="880821" y="484322"/>
                  <a:pt x="1092631" y="672885"/>
                </a:cubicBezTo>
                <a:cubicBezTo>
                  <a:pt x="1304441" y="861448"/>
                  <a:pt x="1482672" y="1122336"/>
                  <a:pt x="1743560" y="1238573"/>
                </a:cubicBezTo>
                <a:cubicBezTo>
                  <a:pt x="2004448" y="1354810"/>
                  <a:pt x="2509435" y="1348353"/>
                  <a:pt x="2657960" y="1370309"/>
                </a:cubicBezTo>
                <a:cubicBezTo>
                  <a:pt x="2806485" y="1392265"/>
                  <a:pt x="2634712" y="1370309"/>
                  <a:pt x="2634712" y="1370309"/>
                </a:cubicBezTo>
              </a:path>
            </a:pathLst>
          </a:custGeom>
          <a:ln w="28575">
            <a:solidFill>
              <a:srgbClr val="00B0F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7" name="TextovéPole 26">
            <a:extLst>
              <a:ext uri="{FF2B5EF4-FFF2-40B4-BE49-F238E27FC236}">
                <a16:creationId xmlns:a16="http://schemas.microsoft.com/office/drawing/2014/main" id="{0EB7D5B5-AAA0-6C9C-936B-D0198B08DC39}"/>
              </a:ext>
            </a:extLst>
          </p:cNvPr>
          <p:cNvSpPr txBox="1"/>
          <p:nvPr/>
        </p:nvSpPr>
        <p:spPr>
          <a:xfrm>
            <a:off x="3791175" y="6077991"/>
            <a:ext cx="574196" cy="369332"/>
          </a:xfrm>
          <a:prstGeom prst="rect">
            <a:avLst/>
          </a:prstGeom>
          <a:noFill/>
        </p:spPr>
        <p:txBody>
          <a:bodyPr wrap="none" rtlCol="0">
            <a:spAutoFit/>
          </a:bodyPr>
          <a:lstStyle/>
          <a:p>
            <a:r>
              <a:rPr lang="cs-CZ" dirty="0"/>
              <a:t>10</a:t>
            </a:r>
            <a:r>
              <a:rPr lang="cs-CZ" baseline="30000" dirty="0"/>
              <a:t>-9</a:t>
            </a:r>
          </a:p>
        </p:txBody>
      </p:sp>
      <p:sp>
        <p:nvSpPr>
          <p:cNvPr id="28" name="TextovéPole 27">
            <a:extLst>
              <a:ext uri="{FF2B5EF4-FFF2-40B4-BE49-F238E27FC236}">
                <a16:creationId xmlns:a16="http://schemas.microsoft.com/office/drawing/2014/main" id="{F6C595DC-9EF1-3CE8-00C0-75C971C9568C}"/>
              </a:ext>
            </a:extLst>
          </p:cNvPr>
          <p:cNvSpPr txBox="1"/>
          <p:nvPr/>
        </p:nvSpPr>
        <p:spPr>
          <a:xfrm>
            <a:off x="5291373" y="6077991"/>
            <a:ext cx="574196" cy="369332"/>
          </a:xfrm>
          <a:prstGeom prst="rect">
            <a:avLst/>
          </a:prstGeom>
          <a:noFill/>
        </p:spPr>
        <p:txBody>
          <a:bodyPr wrap="none" rtlCol="0">
            <a:spAutoFit/>
          </a:bodyPr>
          <a:lstStyle/>
          <a:p>
            <a:r>
              <a:rPr lang="cs-CZ" dirty="0"/>
              <a:t>10</a:t>
            </a:r>
            <a:r>
              <a:rPr lang="cs-CZ" baseline="30000" dirty="0"/>
              <a:t>-7</a:t>
            </a:r>
          </a:p>
        </p:txBody>
      </p:sp>
      <p:sp>
        <p:nvSpPr>
          <p:cNvPr id="29" name="TextovéPole 28">
            <a:extLst>
              <a:ext uri="{FF2B5EF4-FFF2-40B4-BE49-F238E27FC236}">
                <a16:creationId xmlns:a16="http://schemas.microsoft.com/office/drawing/2014/main" id="{D881514F-4D68-6726-8D73-69FE3BEADACE}"/>
              </a:ext>
            </a:extLst>
          </p:cNvPr>
          <p:cNvSpPr txBox="1"/>
          <p:nvPr/>
        </p:nvSpPr>
        <p:spPr>
          <a:xfrm>
            <a:off x="6720133" y="6077991"/>
            <a:ext cx="574196" cy="369332"/>
          </a:xfrm>
          <a:prstGeom prst="rect">
            <a:avLst/>
          </a:prstGeom>
          <a:noFill/>
        </p:spPr>
        <p:txBody>
          <a:bodyPr wrap="none" rtlCol="0">
            <a:spAutoFit/>
          </a:bodyPr>
          <a:lstStyle/>
          <a:p>
            <a:r>
              <a:rPr lang="cs-CZ" dirty="0"/>
              <a:t>10</a:t>
            </a:r>
            <a:r>
              <a:rPr lang="cs-CZ" baseline="30000" dirty="0"/>
              <a:t>-5</a:t>
            </a:r>
          </a:p>
        </p:txBody>
      </p:sp>
      <p:sp>
        <p:nvSpPr>
          <p:cNvPr id="30" name="TextovéPole 29">
            <a:extLst>
              <a:ext uri="{FF2B5EF4-FFF2-40B4-BE49-F238E27FC236}">
                <a16:creationId xmlns:a16="http://schemas.microsoft.com/office/drawing/2014/main" id="{B7B4D0E5-3BF5-A947-0AE1-FB29FB61DDB4}"/>
              </a:ext>
            </a:extLst>
          </p:cNvPr>
          <p:cNvSpPr txBox="1"/>
          <p:nvPr/>
        </p:nvSpPr>
        <p:spPr>
          <a:xfrm>
            <a:off x="7363075" y="6077991"/>
            <a:ext cx="870944" cy="369332"/>
          </a:xfrm>
          <a:prstGeom prst="rect">
            <a:avLst/>
          </a:prstGeom>
          <a:noFill/>
        </p:spPr>
        <p:txBody>
          <a:bodyPr wrap="none" rtlCol="0">
            <a:spAutoFit/>
          </a:bodyPr>
          <a:lstStyle/>
          <a:p>
            <a:r>
              <a:rPr lang="cs-CZ" dirty="0"/>
              <a:t>g.cm</a:t>
            </a:r>
            <a:r>
              <a:rPr lang="cs-CZ" baseline="30000" dirty="0"/>
              <a:t>-2  </a:t>
            </a:r>
            <a:r>
              <a:rPr lang="cs-CZ" dirty="0"/>
              <a:t>I</a:t>
            </a:r>
          </a:p>
        </p:txBody>
      </p:sp>
      <p:sp>
        <p:nvSpPr>
          <p:cNvPr id="31" name="TextovéPole 30">
            <a:extLst>
              <a:ext uri="{FF2B5EF4-FFF2-40B4-BE49-F238E27FC236}">
                <a16:creationId xmlns:a16="http://schemas.microsoft.com/office/drawing/2014/main" id="{C499CCA9-EBD5-34FE-F6E3-8516552CF17E}"/>
              </a:ext>
            </a:extLst>
          </p:cNvPr>
          <p:cNvSpPr txBox="1"/>
          <p:nvPr/>
        </p:nvSpPr>
        <p:spPr>
          <a:xfrm>
            <a:off x="6362943" y="4434917"/>
            <a:ext cx="1528945" cy="646331"/>
          </a:xfrm>
          <a:prstGeom prst="rect">
            <a:avLst/>
          </a:prstGeom>
          <a:noFill/>
        </p:spPr>
        <p:txBody>
          <a:bodyPr wrap="none" rtlCol="0">
            <a:spAutoFit/>
          </a:bodyPr>
          <a:lstStyle/>
          <a:p>
            <a:r>
              <a:rPr lang="cs-CZ" b="1" dirty="0">
                <a:solidFill>
                  <a:srgbClr val="00B0F0"/>
                </a:solidFill>
              </a:rPr>
              <a:t>Vnější kyveta</a:t>
            </a:r>
          </a:p>
          <a:p>
            <a:r>
              <a:rPr lang="cs-CZ" b="1" dirty="0">
                <a:solidFill>
                  <a:srgbClr val="FF0000"/>
                </a:solidFill>
              </a:rPr>
              <a:t>Vnitřní kyveta</a:t>
            </a:r>
          </a:p>
        </p:txBody>
      </p:sp>
      <p:sp>
        <p:nvSpPr>
          <p:cNvPr id="32" name="TextovéPole 31">
            <a:extLst>
              <a:ext uri="{FF2B5EF4-FFF2-40B4-BE49-F238E27FC236}">
                <a16:creationId xmlns:a16="http://schemas.microsoft.com/office/drawing/2014/main" id="{DD6F0171-FCF8-DC28-E12A-B6D5A522CA69}"/>
              </a:ext>
            </a:extLst>
          </p:cNvPr>
          <p:cNvSpPr txBox="1"/>
          <p:nvPr/>
        </p:nvSpPr>
        <p:spPr>
          <a:xfrm>
            <a:off x="8588765" y="5309503"/>
            <a:ext cx="3025893" cy="415498"/>
          </a:xfrm>
          <a:prstGeom prst="rect">
            <a:avLst/>
          </a:prstGeom>
          <a:noFill/>
        </p:spPr>
        <p:txBody>
          <a:bodyPr wrap="square" rtlCol="0">
            <a:spAutoFit/>
          </a:bodyPr>
          <a:lstStyle/>
          <a:p>
            <a:r>
              <a:rPr lang="cs-CZ" sz="2000" b="1" dirty="0"/>
              <a:t>Zesílení absorpce ≈ 5000x</a:t>
            </a:r>
          </a:p>
        </p:txBody>
      </p:sp>
      <p:sp>
        <p:nvSpPr>
          <p:cNvPr id="33" name="TextovéPole 32">
            <a:extLst>
              <a:ext uri="{FF2B5EF4-FFF2-40B4-BE49-F238E27FC236}">
                <a16:creationId xmlns:a16="http://schemas.microsoft.com/office/drawing/2014/main" id="{C579C29B-5886-6CD3-0D06-1FCC19DAA342}"/>
              </a:ext>
            </a:extLst>
          </p:cNvPr>
          <p:cNvSpPr txBox="1"/>
          <p:nvPr/>
        </p:nvSpPr>
        <p:spPr>
          <a:xfrm>
            <a:off x="5720001" y="3506223"/>
            <a:ext cx="3390865" cy="646331"/>
          </a:xfrm>
          <a:prstGeom prst="rect">
            <a:avLst/>
          </a:prstGeom>
          <a:noFill/>
        </p:spPr>
        <p:txBody>
          <a:bodyPr wrap="none" rtlCol="0">
            <a:spAutoFit/>
          </a:bodyPr>
          <a:lstStyle/>
          <a:p>
            <a:r>
              <a:rPr lang="cs-CZ" dirty="0"/>
              <a:t>Absorpční prostředí: plyn, plamen, </a:t>
            </a:r>
          </a:p>
          <a:p>
            <a:r>
              <a:rPr lang="cs-CZ" dirty="0"/>
              <a:t>plazma, roztok…</a:t>
            </a:r>
          </a:p>
        </p:txBody>
      </p:sp>
    </p:spTree>
    <p:extLst>
      <p:ext uri="{BB962C8B-B14F-4D97-AF65-F5344CB8AC3E}">
        <p14:creationId xmlns:p14="http://schemas.microsoft.com/office/powerpoint/2010/main" val="3389126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064FA95-756B-02E1-4EDB-AF8BA0E54EC5}"/>
              </a:ext>
            </a:extLst>
          </p:cNvPr>
          <p:cNvSpPr>
            <a:spLocks noGrp="1"/>
          </p:cNvSpPr>
          <p:nvPr>
            <p:ph type="sldNum" sz="quarter" idx="12"/>
          </p:nvPr>
        </p:nvSpPr>
        <p:spPr/>
        <p:txBody>
          <a:bodyPr/>
          <a:lstStyle/>
          <a:p>
            <a:fld id="{0B03548C-D8CE-44B9-80D6-3D9141BDC6B7}" type="slidenum">
              <a:rPr lang="cs-CZ" smtClean="0"/>
              <a:t>46</a:t>
            </a:fld>
            <a:endParaRPr lang="cs-CZ"/>
          </a:p>
        </p:txBody>
      </p:sp>
      <p:pic>
        <p:nvPicPr>
          <p:cNvPr id="4" name="Zástupný symbol pro obsah 7" descr="!img012.tif">
            <a:extLst>
              <a:ext uri="{FF2B5EF4-FFF2-40B4-BE49-F238E27FC236}">
                <a16:creationId xmlns:a16="http://schemas.microsoft.com/office/drawing/2014/main" id="{715CD46E-BF6B-13D7-EE4F-C8157D3B6D13}"/>
              </a:ext>
            </a:extLst>
          </p:cNvPr>
          <p:cNvPicPr>
            <a:picLocks noChangeAspect="1"/>
          </p:cNvPicPr>
          <p:nvPr/>
        </p:nvPicPr>
        <p:blipFill>
          <a:blip r:embed="rId2">
            <a:duotone>
              <a:prstClr val="black"/>
              <a:srgbClr val="D9C3A5">
                <a:tint val="50000"/>
                <a:satMod val="180000"/>
              </a:srgbClr>
            </a:duotone>
          </a:blip>
          <a:srcRect r="23051" b="28520"/>
          <a:stretch>
            <a:fillRect/>
          </a:stretch>
        </p:blipFill>
        <p:spPr>
          <a:xfrm>
            <a:off x="339013" y="1980331"/>
            <a:ext cx="4957240" cy="2742303"/>
          </a:xfrm>
          <a:prstGeom prst="rect">
            <a:avLst/>
          </a:prstGeom>
        </p:spPr>
      </p:pic>
      <p:pic>
        <p:nvPicPr>
          <p:cNvPr id="5" name="Zástupný symbol pro obsah 9" descr="!img032.tif">
            <a:extLst>
              <a:ext uri="{FF2B5EF4-FFF2-40B4-BE49-F238E27FC236}">
                <a16:creationId xmlns:a16="http://schemas.microsoft.com/office/drawing/2014/main" id="{74AAE8A7-AB59-3512-4F9B-E9E715EF8CD0}"/>
              </a:ext>
            </a:extLst>
          </p:cNvPr>
          <p:cNvPicPr>
            <a:picLocks noChangeAspect="1"/>
          </p:cNvPicPr>
          <p:nvPr/>
        </p:nvPicPr>
        <p:blipFill>
          <a:blip r:embed="rId3">
            <a:duotone>
              <a:prstClr val="black"/>
              <a:srgbClr val="D9C3A5">
                <a:tint val="50000"/>
                <a:satMod val="180000"/>
              </a:srgbClr>
            </a:duotone>
          </a:blip>
          <a:stretch>
            <a:fillRect/>
          </a:stretch>
        </p:blipFill>
        <p:spPr>
          <a:xfrm>
            <a:off x="5823135" y="1862728"/>
            <a:ext cx="6036946" cy="2859907"/>
          </a:xfrm>
          <a:prstGeom prst="rect">
            <a:avLst/>
          </a:prstGeom>
        </p:spPr>
      </p:pic>
      <p:sp>
        <p:nvSpPr>
          <p:cNvPr id="6" name="TextovéPole 5">
            <a:extLst>
              <a:ext uri="{FF2B5EF4-FFF2-40B4-BE49-F238E27FC236}">
                <a16:creationId xmlns:a16="http://schemas.microsoft.com/office/drawing/2014/main" id="{C51CB84F-DA8F-DC51-04DD-6EBE7DBEA8F8}"/>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Absorpční spektroskopie atmosféry</a:t>
            </a:r>
          </a:p>
        </p:txBody>
      </p:sp>
      <p:sp>
        <p:nvSpPr>
          <p:cNvPr id="7" name="TextovéPole 6">
            <a:extLst>
              <a:ext uri="{FF2B5EF4-FFF2-40B4-BE49-F238E27FC236}">
                <a16:creationId xmlns:a16="http://schemas.microsoft.com/office/drawing/2014/main" id="{8F9EEE2D-8FE2-F142-3315-62C03CF00C22}"/>
              </a:ext>
            </a:extLst>
          </p:cNvPr>
          <p:cNvSpPr txBox="1"/>
          <p:nvPr/>
        </p:nvSpPr>
        <p:spPr>
          <a:xfrm>
            <a:off x="612279" y="1107525"/>
            <a:ext cx="1194558" cy="584775"/>
          </a:xfrm>
          <a:prstGeom prst="rect">
            <a:avLst/>
          </a:prstGeom>
          <a:noFill/>
        </p:spPr>
        <p:txBody>
          <a:bodyPr wrap="none" rtlCol="0">
            <a:spAutoFit/>
          </a:bodyPr>
          <a:lstStyle/>
          <a:p>
            <a:r>
              <a:rPr lang="cs-CZ" sz="3200" b="1" dirty="0"/>
              <a:t>LIDAR</a:t>
            </a:r>
            <a:endParaRPr lang="en-GB" sz="3200" b="1" dirty="0"/>
          </a:p>
        </p:txBody>
      </p:sp>
      <p:sp>
        <p:nvSpPr>
          <p:cNvPr id="9" name="TextovéPole 8">
            <a:extLst>
              <a:ext uri="{FF2B5EF4-FFF2-40B4-BE49-F238E27FC236}">
                <a16:creationId xmlns:a16="http://schemas.microsoft.com/office/drawing/2014/main" id="{3F7A8F63-53F9-ABCF-88FA-8CFB62F91148}"/>
              </a:ext>
            </a:extLst>
          </p:cNvPr>
          <p:cNvSpPr txBox="1"/>
          <p:nvPr/>
        </p:nvSpPr>
        <p:spPr>
          <a:xfrm>
            <a:off x="392083" y="5118080"/>
            <a:ext cx="4957240" cy="1477328"/>
          </a:xfrm>
          <a:prstGeom prst="rect">
            <a:avLst/>
          </a:prstGeom>
          <a:noFill/>
        </p:spPr>
        <p:txBody>
          <a:bodyPr wrap="square">
            <a:spAutoFit/>
          </a:bodyPr>
          <a:lstStyle/>
          <a:p>
            <a:pPr algn="just"/>
            <a:r>
              <a:rPr lang="cs-CZ" sz="1800" dirty="0"/>
              <a:t>L– laser vysílající záření na vlnových délkách </a:t>
            </a:r>
          </a:p>
          <a:p>
            <a:pPr algn="just"/>
            <a:r>
              <a:rPr lang="el-GR" sz="1800" dirty="0"/>
              <a:t>λ0</a:t>
            </a:r>
            <a:r>
              <a:rPr lang="cs-CZ" sz="1800" dirty="0"/>
              <a:t>, </a:t>
            </a:r>
            <a:r>
              <a:rPr lang="el-GR" sz="1800" dirty="0"/>
              <a:t>λ</a:t>
            </a:r>
            <a:r>
              <a:rPr lang="cs-CZ" sz="1800" dirty="0"/>
              <a:t>r; T – Newtonův teleskop; KO – koutový </a:t>
            </a:r>
          </a:p>
          <a:p>
            <a:pPr algn="just"/>
            <a:r>
              <a:rPr lang="cs-CZ" sz="1800" dirty="0"/>
              <a:t>odražeč; </a:t>
            </a:r>
            <a:r>
              <a:rPr lang="cs-CZ" sz="1800" dirty="0" err="1"/>
              <a:t>Abs</a:t>
            </a:r>
            <a:r>
              <a:rPr lang="cs-CZ" sz="1800" dirty="0"/>
              <a:t> – absorbující oblast; F – filtr; </a:t>
            </a:r>
          </a:p>
          <a:p>
            <a:pPr algn="just"/>
            <a:r>
              <a:rPr lang="cs-CZ" sz="1800" dirty="0"/>
              <a:t>D – detektor; P</a:t>
            </a:r>
            <a:r>
              <a:rPr lang="el-GR" sz="1800" baseline="-25000" dirty="0"/>
              <a:t>λ0</a:t>
            </a:r>
            <a:r>
              <a:rPr lang="cs-CZ" sz="1800" dirty="0"/>
              <a:t>/P</a:t>
            </a:r>
            <a:r>
              <a:rPr lang="el-GR" sz="1800" dirty="0"/>
              <a:t> </a:t>
            </a:r>
            <a:r>
              <a:rPr lang="el-GR" sz="1800" baseline="-25000" dirty="0"/>
              <a:t>λ</a:t>
            </a:r>
            <a:r>
              <a:rPr lang="cs-CZ" sz="1800" baseline="-25000" dirty="0"/>
              <a:t>r </a:t>
            </a:r>
            <a:r>
              <a:rPr lang="cs-CZ" sz="1800" dirty="0"/>
              <a:t>– poměrový analyzátor</a:t>
            </a:r>
          </a:p>
          <a:p>
            <a:pPr algn="just"/>
            <a:r>
              <a:rPr lang="cs-CZ" sz="1800" dirty="0"/>
              <a:t>(ratio meter); </a:t>
            </a:r>
            <a:r>
              <a:rPr lang="cs-CZ" sz="1800" dirty="0" err="1"/>
              <a:t>ZAP</a:t>
            </a:r>
            <a:r>
              <a:rPr lang="cs-CZ" sz="1800" dirty="0"/>
              <a:t> - zapisovač</a:t>
            </a:r>
          </a:p>
        </p:txBody>
      </p:sp>
      <p:sp>
        <p:nvSpPr>
          <p:cNvPr id="10" name="TextovéPole 9">
            <a:extLst>
              <a:ext uri="{FF2B5EF4-FFF2-40B4-BE49-F238E27FC236}">
                <a16:creationId xmlns:a16="http://schemas.microsoft.com/office/drawing/2014/main" id="{43EF954F-80A7-6D9F-D2E9-12A0F49407B1}"/>
              </a:ext>
            </a:extLst>
          </p:cNvPr>
          <p:cNvSpPr txBox="1"/>
          <p:nvPr/>
        </p:nvSpPr>
        <p:spPr>
          <a:xfrm>
            <a:off x="5823135" y="5089066"/>
            <a:ext cx="6166408" cy="1200329"/>
          </a:xfrm>
          <a:prstGeom prst="rect">
            <a:avLst/>
          </a:prstGeom>
          <a:noFill/>
        </p:spPr>
        <p:txBody>
          <a:bodyPr wrap="square" rtlCol="0">
            <a:spAutoFit/>
          </a:bodyPr>
          <a:lstStyle/>
          <a:p>
            <a:r>
              <a:rPr lang="cs-CZ" sz="1800" dirty="0"/>
              <a:t>Pro měření je nutno vybrat spektrální oblast, ve které je malý útlum signálu. </a:t>
            </a:r>
          </a:p>
          <a:p>
            <a:r>
              <a:rPr lang="cs-CZ" sz="1800" dirty="0"/>
              <a:t>Spektrum absorpce vzduchu na dráze 1828 m na úrovni hladiny moře.</a:t>
            </a:r>
          </a:p>
        </p:txBody>
      </p:sp>
    </p:spTree>
    <p:extLst>
      <p:ext uri="{BB962C8B-B14F-4D97-AF65-F5344CB8AC3E}">
        <p14:creationId xmlns:p14="http://schemas.microsoft.com/office/powerpoint/2010/main" val="32469432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CB7409D-A6FF-BD50-02FF-241BC6B18DBC}"/>
              </a:ext>
            </a:extLst>
          </p:cNvPr>
          <p:cNvSpPr>
            <a:spLocks noGrp="1"/>
          </p:cNvSpPr>
          <p:nvPr>
            <p:ph type="sldNum" sz="quarter" idx="12"/>
          </p:nvPr>
        </p:nvSpPr>
        <p:spPr/>
        <p:txBody>
          <a:bodyPr/>
          <a:lstStyle/>
          <a:p>
            <a:fld id="{0B03548C-D8CE-44B9-80D6-3D9141BDC6B7}" type="slidenum">
              <a:rPr lang="cs-CZ" smtClean="0"/>
              <a:t>47</a:t>
            </a:fld>
            <a:endParaRPr lang="cs-CZ"/>
          </a:p>
        </p:txBody>
      </p:sp>
      <p:sp>
        <p:nvSpPr>
          <p:cNvPr id="3" name="TextovéPole 2">
            <a:extLst>
              <a:ext uri="{FF2B5EF4-FFF2-40B4-BE49-F238E27FC236}">
                <a16:creationId xmlns:a16="http://schemas.microsoft.com/office/drawing/2014/main" id="{597AA5AB-B8B6-8C86-7715-20FCB96C7F67}"/>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Diferenciální absorpční LIDAR</a:t>
            </a:r>
          </a:p>
        </p:txBody>
      </p:sp>
      <p:pic>
        <p:nvPicPr>
          <p:cNvPr id="5" name="Zástupný symbol pro obsah 6" descr="!img013.tif">
            <a:extLst>
              <a:ext uri="{FF2B5EF4-FFF2-40B4-BE49-F238E27FC236}">
                <a16:creationId xmlns:a16="http://schemas.microsoft.com/office/drawing/2014/main" id="{CA1C3274-D2E5-CC08-6A14-DBB0E8742AAE}"/>
              </a:ext>
            </a:extLst>
          </p:cNvPr>
          <p:cNvPicPr>
            <a:picLocks noChangeAspect="1"/>
          </p:cNvPicPr>
          <p:nvPr/>
        </p:nvPicPr>
        <p:blipFill>
          <a:blip r:embed="rId2">
            <a:duotone>
              <a:prstClr val="black"/>
              <a:srgbClr val="D9C3A5">
                <a:tint val="50000"/>
                <a:satMod val="180000"/>
              </a:srgbClr>
            </a:duotone>
          </a:blip>
          <a:srcRect r="21713" b="24467"/>
          <a:stretch>
            <a:fillRect/>
          </a:stretch>
        </p:blipFill>
        <p:spPr>
          <a:xfrm>
            <a:off x="468263" y="1476276"/>
            <a:ext cx="4752528" cy="3237425"/>
          </a:xfrm>
          <a:prstGeom prst="rect">
            <a:avLst/>
          </a:prstGeom>
        </p:spPr>
      </p:pic>
      <p:sp>
        <p:nvSpPr>
          <p:cNvPr id="7" name="TextovéPole 6">
            <a:extLst>
              <a:ext uri="{FF2B5EF4-FFF2-40B4-BE49-F238E27FC236}">
                <a16:creationId xmlns:a16="http://schemas.microsoft.com/office/drawing/2014/main" id="{E1FB1715-24E3-6966-3236-FC4C14134D3E}"/>
              </a:ext>
            </a:extLst>
          </p:cNvPr>
          <p:cNvSpPr txBox="1"/>
          <p:nvPr/>
        </p:nvSpPr>
        <p:spPr>
          <a:xfrm>
            <a:off x="108223" y="4972382"/>
            <a:ext cx="5616624" cy="1477328"/>
          </a:xfrm>
          <a:prstGeom prst="rect">
            <a:avLst/>
          </a:prstGeom>
          <a:noFill/>
        </p:spPr>
        <p:txBody>
          <a:bodyPr wrap="square">
            <a:spAutoFit/>
          </a:bodyPr>
          <a:lstStyle/>
          <a:p>
            <a:r>
              <a:rPr lang="cs-CZ" sz="1800" dirty="0"/>
              <a:t>L – pulsní laser vysílající záření na vlnových délkách </a:t>
            </a:r>
            <a:r>
              <a:rPr lang="el-GR" sz="1800" dirty="0"/>
              <a:t>λ</a:t>
            </a:r>
            <a:r>
              <a:rPr lang="cs-CZ" sz="1800" baseline="-25000" dirty="0"/>
              <a:t>0</a:t>
            </a:r>
            <a:r>
              <a:rPr lang="cs-CZ" sz="1800" dirty="0"/>
              <a:t>, </a:t>
            </a:r>
            <a:r>
              <a:rPr lang="el-GR" sz="1800" dirty="0"/>
              <a:t>λ</a:t>
            </a:r>
            <a:r>
              <a:rPr lang="cs-CZ" sz="1800" baseline="-25000" dirty="0"/>
              <a:t>r</a:t>
            </a:r>
            <a:r>
              <a:rPr lang="cs-CZ" sz="1800" dirty="0"/>
              <a:t>; </a:t>
            </a:r>
          </a:p>
          <a:p>
            <a:r>
              <a:rPr lang="cs-CZ" sz="1800" dirty="0"/>
              <a:t>T – teleskop; F – filtr; </a:t>
            </a:r>
          </a:p>
          <a:p>
            <a:r>
              <a:rPr lang="cs-CZ" sz="1800" dirty="0"/>
              <a:t>TR – časově rozlišený signál; A/D – analogově-digitální převodník, MP – počítač; P – paměť; </a:t>
            </a:r>
          </a:p>
          <a:p>
            <a:r>
              <a:rPr lang="cs-CZ" sz="1800" dirty="0" err="1"/>
              <a:t>OSC</a:t>
            </a:r>
            <a:r>
              <a:rPr lang="cs-CZ" sz="1800" dirty="0"/>
              <a:t> – osciloskop; DIS – displej; D – detektor; </a:t>
            </a:r>
          </a:p>
        </p:txBody>
      </p:sp>
      <p:pic>
        <p:nvPicPr>
          <p:cNvPr id="8" name="Zástupný symbol pro obsah 6" descr="_DSC0047.jpg">
            <a:extLst>
              <a:ext uri="{FF2B5EF4-FFF2-40B4-BE49-F238E27FC236}">
                <a16:creationId xmlns:a16="http://schemas.microsoft.com/office/drawing/2014/main" id="{6C4DF2C4-2885-D695-CAC4-7E2D25694541}"/>
              </a:ext>
            </a:extLst>
          </p:cNvPr>
          <p:cNvPicPr>
            <a:picLocks noChangeAspect="1"/>
          </p:cNvPicPr>
          <p:nvPr/>
        </p:nvPicPr>
        <p:blipFill>
          <a:blip r:embed="rId3">
            <a:lum contrast="10000"/>
          </a:blip>
          <a:stretch>
            <a:fillRect/>
          </a:stretch>
        </p:blipFill>
        <p:spPr>
          <a:xfrm>
            <a:off x="5495264" y="1505550"/>
            <a:ext cx="6452813" cy="3208151"/>
          </a:xfrm>
          <a:prstGeom prst="rect">
            <a:avLst/>
          </a:prstGeom>
        </p:spPr>
      </p:pic>
    </p:spTree>
    <p:extLst>
      <p:ext uri="{BB962C8B-B14F-4D97-AF65-F5344CB8AC3E}">
        <p14:creationId xmlns:p14="http://schemas.microsoft.com/office/powerpoint/2010/main" val="445134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92E8993-9374-E13B-B71C-B721D4E66473}"/>
              </a:ext>
            </a:extLst>
          </p:cNvPr>
          <p:cNvSpPr>
            <a:spLocks noGrp="1"/>
          </p:cNvSpPr>
          <p:nvPr>
            <p:ph type="sldNum" sz="quarter" idx="12"/>
          </p:nvPr>
        </p:nvSpPr>
        <p:spPr/>
        <p:txBody>
          <a:bodyPr/>
          <a:lstStyle/>
          <a:p>
            <a:fld id="{0B03548C-D8CE-44B9-80D6-3D9141BDC6B7}" type="slidenum">
              <a:rPr lang="cs-CZ" smtClean="0"/>
              <a:t>48</a:t>
            </a:fld>
            <a:endParaRPr lang="cs-CZ"/>
          </a:p>
        </p:txBody>
      </p:sp>
      <p:sp>
        <p:nvSpPr>
          <p:cNvPr id="4" name="TextovéPole 3">
            <a:extLst>
              <a:ext uri="{FF2B5EF4-FFF2-40B4-BE49-F238E27FC236}">
                <a16:creationId xmlns:a16="http://schemas.microsoft.com/office/drawing/2014/main" id="{28A1DB9C-D61D-C1AB-89C5-E36D44B1F983}"/>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Pohyb částic v plynu – Dopplerův jev</a:t>
            </a:r>
          </a:p>
        </p:txBody>
      </p:sp>
      <p:pic>
        <p:nvPicPr>
          <p:cNvPr id="5" name="Obrázek 4">
            <a:extLst>
              <a:ext uri="{FF2B5EF4-FFF2-40B4-BE49-F238E27FC236}">
                <a16:creationId xmlns:a16="http://schemas.microsoft.com/office/drawing/2014/main" id="{E359A6A0-2CA4-10D6-D92F-65C4DCD54673}"/>
              </a:ext>
            </a:extLst>
          </p:cNvPr>
          <p:cNvPicPr>
            <a:picLocks noChangeAspect="1"/>
          </p:cNvPicPr>
          <p:nvPr/>
        </p:nvPicPr>
        <p:blipFill rotWithShape="1">
          <a:blip r:embed="rId2"/>
          <a:srcRect l="59410" t="37823" r="15590" b="18911"/>
          <a:stretch/>
        </p:blipFill>
        <p:spPr>
          <a:xfrm>
            <a:off x="7413639" y="1368264"/>
            <a:ext cx="3927832" cy="4248472"/>
          </a:xfrm>
          <a:prstGeom prst="rect">
            <a:avLst/>
          </a:prstGeom>
        </p:spPr>
      </p:pic>
      <p:sp>
        <p:nvSpPr>
          <p:cNvPr id="6" name="Zástupný symbol pro obsah 7">
            <a:extLst>
              <a:ext uri="{FF2B5EF4-FFF2-40B4-BE49-F238E27FC236}">
                <a16:creationId xmlns:a16="http://schemas.microsoft.com/office/drawing/2014/main" id="{D03D5AB7-A268-9031-7D05-E5BAED480DD8}"/>
              </a:ext>
            </a:extLst>
          </p:cNvPr>
          <p:cNvSpPr txBox="1">
            <a:spLocks/>
          </p:cNvSpPr>
          <p:nvPr/>
        </p:nvSpPr>
        <p:spPr>
          <a:xfrm>
            <a:off x="396255" y="1548284"/>
            <a:ext cx="4639183" cy="3220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000" dirty="0"/>
              <a:t>Částice plynu, které se chaoticky pohybují, se projevují při interakci se zářením frekvenčním posunem podle rychlosti pohybu vůči směru sledování </a:t>
            </a:r>
          </a:p>
          <a:p>
            <a:pPr>
              <a:buFont typeface="Arial" panose="020B0604020202020204" pitchFamily="34" charset="0"/>
              <a:buNone/>
            </a:pPr>
            <a:endParaRPr lang="cs-CZ" sz="2000" dirty="0"/>
          </a:p>
        </p:txBody>
      </p:sp>
      <p:pic>
        <p:nvPicPr>
          <p:cNvPr id="9" name="Obrázek 8" descr="Obsah obrázku kresba&#10;&#10;Popis byl vytvořen automaticky">
            <a:extLst>
              <a:ext uri="{FF2B5EF4-FFF2-40B4-BE49-F238E27FC236}">
                <a16:creationId xmlns:a16="http://schemas.microsoft.com/office/drawing/2014/main" id="{FEC04005-BFAD-52B0-E5BF-AABCC03FA5CF}"/>
              </a:ext>
            </a:extLst>
          </p:cNvPr>
          <p:cNvPicPr>
            <a:picLocks noChangeAspect="1"/>
          </p:cNvPicPr>
          <p:nvPr/>
        </p:nvPicPr>
        <p:blipFill rotWithShape="1">
          <a:blip r:embed="rId3">
            <a:extLst>
              <a:ext uri="{28A0092B-C50C-407E-A947-70E740481C1C}">
                <a14:useLocalDpi xmlns:a14="http://schemas.microsoft.com/office/drawing/2010/main" val="0"/>
              </a:ext>
            </a:extLst>
          </a:blip>
          <a:srcRect l="13712" r="25808" b="52062"/>
          <a:stretch/>
        </p:blipFill>
        <p:spPr>
          <a:xfrm>
            <a:off x="818672" y="3094360"/>
            <a:ext cx="5760640" cy="3348484"/>
          </a:xfrm>
          <a:prstGeom prst="rect">
            <a:avLst/>
          </a:prstGeom>
        </p:spPr>
      </p:pic>
      <p:sp>
        <p:nvSpPr>
          <p:cNvPr id="10" name="TextovéPole 9">
            <a:extLst>
              <a:ext uri="{FF2B5EF4-FFF2-40B4-BE49-F238E27FC236}">
                <a16:creationId xmlns:a16="http://schemas.microsoft.com/office/drawing/2014/main" id="{F2055A15-F98A-0C41-9629-6328A7763379}"/>
              </a:ext>
            </a:extLst>
          </p:cNvPr>
          <p:cNvSpPr txBox="1"/>
          <p:nvPr/>
        </p:nvSpPr>
        <p:spPr>
          <a:xfrm>
            <a:off x="5940871" y="6084788"/>
            <a:ext cx="185694" cy="523220"/>
          </a:xfrm>
          <a:prstGeom prst="rect">
            <a:avLst/>
          </a:prstGeom>
          <a:noFill/>
        </p:spPr>
        <p:txBody>
          <a:bodyPr wrap="square" rtlCol="0">
            <a:spAutoFit/>
          </a:bodyPr>
          <a:lstStyle/>
          <a:p>
            <a:r>
              <a:rPr lang="el-GR" sz="2800" dirty="0">
                <a:latin typeface="Calibri" panose="020F0502020204030204" pitchFamily="34" charset="0"/>
                <a:cs typeface="Calibri" panose="020F0502020204030204" pitchFamily="34" charset="0"/>
              </a:rPr>
              <a:t>ν</a:t>
            </a:r>
            <a:endParaRPr lang="en-GB" sz="2800" dirty="0"/>
          </a:p>
        </p:txBody>
      </p:sp>
      <p:sp>
        <p:nvSpPr>
          <p:cNvPr id="11" name="TextovéPole 10">
            <a:extLst>
              <a:ext uri="{FF2B5EF4-FFF2-40B4-BE49-F238E27FC236}">
                <a16:creationId xmlns:a16="http://schemas.microsoft.com/office/drawing/2014/main" id="{198A112D-2A98-62CE-B67D-92D6067776C7}"/>
              </a:ext>
            </a:extLst>
          </p:cNvPr>
          <p:cNvSpPr txBox="1"/>
          <p:nvPr/>
        </p:nvSpPr>
        <p:spPr>
          <a:xfrm>
            <a:off x="3492599" y="6084788"/>
            <a:ext cx="468398" cy="523220"/>
          </a:xfrm>
          <a:prstGeom prst="rect">
            <a:avLst/>
          </a:prstGeom>
          <a:noFill/>
        </p:spPr>
        <p:txBody>
          <a:bodyPr wrap="none" rtlCol="0">
            <a:spAutoFit/>
          </a:bodyPr>
          <a:lstStyle/>
          <a:p>
            <a:r>
              <a:rPr lang="el-GR" sz="2800" dirty="0">
                <a:latin typeface="Calibri" panose="020F0502020204030204" pitchFamily="34" charset="0"/>
                <a:cs typeface="Calibri" panose="020F0502020204030204" pitchFamily="34" charset="0"/>
              </a:rPr>
              <a:t>ν</a:t>
            </a:r>
            <a:r>
              <a:rPr lang="cs-CZ" sz="2800" baseline="-25000" dirty="0">
                <a:latin typeface="Calibri" panose="020F0502020204030204" pitchFamily="34" charset="0"/>
                <a:cs typeface="Calibri" panose="020F0502020204030204" pitchFamily="34" charset="0"/>
              </a:rPr>
              <a:t>0</a:t>
            </a:r>
            <a:endParaRPr lang="en-GB" sz="2800" baseline="-25000" dirty="0"/>
          </a:p>
        </p:txBody>
      </p:sp>
      <p:sp>
        <p:nvSpPr>
          <p:cNvPr id="12" name="TextovéPole 11">
            <a:extLst>
              <a:ext uri="{FF2B5EF4-FFF2-40B4-BE49-F238E27FC236}">
                <a16:creationId xmlns:a16="http://schemas.microsoft.com/office/drawing/2014/main" id="{89E5F874-2DB3-AD82-3DCA-2DB4C7D1DFE0}"/>
              </a:ext>
            </a:extLst>
          </p:cNvPr>
          <p:cNvSpPr txBox="1"/>
          <p:nvPr/>
        </p:nvSpPr>
        <p:spPr>
          <a:xfrm>
            <a:off x="2052439" y="6002206"/>
            <a:ext cx="1024639" cy="523220"/>
          </a:xfrm>
          <a:prstGeom prst="rect">
            <a:avLst/>
          </a:prstGeom>
          <a:noFill/>
        </p:spPr>
        <p:txBody>
          <a:bodyPr wrap="none" rtlCol="0">
            <a:spAutoFit/>
          </a:bodyPr>
          <a:lstStyle/>
          <a:p>
            <a:r>
              <a:rPr lang="el-GR" sz="2800" dirty="0">
                <a:solidFill>
                  <a:srgbClr val="00B050"/>
                </a:solidFill>
                <a:latin typeface="Calibri" panose="020F0502020204030204" pitchFamily="34" charset="0"/>
                <a:cs typeface="Calibri" panose="020F0502020204030204" pitchFamily="34" charset="0"/>
              </a:rPr>
              <a:t>ν</a:t>
            </a:r>
            <a:r>
              <a:rPr lang="cs-CZ" sz="2800" baseline="-25000" dirty="0">
                <a:solidFill>
                  <a:srgbClr val="00B050"/>
                </a:solidFill>
                <a:latin typeface="Calibri" panose="020F0502020204030204" pitchFamily="34" charset="0"/>
                <a:cs typeface="Calibri" panose="020F0502020204030204" pitchFamily="34" charset="0"/>
              </a:rPr>
              <a:t>0 </a:t>
            </a:r>
            <a:r>
              <a:rPr lang="cs-CZ" sz="2800" dirty="0">
                <a:solidFill>
                  <a:srgbClr val="00B050"/>
                </a:solidFill>
                <a:latin typeface="Calibri" panose="020F0502020204030204" pitchFamily="34" charset="0"/>
                <a:cs typeface="Calibri" panose="020F0502020204030204" pitchFamily="34" charset="0"/>
              </a:rPr>
              <a:t>- </a:t>
            </a:r>
            <a:r>
              <a:rPr lang="el-GR" sz="2800" dirty="0">
                <a:solidFill>
                  <a:srgbClr val="00B050"/>
                </a:solidFill>
                <a:latin typeface="Calibri" panose="020F0502020204030204" pitchFamily="34" charset="0"/>
                <a:cs typeface="Calibri" panose="020F0502020204030204" pitchFamily="34" charset="0"/>
              </a:rPr>
              <a:t>ν</a:t>
            </a:r>
            <a:r>
              <a:rPr lang="cs-CZ" sz="2800" baseline="-25000" dirty="0">
                <a:solidFill>
                  <a:srgbClr val="00B050"/>
                </a:solidFill>
                <a:latin typeface="Calibri" panose="020F0502020204030204" pitchFamily="34" charset="0"/>
                <a:cs typeface="Calibri" panose="020F0502020204030204" pitchFamily="34" charset="0"/>
              </a:rPr>
              <a:t>D</a:t>
            </a:r>
            <a:endParaRPr lang="en-GB" sz="2800" baseline="-25000" dirty="0">
              <a:solidFill>
                <a:srgbClr val="00B050"/>
              </a:solidFill>
            </a:endParaRPr>
          </a:p>
        </p:txBody>
      </p:sp>
      <p:sp>
        <p:nvSpPr>
          <p:cNvPr id="13" name="TextovéPole 12">
            <a:extLst>
              <a:ext uri="{FF2B5EF4-FFF2-40B4-BE49-F238E27FC236}">
                <a16:creationId xmlns:a16="http://schemas.microsoft.com/office/drawing/2014/main" id="{065125FA-60F2-18C9-ED46-E4B64E44119E}"/>
              </a:ext>
            </a:extLst>
          </p:cNvPr>
          <p:cNvSpPr txBox="1"/>
          <p:nvPr/>
        </p:nvSpPr>
        <p:spPr>
          <a:xfrm>
            <a:off x="4124144" y="6012780"/>
            <a:ext cx="1032655" cy="523220"/>
          </a:xfrm>
          <a:prstGeom prst="rect">
            <a:avLst/>
          </a:prstGeom>
          <a:noFill/>
        </p:spPr>
        <p:txBody>
          <a:bodyPr wrap="none" rtlCol="0">
            <a:spAutoFit/>
          </a:bodyPr>
          <a:lstStyle/>
          <a:p>
            <a:r>
              <a:rPr lang="el-GR" sz="2800" dirty="0">
                <a:solidFill>
                  <a:srgbClr val="C00000"/>
                </a:solidFill>
                <a:latin typeface="Calibri" panose="020F0502020204030204" pitchFamily="34" charset="0"/>
                <a:cs typeface="Calibri" panose="020F0502020204030204" pitchFamily="34" charset="0"/>
              </a:rPr>
              <a:t>ν</a:t>
            </a:r>
            <a:r>
              <a:rPr lang="cs-CZ" sz="2800" baseline="-25000" dirty="0">
                <a:solidFill>
                  <a:srgbClr val="C00000"/>
                </a:solidFill>
                <a:latin typeface="Calibri" panose="020F0502020204030204" pitchFamily="34" charset="0"/>
                <a:cs typeface="Calibri" panose="020F0502020204030204" pitchFamily="34" charset="0"/>
              </a:rPr>
              <a:t>0 +</a:t>
            </a:r>
            <a:r>
              <a:rPr lang="cs-CZ" sz="2800" dirty="0">
                <a:solidFill>
                  <a:srgbClr val="C00000"/>
                </a:solidFill>
                <a:latin typeface="Calibri" panose="020F0502020204030204" pitchFamily="34" charset="0"/>
                <a:cs typeface="Calibri" panose="020F0502020204030204" pitchFamily="34" charset="0"/>
              </a:rPr>
              <a:t> </a:t>
            </a:r>
            <a:r>
              <a:rPr lang="el-GR" sz="2800" dirty="0">
                <a:solidFill>
                  <a:srgbClr val="C00000"/>
                </a:solidFill>
                <a:latin typeface="Calibri" panose="020F0502020204030204" pitchFamily="34" charset="0"/>
                <a:cs typeface="Calibri" panose="020F0502020204030204" pitchFamily="34" charset="0"/>
              </a:rPr>
              <a:t>ν</a:t>
            </a:r>
            <a:r>
              <a:rPr lang="cs-CZ" sz="2800" baseline="-25000" dirty="0">
                <a:solidFill>
                  <a:srgbClr val="C00000"/>
                </a:solidFill>
                <a:latin typeface="Calibri" panose="020F0502020204030204" pitchFamily="34" charset="0"/>
                <a:cs typeface="Calibri" panose="020F0502020204030204" pitchFamily="34" charset="0"/>
              </a:rPr>
              <a:t>D</a:t>
            </a:r>
            <a:endParaRPr lang="en-GB" sz="2800" baseline="-25000" dirty="0">
              <a:solidFill>
                <a:srgbClr val="C00000"/>
              </a:solidFill>
            </a:endParaRPr>
          </a:p>
        </p:txBody>
      </p:sp>
      <p:sp>
        <p:nvSpPr>
          <p:cNvPr id="14" name="TextovéPole 13">
            <a:extLst>
              <a:ext uri="{FF2B5EF4-FFF2-40B4-BE49-F238E27FC236}">
                <a16:creationId xmlns:a16="http://schemas.microsoft.com/office/drawing/2014/main" id="{F790F209-8A75-F287-460A-77F02226EAA1}"/>
              </a:ext>
            </a:extLst>
          </p:cNvPr>
          <p:cNvSpPr txBox="1"/>
          <p:nvPr/>
        </p:nvSpPr>
        <p:spPr>
          <a:xfrm>
            <a:off x="833822" y="3492500"/>
            <a:ext cx="340158" cy="415498"/>
          </a:xfrm>
          <a:prstGeom prst="rect">
            <a:avLst/>
          </a:prstGeom>
          <a:noFill/>
        </p:spPr>
        <p:txBody>
          <a:bodyPr wrap="none" rtlCol="0">
            <a:spAutoFit/>
          </a:bodyPr>
          <a:lstStyle/>
          <a:p>
            <a:r>
              <a:rPr lang="cs-CZ" dirty="0"/>
              <a:t>A</a:t>
            </a:r>
            <a:endParaRPr lang="en-GB" dirty="0"/>
          </a:p>
        </p:txBody>
      </p:sp>
      <p:sp>
        <p:nvSpPr>
          <p:cNvPr id="15" name="TextovéPole 14">
            <a:extLst>
              <a:ext uri="{FF2B5EF4-FFF2-40B4-BE49-F238E27FC236}">
                <a16:creationId xmlns:a16="http://schemas.microsoft.com/office/drawing/2014/main" id="{97A1E88E-319E-BC32-7057-6A30B57E031B}"/>
              </a:ext>
            </a:extLst>
          </p:cNvPr>
          <p:cNvSpPr txBox="1"/>
          <p:nvPr/>
        </p:nvSpPr>
        <p:spPr>
          <a:xfrm>
            <a:off x="5023628" y="4896252"/>
            <a:ext cx="2375923" cy="830997"/>
          </a:xfrm>
          <a:prstGeom prst="rect">
            <a:avLst/>
          </a:prstGeom>
          <a:noFill/>
        </p:spPr>
        <p:txBody>
          <a:bodyPr wrap="square" rtlCol="0">
            <a:spAutoFit/>
          </a:bodyPr>
          <a:lstStyle/>
          <a:p>
            <a:r>
              <a:rPr lang="cs-CZ" sz="1600" dirty="0"/>
              <a:t>absorpční profil částic pohybujících se stejnou rychlostí</a:t>
            </a:r>
            <a:endParaRPr lang="en-GB" sz="1600" dirty="0"/>
          </a:p>
        </p:txBody>
      </p:sp>
      <p:sp>
        <p:nvSpPr>
          <p:cNvPr id="16" name="TextovéPole 15">
            <a:extLst>
              <a:ext uri="{FF2B5EF4-FFF2-40B4-BE49-F238E27FC236}">
                <a16:creationId xmlns:a16="http://schemas.microsoft.com/office/drawing/2014/main" id="{4FEAD8FD-865A-ABF5-0672-CD473C2A643E}"/>
              </a:ext>
            </a:extLst>
          </p:cNvPr>
          <p:cNvSpPr txBox="1"/>
          <p:nvPr/>
        </p:nvSpPr>
        <p:spPr>
          <a:xfrm>
            <a:off x="4681803" y="4104886"/>
            <a:ext cx="2375923" cy="338554"/>
          </a:xfrm>
          <a:prstGeom prst="rect">
            <a:avLst/>
          </a:prstGeom>
          <a:noFill/>
        </p:spPr>
        <p:txBody>
          <a:bodyPr wrap="square" rtlCol="0">
            <a:spAutoFit/>
          </a:bodyPr>
          <a:lstStyle/>
          <a:p>
            <a:r>
              <a:rPr lang="cs-CZ" sz="1600" dirty="0"/>
              <a:t>výsledný absorpční profil</a:t>
            </a:r>
            <a:endParaRPr lang="en-GB" sz="1600" dirty="0"/>
          </a:p>
        </p:txBody>
      </p:sp>
      <p:cxnSp>
        <p:nvCxnSpPr>
          <p:cNvPr id="19" name="Přímá spojnice 18">
            <a:extLst>
              <a:ext uri="{FF2B5EF4-FFF2-40B4-BE49-F238E27FC236}">
                <a16:creationId xmlns:a16="http://schemas.microsoft.com/office/drawing/2014/main" id="{4FAC113E-3A9A-3667-E45F-35F2DDA2073B}"/>
              </a:ext>
            </a:extLst>
          </p:cNvPr>
          <p:cNvCxnSpPr/>
          <p:nvPr/>
        </p:nvCxnSpPr>
        <p:spPr>
          <a:xfrm flipH="1" flipV="1">
            <a:off x="6948983" y="2340372"/>
            <a:ext cx="864096" cy="936104"/>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1" name="TextovéPole 20">
            <a:extLst>
              <a:ext uri="{FF2B5EF4-FFF2-40B4-BE49-F238E27FC236}">
                <a16:creationId xmlns:a16="http://schemas.microsoft.com/office/drawing/2014/main" id="{46729E94-054C-B01D-A853-F36783B862A9}"/>
              </a:ext>
            </a:extLst>
          </p:cNvPr>
          <p:cNvSpPr txBox="1"/>
          <p:nvPr/>
        </p:nvSpPr>
        <p:spPr>
          <a:xfrm>
            <a:off x="6084887" y="1952717"/>
            <a:ext cx="2129654" cy="338554"/>
          </a:xfrm>
          <a:prstGeom prst="rect">
            <a:avLst/>
          </a:prstGeom>
          <a:noFill/>
        </p:spPr>
        <p:txBody>
          <a:bodyPr wrap="square">
            <a:spAutoFit/>
          </a:bodyPr>
          <a:lstStyle/>
          <a:p>
            <a:r>
              <a:rPr lang="cs-CZ" sz="1600" dirty="0"/>
              <a:t>měrný paprsek</a:t>
            </a:r>
            <a:endParaRPr lang="en-GB" sz="1600" dirty="0"/>
          </a:p>
        </p:txBody>
      </p:sp>
    </p:spTree>
    <p:extLst>
      <p:ext uri="{BB962C8B-B14F-4D97-AF65-F5344CB8AC3E}">
        <p14:creationId xmlns:p14="http://schemas.microsoft.com/office/powerpoint/2010/main" val="34959648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92E8993-9374-E13B-B71C-B721D4E66473}"/>
              </a:ext>
            </a:extLst>
          </p:cNvPr>
          <p:cNvSpPr>
            <a:spLocks noGrp="1"/>
          </p:cNvSpPr>
          <p:nvPr>
            <p:ph type="sldNum" sz="quarter" idx="12"/>
          </p:nvPr>
        </p:nvSpPr>
        <p:spPr/>
        <p:txBody>
          <a:bodyPr/>
          <a:lstStyle/>
          <a:p>
            <a:fld id="{0B03548C-D8CE-44B9-80D6-3D9141BDC6B7}" type="slidenum">
              <a:rPr lang="cs-CZ" smtClean="0"/>
              <a:t>49</a:t>
            </a:fld>
            <a:endParaRPr lang="cs-CZ"/>
          </a:p>
        </p:txBody>
      </p:sp>
      <p:sp>
        <p:nvSpPr>
          <p:cNvPr id="4" name="TextovéPole 3">
            <a:extLst>
              <a:ext uri="{FF2B5EF4-FFF2-40B4-BE49-F238E27FC236}">
                <a16:creationId xmlns:a16="http://schemas.microsoft.com/office/drawing/2014/main" id="{28A1DB9C-D61D-C1AB-89C5-E36D44B1F983}"/>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Saturační subdopplerovská spektroskopie </a:t>
            </a:r>
          </a:p>
        </p:txBody>
      </p:sp>
      <p:pic>
        <p:nvPicPr>
          <p:cNvPr id="5" name="Obrázek 4">
            <a:extLst>
              <a:ext uri="{FF2B5EF4-FFF2-40B4-BE49-F238E27FC236}">
                <a16:creationId xmlns:a16="http://schemas.microsoft.com/office/drawing/2014/main" id="{E359A6A0-2CA4-10D6-D92F-65C4DCD54673}"/>
              </a:ext>
            </a:extLst>
          </p:cNvPr>
          <p:cNvPicPr>
            <a:picLocks noChangeAspect="1"/>
          </p:cNvPicPr>
          <p:nvPr/>
        </p:nvPicPr>
        <p:blipFill rotWithShape="1">
          <a:blip r:embed="rId3"/>
          <a:srcRect l="59410" t="37823" r="15590" b="18911"/>
          <a:stretch/>
        </p:blipFill>
        <p:spPr>
          <a:xfrm>
            <a:off x="7701671" y="1764308"/>
            <a:ext cx="3927832" cy="4248472"/>
          </a:xfrm>
          <a:prstGeom prst="rect">
            <a:avLst/>
          </a:prstGeom>
        </p:spPr>
      </p:pic>
      <p:sp>
        <p:nvSpPr>
          <p:cNvPr id="10" name="TextovéPole 9">
            <a:extLst>
              <a:ext uri="{FF2B5EF4-FFF2-40B4-BE49-F238E27FC236}">
                <a16:creationId xmlns:a16="http://schemas.microsoft.com/office/drawing/2014/main" id="{F2055A15-F98A-0C41-9629-6328A7763379}"/>
              </a:ext>
            </a:extLst>
          </p:cNvPr>
          <p:cNvSpPr txBox="1"/>
          <p:nvPr/>
        </p:nvSpPr>
        <p:spPr>
          <a:xfrm>
            <a:off x="5481569" y="5057512"/>
            <a:ext cx="185694" cy="523220"/>
          </a:xfrm>
          <a:prstGeom prst="rect">
            <a:avLst/>
          </a:prstGeom>
          <a:noFill/>
        </p:spPr>
        <p:txBody>
          <a:bodyPr wrap="square" rtlCol="0">
            <a:spAutoFit/>
          </a:bodyPr>
          <a:lstStyle/>
          <a:p>
            <a:r>
              <a:rPr lang="el-GR" sz="2800" dirty="0">
                <a:latin typeface="Calibri" panose="020F0502020204030204" pitchFamily="34" charset="0"/>
                <a:cs typeface="Calibri" panose="020F0502020204030204" pitchFamily="34" charset="0"/>
              </a:rPr>
              <a:t>ν</a:t>
            </a:r>
            <a:endParaRPr lang="en-GB" sz="2800" dirty="0"/>
          </a:p>
        </p:txBody>
      </p:sp>
      <p:sp>
        <p:nvSpPr>
          <p:cNvPr id="11" name="TextovéPole 10">
            <a:extLst>
              <a:ext uri="{FF2B5EF4-FFF2-40B4-BE49-F238E27FC236}">
                <a16:creationId xmlns:a16="http://schemas.microsoft.com/office/drawing/2014/main" id="{198A112D-2A98-62CE-B67D-92D6067776C7}"/>
              </a:ext>
            </a:extLst>
          </p:cNvPr>
          <p:cNvSpPr txBox="1"/>
          <p:nvPr/>
        </p:nvSpPr>
        <p:spPr>
          <a:xfrm>
            <a:off x="3033297" y="5057512"/>
            <a:ext cx="468398" cy="523220"/>
          </a:xfrm>
          <a:prstGeom prst="rect">
            <a:avLst/>
          </a:prstGeom>
          <a:noFill/>
        </p:spPr>
        <p:txBody>
          <a:bodyPr wrap="none" rtlCol="0">
            <a:spAutoFit/>
          </a:bodyPr>
          <a:lstStyle/>
          <a:p>
            <a:r>
              <a:rPr lang="el-GR" sz="2800" dirty="0">
                <a:latin typeface="Calibri" panose="020F0502020204030204" pitchFamily="34" charset="0"/>
                <a:cs typeface="Calibri" panose="020F0502020204030204" pitchFamily="34" charset="0"/>
              </a:rPr>
              <a:t>ν</a:t>
            </a:r>
            <a:r>
              <a:rPr lang="cs-CZ" sz="2800" baseline="-25000" dirty="0">
                <a:latin typeface="Calibri" panose="020F0502020204030204" pitchFamily="34" charset="0"/>
                <a:cs typeface="Calibri" panose="020F0502020204030204" pitchFamily="34" charset="0"/>
              </a:rPr>
              <a:t>0</a:t>
            </a:r>
            <a:endParaRPr lang="en-GB" sz="2800" baseline="-25000" dirty="0"/>
          </a:p>
        </p:txBody>
      </p:sp>
      <p:sp>
        <p:nvSpPr>
          <p:cNvPr id="12" name="TextovéPole 11">
            <a:extLst>
              <a:ext uri="{FF2B5EF4-FFF2-40B4-BE49-F238E27FC236}">
                <a16:creationId xmlns:a16="http://schemas.microsoft.com/office/drawing/2014/main" id="{89E5F874-2DB3-AD82-3DCA-2DB4C7D1DFE0}"/>
              </a:ext>
            </a:extLst>
          </p:cNvPr>
          <p:cNvSpPr txBox="1"/>
          <p:nvPr/>
        </p:nvSpPr>
        <p:spPr>
          <a:xfrm>
            <a:off x="1593137" y="4974930"/>
            <a:ext cx="1024639" cy="523220"/>
          </a:xfrm>
          <a:prstGeom prst="rect">
            <a:avLst/>
          </a:prstGeom>
          <a:noFill/>
        </p:spPr>
        <p:txBody>
          <a:bodyPr wrap="none" rtlCol="0">
            <a:spAutoFit/>
          </a:bodyPr>
          <a:lstStyle/>
          <a:p>
            <a:r>
              <a:rPr lang="el-GR" sz="2800" dirty="0">
                <a:solidFill>
                  <a:srgbClr val="00B050"/>
                </a:solidFill>
                <a:latin typeface="Calibri" panose="020F0502020204030204" pitchFamily="34" charset="0"/>
                <a:cs typeface="Calibri" panose="020F0502020204030204" pitchFamily="34" charset="0"/>
              </a:rPr>
              <a:t>ν</a:t>
            </a:r>
            <a:r>
              <a:rPr lang="cs-CZ" sz="2800" baseline="-25000" dirty="0">
                <a:solidFill>
                  <a:srgbClr val="00B050"/>
                </a:solidFill>
                <a:latin typeface="Calibri" panose="020F0502020204030204" pitchFamily="34" charset="0"/>
                <a:cs typeface="Calibri" panose="020F0502020204030204" pitchFamily="34" charset="0"/>
              </a:rPr>
              <a:t>0 </a:t>
            </a:r>
            <a:r>
              <a:rPr lang="cs-CZ" sz="2800" dirty="0">
                <a:solidFill>
                  <a:srgbClr val="00B050"/>
                </a:solidFill>
                <a:latin typeface="Calibri" panose="020F0502020204030204" pitchFamily="34" charset="0"/>
                <a:cs typeface="Calibri" panose="020F0502020204030204" pitchFamily="34" charset="0"/>
              </a:rPr>
              <a:t>- </a:t>
            </a:r>
            <a:r>
              <a:rPr lang="el-GR" sz="2800" dirty="0">
                <a:solidFill>
                  <a:srgbClr val="00B050"/>
                </a:solidFill>
                <a:latin typeface="Calibri" panose="020F0502020204030204" pitchFamily="34" charset="0"/>
                <a:cs typeface="Calibri" panose="020F0502020204030204" pitchFamily="34" charset="0"/>
              </a:rPr>
              <a:t>ν</a:t>
            </a:r>
            <a:r>
              <a:rPr lang="cs-CZ" sz="2800" baseline="-25000" dirty="0">
                <a:solidFill>
                  <a:srgbClr val="00B050"/>
                </a:solidFill>
                <a:latin typeface="Calibri" panose="020F0502020204030204" pitchFamily="34" charset="0"/>
                <a:cs typeface="Calibri" panose="020F0502020204030204" pitchFamily="34" charset="0"/>
              </a:rPr>
              <a:t>D</a:t>
            </a:r>
            <a:endParaRPr lang="en-GB" sz="2800" baseline="-25000" dirty="0">
              <a:solidFill>
                <a:srgbClr val="00B050"/>
              </a:solidFill>
            </a:endParaRPr>
          </a:p>
        </p:txBody>
      </p:sp>
      <p:sp>
        <p:nvSpPr>
          <p:cNvPr id="13" name="TextovéPole 12">
            <a:extLst>
              <a:ext uri="{FF2B5EF4-FFF2-40B4-BE49-F238E27FC236}">
                <a16:creationId xmlns:a16="http://schemas.microsoft.com/office/drawing/2014/main" id="{065125FA-60F2-18C9-ED46-E4B64E44119E}"/>
              </a:ext>
            </a:extLst>
          </p:cNvPr>
          <p:cNvSpPr txBox="1"/>
          <p:nvPr/>
        </p:nvSpPr>
        <p:spPr>
          <a:xfrm>
            <a:off x="3664842" y="4985504"/>
            <a:ext cx="1032655" cy="523220"/>
          </a:xfrm>
          <a:prstGeom prst="rect">
            <a:avLst/>
          </a:prstGeom>
          <a:noFill/>
        </p:spPr>
        <p:txBody>
          <a:bodyPr wrap="none" rtlCol="0">
            <a:spAutoFit/>
          </a:bodyPr>
          <a:lstStyle/>
          <a:p>
            <a:r>
              <a:rPr lang="el-GR" sz="2800" dirty="0">
                <a:solidFill>
                  <a:srgbClr val="C00000"/>
                </a:solidFill>
                <a:latin typeface="Calibri" panose="020F0502020204030204" pitchFamily="34" charset="0"/>
                <a:cs typeface="Calibri" panose="020F0502020204030204" pitchFamily="34" charset="0"/>
              </a:rPr>
              <a:t>ν</a:t>
            </a:r>
            <a:r>
              <a:rPr lang="cs-CZ" sz="2800" baseline="-25000" dirty="0">
                <a:solidFill>
                  <a:srgbClr val="C00000"/>
                </a:solidFill>
                <a:latin typeface="Calibri" panose="020F0502020204030204" pitchFamily="34" charset="0"/>
                <a:cs typeface="Calibri" panose="020F0502020204030204" pitchFamily="34" charset="0"/>
              </a:rPr>
              <a:t>0 +</a:t>
            </a:r>
            <a:r>
              <a:rPr lang="cs-CZ" sz="2800" dirty="0">
                <a:solidFill>
                  <a:srgbClr val="C00000"/>
                </a:solidFill>
                <a:latin typeface="Calibri" panose="020F0502020204030204" pitchFamily="34" charset="0"/>
                <a:cs typeface="Calibri" panose="020F0502020204030204" pitchFamily="34" charset="0"/>
              </a:rPr>
              <a:t> </a:t>
            </a:r>
            <a:r>
              <a:rPr lang="el-GR" sz="2800" dirty="0">
                <a:solidFill>
                  <a:srgbClr val="C00000"/>
                </a:solidFill>
                <a:latin typeface="Calibri" panose="020F0502020204030204" pitchFamily="34" charset="0"/>
                <a:cs typeface="Calibri" panose="020F0502020204030204" pitchFamily="34" charset="0"/>
              </a:rPr>
              <a:t>ν</a:t>
            </a:r>
            <a:r>
              <a:rPr lang="cs-CZ" sz="2800" baseline="-25000" dirty="0">
                <a:solidFill>
                  <a:srgbClr val="C00000"/>
                </a:solidFill>
                <a:latin typeface="Calibri" panose="020F0502020204030204" pitchFamily="34" charset="0"/>
                <a:cs typeface="Calibri" panose="020F0502020204030204" pitchFamily="34" charset="0"/>
              </a:rPr>
              <a:t>D</a:t>
            </a:r>
            <a:endParaRPr lang="en-GB" sz="2800" baseline="-25000" dirty="0">
              <a:solidFill>
                <a:srgbClr val="C00000"/>
              </a:solidFill>
            </a:endParaRPr>
          </a:p>
        </p:txBody>
      </p:sp>
      <p:sp>
        <p:nvSpPr>
          <p:cNvPr id="14" name="TextovéPole 13">
            <a:extLst>
              <a:ext uri="{FF2B5EF4-FFF2-40B4-BE49-F238E27FC236}">
                <a16:creationId xmlns:a16="http://schemas.microsoft.com/office/drawing/2014/main" id="{F790F209-8A75-F287-460A-77F02226EAA1}"/>
              </a:ext>
            </a:extLst>
          </p:cNvPr>
          <p:cNvSpPr txBox="1"/>
          <p:nvPr/>
        </p:nvSpPr>
        <p:spPr>
          <a:xfrm>
            <a:off x="152977" y="2196356"/>
            <a:ext cx="340158" cy="415498"/>
          </a:xfrm>
          <a:prstGeom prst="rect">
            <a:avLst/>
          </a:prstGeom>
          <a:noFill/>
        </p:spPr>
        <p:txBody>
          <a:bodyPr wrap="none" rtlCol="0">
            <a:spAutoFit/>
          </a:bodyPr>
          <a:lstStyle/>
          <a:p>
            <a:r>
              <a:rPr lang="cs-CZ" dirty="0"/>
              <a:t>A</a:t>
            </a:r>
            <a:endParaRPr lang="en-GB" dirty="0"/>
          </a:p>
        </p:txBody>
      </p:sp>
      <p:sp>
        <p:nvSpPr>
          <p:cNvPr id="7" name="Šipka: doprava 6">
            <a:extLst>
              <a:ext uri="{FF2B5EF4-FFF2-40B4-BE49-F238E27FC236}">
                <a16:creationId xmlns:a16="http://schemas.microsoft.com/office/drawing/2014/main" id="{2E20DDDC-F85B-76BD-4A2D-9B64AAA3E4F1}"/>
              </a:ext>
            </a:extLst>
          </p:cNvPr>
          <p:cNvSpPr/>
          <p:nvPr/>
        </p:nvSpPr>
        <p:spPr>
          <a:xfrm>
            <a:off x="6943216" y="3229741"/>
            <a:ext cx="5190343" cy="1010526"/>
          </a:xfrm>
          <a:prstGeom prst="rightArrow">
            <a:avLst/>
          </a:prstGeom>
          <a:solidFill>
            <a:schemeClr val="bg1">
              <a:lumMod val="85000"/>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ovéPole 7">
            <a:extLst>
              <a:ext uri="{FF2B5EF4-FFF2-40B4-BE49-F238E27FC236}">
                <a16:creationId xmlns:a16="http://schemas.microsoft.com/office/drawing/2014/main" id="{3D8AE358-4274-D9D9-372C-CDD353AF5174}"/>
              </a:ext>
            </a:extLst>
          </p:cNvPr>
          <p:cNvSpPr txBox="1"/>
          <p:nvPr/>
        </p:nvSpPr>
        <p:spPr>
          <a:xfrm>
            <a:off x="7020991" y="3456496"/>
            <a:ext cx="657552" cy="523220"/>
          </a:xfrm>
          <a:prstGeom prst="rect">
            <a:avLst/>
          </a:prstGeom>
          <a:noFill/>
        </p:spPr>
        <p:txBody>
          <a:bodyPr wrap="none" rtlCol="0">
            <a:spAutoFit/>
          </a:bodyPr>
          <a:lstStyle/>
          <a:p>
            <a:r>
              <a:rPr lang="cs-CZ" sz="2800" dirty="0">
                <a:latin typeface="Calibri" panose="020F0502020204030204" pitchFamily="34" charset="0"/>
                <a:cs typeface="Calibri" panose="020F0502020204030204" pitchFamily="34" charset="0"/>
              </a:rPr>
              <a:t>h</a:t>
            </a:r>
            <a:r>
              <a:rPr lang="el-GR" sz="2800" dirty="0">
                <a:latin typeface="Calibri" panose="020F0502020204030204" pitchFamily="34" charset="0"/>
                <a:cs typeface="Calibri" panose="020F0502020204030204" pitchFamily="34" charset="0"/>
              </a:rPr>
              <a:t>ν</a:t>
            </a:r>
            <a:r>
              <a:rPr lang="cs-CZ" sz="2800" baseline="-25000" dirty="0">
                <a:latin typeface="Calibri" panose="020F0502020204030204" pitchFamily="34" charset="0"/>
                <a:cs typeface="Calibri" panose="020F0502020204030204" pitchFamily="34" charset="0"/>
              </a:rPr>
              <a:t>0</a:t>
            </a:r>
            <a:endParaRPr lang="en-GB" sz="2800" baseline="-25000" dirty="0"/>
          </a:p>
        </p:txBody>
      </p:sp>
      <p:pic>
        <p:nvPicPr>
          <p:cNvPr id="20" name="Obrázek 19" descr="Obsah obrázku řada/pruh&#10;&#10;Popis byl vytvořen automaticky">
            <a:extLst>
              <a:ext uri="{FF2B5EF4-FFF2-40B4-BE49-F238E27FC236}">
                <a16:creationId xmlns:a16="http://schemas.microsoft.com/office/drawing/2014/main" id="{ADCB0A9B-F743-1F71-CE89-ADCCC44B037E}"/>
              </a:ext>
            </a:extLst>
          </p:cNvPr>
          <p:cNvPicPr>
            <a:picLocks noChangeAspect="1"/>
          </p:cNvPicPr>
          <p:nvPr/>
        </p:nvPicPr>
        <p:blipFill rotWithShape="1">
          <a:blip r:embed="rId4">
            <a:extLst>
              <a:ext uri="{28A0092B-C50C-407E-A947-70E740481C1C}">
                <a14:useLocalDpi xmlns:a14="http://schemas.microsoft.com/office/drawing/2010/main" val="0"/>
              </a:ext>
            </a:extLst>
          </a:blip>
          <a:srcRect l="9492" t="5493" r="4258" b="20041"/>
          <a:stretch/>
        </p:blipFill>
        <p:spPr>
          <a:xfrm>
            <a:off x="513017" y="2124348"/>
            <a:ext cx="5571870" cy="2916325"/>
          </a:xfrm>
          <a:prstGeom prst="rect">
            <a:avLst/>
          </a:prstGeom>
          <a:solidFill>
            <a:srgbClr val="000000">
              <a:alpha val="0"/>
            </a:srgbClr>
          </a:solidFill>
        </p:spPr>
      </p:pic>
      <p:sp>
        <p:nvSpPr>
          <p:cNvPr id="24" name="TextovéPole 23">
            <a:extLst>
              <a:ext uri="{FF2B5EF4-FFF2-40B4-BE49-F238E27FC236}">
                <a16:creationId xmlns:a16="http://schemas.microsoft.com/office/drawing/2014/main" id="{154128C0-E4B1-2CAE-0485-79D7F9887898}"/>
              </a:ext>
            </a:extLst>
          </p:cNvPr>
          <p:cNvSpPr txBox="1"/>
          <p:nvPr/>
        </p:nvSpPr>
        <p:spPr>
          <a:xfrm>
            <a:off x="2010715" y="1666871"/>
            <a:ext cx="2808312" cy="584775"/>
          </a:xfrm>
          <a:prstGeom prst="rect">
            <a:avLst/>
          </a:prstGeom>
          <a:noFill/>
        </p:spPr>
        <p:txBody>
          <a:bodyPr wrap="square" rtlCol="0">
            <a:spAutoFit/>
          </a:bodyPr>
          <a:lstStyle/>
          <a:p>
            <a:r>
              <a:rPr lang="cs-CZ" sz="1600" dirty="0"/>
              <a:t>saturace částic nepohybujících se vůči měrnému paprsku (</a:t>
            </a:r>
            <a:r>
              <a:rPr lang="el-GR" sz="1600" dirty="0">
                <a:latin typeface="Calibri" panose="020F0502020204030204" pitchFamily="34" charset="0"/>
                <a:cs typeface="Calibri" panose="020F0502020204030204" pitchFamily="34" charset="0"/>
              </a:rPr>
              <a:t>ν</a:t>
            </a:r>
            <a:r>
              <a:rPr lang="cs-CZ" sz="1600" baseline="-25000" dirty="0">
                <a:latin typeface="Calibri" panose="020F0502020204030204" pitchFamily="34" charset="0"/>
                <a:cs typeface="Calibri" panose="020F0502020204030204" pitchFamily="34" charset="0"/>
              </a:rPr>
              <a:t>0</a:t>
            </a:r>
            <a:r>
              <a:rPr lang="cs-CZ" sz="1600" dirty="0">
                <a:latin typeface="Calibri" panose="020F0502020204030204" pitchFamily="34" charset="0"/>
                <a:cs typeface="Calibri" panose="020F0502020204030204" pitchFamily="34" charset="0"/>
              </a:rPr>
              <a:t>)</a:t>
            </a:r>
            <a:endParaRPr lang="en-GB" sz="1600" dirty="0"/>
          </a:p>
        </p:txBody>
      </p:sp>
      <p:sp>
        <p:nvSpPr>
          <p:cNvPr id="25" name="TextovéPole 24">
            <a:extLst>
              <a:ext uri="{FF2B5EF4-FFF2-40B4-BE49-F238E27FC236}">
                <a16:creationId xmlns:a16="http://schemas.microsoft.com/office/drawing/2014/main" id="{A0131BA0-89B0-E313-7F49-B6F7E12BDE93}"/>
              </a:ext>
            </a:extLst>
          </p:cNvPr>
          <p:cNvSpPr txBox="1"/>
          <p:nvPr/>
        </p:nvSpPr>
        <p:spPr>
          <a:xfrm>
            <a:off x="6284940" y="3117942"/>
            <a:ext cx="2129654" cy="338554"/>
          </a:xfrm>
          <a:prstGeom prst="rect">
            <a:avLst/>
          </a:prstGeom>
          <a:noFill/>
        </p:spPr>
        <p:txBody>
          <a:bodyPr wrap="square">
            <a:spAutoFit/>
          </a:bodyPr>
          <a:lstStyle/>
          <a:p>
            <a:r>
              <a:rPr lang="cs-CZ" sz="1600" dirty="0"/>
              <a:t>saturační paprsek</a:t>
            </a:r>
            <a:endParaRPr lang="en-GB" sz="1600" dirty="0"/>
          </a:p>
        </p:txBody>
      </p:sp>
      <p:cxnSp>
        <p:nvCxnSpPr>
          <p:cNvPr id="29" name="Přímá spojnice se šipkou 28">
            <a:extLst>
              <a:ext uri="{FF2B5EF4-FFF2-40B4-BE49-F238E27FC236}">
                <a16:creationId xmlns:a16="http://schemas.microsoft.com/office/drawing/2014/main" id="{49D6EF80-5C4D-ECA6-B66A-2C4B59A5B0DE}"/>
              </a:ext>
            </a:extLst>
          </p:cNvPr>
          <p:cNvCxnSpPr/>
          <p:nvPr/>
        </p:nvCxnSpPr>
        <p:spPr>
          <a:xfrm>
            <a:off x="3132559" y="2340372"/>
            <a:ext cx="0" cy="745353"/>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488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0B03548C-D8CE-44B9-80D6-3D9141BDC6B7}" type="slidenum">
              <a:rPr lang="cs-CZ" smtClean="0"/>
              <a:t>5</a:t>
            </a:fld>
            <a:endParaRPr lang="cs-CZ"/>
          </a:p>
        </p:txBody>
      </p:sp>
      <p:sp>
        <p:nvSpPr>
          <p:cNvPr id="82" name="AutoShape 2" descr="Elektromagnetické spektrum – Wikipedi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2" name="Picture 4" descr="https://upload.wikimedia.org/wikipedia/commons/thumb/d/d7/EM_Spectrum_Properties_cz.svg/770px-EM_Spectrum_Properties_cz.svg.png"/>
          <p:cNvPicPr>
            <a:picLocks noChangeAspect="1" noChangeArrowheads="1"/>
          </p:cNvPicPr>
          <p:nvPr/>
        </p:nvPicPr>
        <p:blipFill rotWithShape="1">
          <a:blip r:embed="rId2">
            <a:extLst>
              <a:ext uri="{28A0092B-C50C-407E-A947-70E740481C1C}">
                <a14:useLocalDpi xmlns:a14="http://schemas.microsoft.com/office/drawing/2010/main" val="0"/>
              </a:ext>
            </a:extLst>
          </a:blip>
          <a:srcRect t="5313"/>
          <a:stretch/>
        </p:blipFill>
        <p:spPr bwMode="auto">
          <a:xfrm>
            <a:off x="612279" y="1130451"/>
            <a:ext cx="10153128" cy="5181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F722DB41-7982-E350-AC40-61F27B72E35A}"/>
              </a:ext>
            </a:extLst>
          </p:cNvPr>
          <p:cNvSpPr txBox="1"/>
          <p:nvPr/>
        </p:nvSpPr>
        <p:spPr>
          <a:xfrm>
            <a:off x="0" y="139051"/>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Elektromagnetické spektrum</a:t>
            </a:r>
            <a:endParaRPr lang="en-GB" sz="4000" b="1" dirty="0">
              <a:solidFill>
                <a:srgbClr val="0070C0"/>
              </a:solidFill>
            </a:endParaRPr>
          </a:p>
        </p:txBody>
      </p:sp>
    </p:spTree>
    <p:extLst>
      <p:ext uri="{BB962C8B-B14F-4D97-AF65-F5344CB8AC3E}">
        <p14:creationId xmlns:p14="http://schemas.microsoft.com/office/powerpoint/2010/main" val="3080833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8CA2D22-C904-7A24-03F4-24BF39CD33DA}"/>
              </a:ext>
            </a:extLst>
          </p:cNvPr>
          <p:cNvSpPr>
            <a:spLocks noGrp="1"/>
          </p:cNvSpPr>
          <p:nvPr>
            <p:ph type="sldNum" sz="quarter" idx="12"/>
          </p:nvPr>
        </p:nvSpPr>
        <p:spPr/>
        <p:txBody>
          <a:bodyPr/>
          <a:lstStyle/>
          <a:p>
            <a:fld id="{0B03548C-D8CE-44B9-80D6-3D9141BDC6B7}" type="slidenum">
              <a:rPr lang="cs-CZ" smtClean="0"/>
              <a:t>50</a:t>
            </a:fld>
            <a:endParaRPr lang="cs-CZ"/>
          </a:p>
        </p:txBody>
      </p:sp>
      <p:sp>
        <p:nvSpPr>
          <p:cNvPr id="5" name="TextovéPole 4">
            <a:extLst>
              <a:ext uri="{FF2B5EF4-FFF2-40B4-BE49-F238E27FC236}">
                <a16:creationId xmlns:a16="http://schemas.microsoft.com/office/drawing/2014/main" id="{0E74F03D-AF5E-1426-BC75-F4CEA843F116}"/>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Laserem buzená fluorescence (</a:t>
            </a:r>
            <a:r>
              <a:rPr lang="cs-CZ" sz="4000" b="1" dirty="0" err="1">
                <a:solidFill>
                  <a:schemeClr val="accent1"/>
                </a:solidFill>
              </a:rPr>
              <a:t>LIF</a:t>
            </a:r>
            <a:r>
              <a:rPr lang="cs-CZ" sz="4000" b="1" dirty="0">
                <a:solidFill>
                  <a:schemeClr val="accent1"/>
                </a:solidFill>
              </a:rPr>
              <a:t>)</a:t>
            </a:r>
          </a:p>
        </p:txBody>
      </p:sp>
      <p:sp>
        <p:nvSpPr>
          <p:cNvPr id="7" name="TextovéPole 6">
            <a:extLst>
              <a:ext uri="{FF2B5EF4-FFF2-40B4-BE49-F238E27FC236}">
                <a16:creationId xmlns:a16="http://schemas.microsoft.com/office/drawing/2014/main" id="{C12A704E-EBA1-332F-4C65-1E6B2B1B1731}"/>
              </a:ext>
            </a:extLst>
          </p:cNvPr>
          <p:cNvSpPr txBox="1"/>
          <p:nvPr/>
        </p:nvSpPr>
        <p:spPr>
          <a:xfrm>
            <a:off x="252239" y="1302643"/>
            <a:ext cx="6624736" cy="461665"/>
          </a:xfrm>
          <a:prstGeom prst="rect">
            <a:avLst/>
          </a:prstGeom>
          <a:noFill/>
        </p:spPr>
        <p:txBody>
          <a:bodyPr wrap="square">
            <a:spAutoFit/>
          </a:bodyPr>
          <a:lstStyle/>
          <a:p>
            <a:pPr>
              <a:spcBef>
                <a:spcPct val="0"/>
              </a:spcBef>
              <a:defRPr/>
            </a:pPr>
            <a:r>
              <a:rPr lang="cs-CZ" sz="2400" spc="-100" dirty="0">
                <a:solidFill>
                  <a:srgbClr val="C00000"/>
                </a:solidFill>
                <a:latin typeface="+mj-lt"/>
                <a:ea typeface="+mj-ea"/>
                <a:cs typeface="+mj-cs"/>
              </a:rPr>
              <a:t>Atomová fluorescence  - detekce jednotlivých atomů  </a:t>
            </a:r>
          </a:p>
        </p:txBody>
      </p:sp>
      <p:pic>
        <p:nvPicPr>
          <p:cNvPr id="8" name="Picture 2">
            <a:extLst>
              <a:ext uri="{FF2B5EF4-FFF2-40B4-BE49-F238E27FC236}">
                <a16:creationId xmlns:a16="http://schemas.microsoft.com/office/drawing/2014/main" id="{F35C874D-5D48-CB82-EC0A-B9EB2A76F31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02644" y="1801819"/>
            <a:ext cx="5059166" cy="304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Přímá spojnice se šipkou 8">
            <a:extLst>
              <a:ext uri="{FF2B5EF4-FFF2-40B4-BE49-F238E27FC236}">
                <a16:creationId xmlns:a16="http://schemas.microsoft.com/office/drawing/2014/main" id="{71E09AD9-E215-B1E4-E215-E7A73AA5612A}"/>
              </a:ext>
            </a:extLst>
          </p:cNvPr>
          <p:cNvCxnSpPr/>
          <p:nvPr/>
        </p:nvCxnSpPr>
        <p:spPr>
          <a:xfrm flipV="1">
            <a:off x="474050" y="4644628"/>
            <a:ext cx="0" cy="936104"/>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C6A64E00-0474-12F5-C816-F76274233A59}"/>
              </a:ext>
            </a:extLst>
          </p:cNvPr>
          <p:cNvCxnSpPr/>
          <p:nvPr/>
        </p:nvCxnSpPr>
        <p:spPr>
          <a:xfrm>
            <a:off x="474051" y="5580732"/>
            <a:ext cx="2020699" cy="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93BEFD4B-8E44-1FE5-DD4F-9D4C0690695F}"/>
              </a:ext>
            </a:extLst>
          </p:cNvPr>
          <p:cNvCxnSpPr/>
          <p:nvPr/>
        </p:nvCxnSpPr>
        <p:spPr>
          <a:xfrm flipV="1">
            <a:off x="474050" y="5580732"/>
            <a:ext cx="0" cy="1013554"/>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a:extLst>
              <a:ext uri="{FF2B5EF4-FFF2-40B4-BE49-F238E27FC236}">
                <a16:creationId xmlns:a16="http://schemas.microsoft.com/office/drawing/2014/main" id="{EFBB2B78-BC5D-A6E3-E26F-611CAC3ED55E}"/>
              </a:ext>
            </a:extLst>
          </p:cNvPr>
          <p:cNvCxnSpPr/>
          <p:nvPr/>
        </p:nvCxnSpPr>
        <p:spPr>
          <a:xfrm>
            <a:off x="474051" y="6594286"/>
            <a:ext cx="2020699" cy="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ovéPole 12">
            <a:extLst>
              <a:ext uri="{FF2B5EF4-FFF2-40B4-BE49-F238E27FC236}">
                <a16:creationId xmlns:a16="http://schemas.microsoft.com/office/drawing/2014/main" id="{8215496E-03B8-5C75-28B2-69FFDA424981}"/>
              </a:ext>
            </a:extLst>
          </p:cNvPr>
          <p:cNvSpPr txBox="1"/>
          <p:nvPr/>
        </p:nvSpPr>
        <p:spPr>
          <a:xfrm>
            <a:off x="48363" y="5089590"/>
            <a:ext cx="325730" cy="369332"/>
          </a:xfrm>
          <a:prstGeom prst="rect">
            <a:avLst/>
          </a:prstGeom>
          <a:noFill/>
        </p:spPr>
        <p:txBody>
          <a:bodyPr wrap="none" rtlCol="0">
            <a:spAutoFit/>
          </a:bodyPr>
          <a:lstStyle/>
          <a:p>
            <a:r>
              <a:rPr lang="cs-CZ" dirty="0" err="1"/>
              <a:t>I</a:t>
            </a:r>
            <a:r>
              <a:rPr lang="cs-CZ" baseline="-25000" dirty="0" err="1"/>
              <a:t>x</a:t>
            </a:r>
            <a:endParaRPr lang="cs-CZ" dirty="0"/>
          </a:p>
        </p:txBody>
      </p:sp>
      <p:sp>
        <p:nvSpPr>
          <p:cNvPr id="14" name="TextovéPole 13">
            <a:extLst>
              <a:ext uri="{FF2B5EF4-FFF2-40B4-BE49-F238E27FC236}">
                <a16:creationId xmlns:a16="http://schemas.microsoft.com/office/drawing/2014/main" id="{24B2EB7E-8E35-74F9-81BC-6604960CE02A}"/>
              </a:ext>
            </a:extLst>
          </p:cNvPr>
          <p:cNvSpPr txBox="1"/>
          <p:nvPr/>
        </p:nvSpPr>
        <p:spPr>
          <a:xfrm>
            <a:off x="48363" y="6087509"/>
            <a:ext cx="325730" cy="369332"/>
          </a:xfrm>
          <a:prstGeom prst="rect">
            <a:avLst/>
          </a:prstGeom>
          <a:noFill/>
        </p:spPr>
        <p:txBody>
          <a:bodyPr wrap="none" rtlCol="0">
            <a:spAutoFit/>
          </a:bodyPr>
          <a:lstStyle/>
          <a:p>
            <a:r>
              <a:rPr lang="cs-CZ" dirty="0" err="1"/>
              <a:t>I</a:t>
            </a:r>
            <a:r>
              <a:rPr lang="cs-CZ" baseline="-25000" dirty="0" err="1"/>
              <a:t>y</a:t>
            </a:r>
            <a:endParaRPr lang="cs-CZ" dirty="0"/>
          </a:p>
        </p:txBody>
      </p:sp>
      <p:sp>
        <p:nvSpPr>
          <p:cNvPr id="15" name="Volný tvar 27">
            <a:extLst>
              <a:ext uri="{FF2B5EF4-FFF2-40B4-BE49-F238E27FC236}">
                <a16:creationId xmlns:a16="http://schemas.microsoft.com/office/drawing/2014/main" id="{7BA949BF-6EC7-5908-DF0E-650698F60759}"/>
              </a:ext>
            </a:extLst>
          </p:cNvPr>
          <p:cNvSpPr/>
          <p:nvPr/>
        </p:nvSpPr>
        <p:spPr>
          <a:xfrm>
            <a:off x="592571" y="4937625"/>
            <a:ext cx="1753230" cy="370294"/>
          </a:xfrm>
          <a:custGeom>
            <a:avLst/>
            <a:gdLst>
              <a:gd name="connsiteX0" fmla="*/ 0 w 1753230"/>
              <a:gd name="connsiteY0" fmla="*/ 264495 h 370294"/>
              <a:gd name="connsiteX1" fmla="*/ 37785 w 1753230"/>
              <a:gd name="connsiteY1" fmla="*/ 287167 h 370294"/>
              <a:gd name="connsiteX2" fmla="*/ 143583 w 1753230"/>
              <a:gd name="connsiteY2" fmla="*/ 287167 h 370294"/>
              <a:gd name="connsiteX3" fmla="*/ 196482 w 1753230"/>
              <a:gd name="connsiteY3" fmla="*/ 234267 h 370294"/>
              <a:gd name="connsiteX4" fmla="*/ 219154 w 1753230"/>
              <a:gd name="connsiteY4" fmla="*/ 219153 h 370294"/>
              <a:gd name="connsiteX5" fmla="*/ 234268 w 1753230"/>
              <a:gd name="connsiteY5" fmla="*/ 196482 h 370294"/>
              <a:gd name="connsiteX6" fmla="*/ 287167 w 1753230"/>
              <a:gd name="connsiteY6" fmla="*/ 196482 h 370294"/>
              <a:gd name="connsiteX7" fmla="*/ 309838 w 1753230"/>
              <a:gd name="connsiteY7" fmla="*/ 204039 h 370294"/>
              <a:gd name="connsiteX8" fmla="*/ 324952 w 1753230"/>
              <a:gd name="connsiteY8" fmla="*/ 226710 h 370294"/>
              <a:gd name="connsiteX9" fmla="*/ 370294 w 1753230"/>
              <a:gd name="connsiteY9" fmla="*/ 249381 h 370294"/>
              <a:gd name="connsiteX10" fmla="*/ 415636 w 1753230"/>
              <a:gd name="connsiteY10" fmla="*/ 317395 h 370294"/>
              <a:gd name="connsiteX11" fmla="*/ 438307 w 1753230"/>
              <a:gd name="connsiteY11" fmla="*/ 332509 h 370294"/>
              <a:gd name="connsiteX12" fmla="*/ 498763 w 1753230"/>
              <a:gd name="connsiteY12" fmla="*/ 370294 h 370294"/>
              <a:gd name="connsiteX13" fmla="*/ 551663 w 1753230"/>
              <a:gd name="connsiteY13" fmla="*/ 340066 h 370294"/>
              <a:gd name="connsiteX14" fmla="*/ 566777 w 1753230"/>
              <a:gd name="connsiteY14" fmla="*/ 294724 h 370294"/>
              <a:gd name="connsiteX15" fmla="*/ 589448 w 1753230"/>
              <a:gd name="connsiteY15" fmla="*/ 309838 h 370294"/>
              <a:gd name="connsiteX16" fmla="*/ 634790 w 1753230"/>
              <a:gd name="connsiteY16" fmla="*/ 324952 h 370294"/>
              <a:gd name="connsiteX17" fmla="*/ 665018 w 1753230"/>
              <a:gd name="connsiteY17" fmla="*/ 317395 h 370294"/>
              <a:gd name="connsiteX18" fmla="*/ 687689 w 1753230"/>
              <a:gd name="connsiteY18" fmla="*/ 279609 h 370294"/>
              <a:gd name="connsiteX19" fmla="*/ 702803 w 1753230"/>
              <a:gd name="connsiteY19" fmla="*/ 234267 h 370294"/>
              <a:gd name="connsiteX20" fmla="*/ 710360 w 1753230"/>
              <a:gd name="connsiteY20" fmla="*/ 211596 h 370294"/>
              <a:gd name="connsiteX21" fmla="*/ 725474 w 1753230"/>
              <a:gd name="connsiteY21" fmla="*/ 181368 h 370294"/>
              <a:gd name="connsiteX22" fmla="*/ 755702 w 1753230"/>
              <a:gd name="connsiteY22" fmla="*/ 136026 h 370294"/>
              <a:gd name="connsiteX23" fmla="*/ 770816 w 1753230"/>
              <a:gd name="connsiteY23" fmla="*/ 105798 h 370294"/>
              <a:gd name="connsiteX24" fmla="*/ 778373 w 1753230"/>
              <a:gd name="connsiteY24" fmla="*/ 75570 h 370294"/>
              <a:gd name="connsiteX25" fmla="*/ 831273 w 1753230"/>
              <a:gd name="connsiteY25" fmla="*/ 0 h 370294"/>
              <a:gd name="connsiteX26" fmla="*/ 853944 w 1753230"/>
              <a:gd name="connsiteY26" fmla="*/ 30228 h 370294"/>
              <a:gd name="connsiteX27" fmla="*/ 869058 w 1753230"/>
              <a:gd name="connsiteY27" fmla="*/ 75570 h 370294"/>
              <a:gd name="connsiteX28" fmla="*/ 891729 w 1753230"/>
              <a:gd name="connsiteY28" fmla="*/ 120912 h 370294"/>
              <a:gd name="connsiteX29" fmla="*/ 914400 w 1753230"/>
              <a:gd name="connsiteY29" fmla="*/ 136026 h 370294"/>
              <a:gd name="connsiteX30" fmla="*/ 937071 w 1753230"/>
              <a:gd name="connsiteY30" fmla="*/ 113355 h 370294"/>
              <a:gd name="connsiteX31" fmla="*/ 959742 w 1753230"/>
              <a:gd name="connsiteY31" fmla="*/ 83127 h 370294"/>
              <a:gd name="connsiteX32" fmla="*/ 974856 w 1753230"/>
              <a:gd name="connsiteY32" fmla="*/ 158697 h 370294"/>
              <a:gd name="connsiteX33" fmla="*/ 997527 w 1753230"/>
              <a:gd name="connsiteY33" fmla="*/ 241824 h 370294"/>
              <a:gd name="connsiteX34" fmla="*/ 1012641 w 1753230"/>
              <a:gd name="connsiteY34" fmla="*/ 272052 h 370294"/>
              <a:gd name="connsiteX35" fmla="*/ 1057983 w 1753230"/>
              <a:gd name="connsiteY35" fmla="*/ 302281 h 370294"/>
              <a:gd name="connsiteX36" fmla="*/ 1178896 w 1753230"/>
              <a:gd name="connsiteY36" fmla="*/ 309838 h 370294"/>
              <a:gd name="connsiteX37" fmla="*/ 1209124 w 1753230"/>
              <a:gd name="connsiteY37" fmla="*/ 317395 h 370294"/>
              <a:gd name="connsiteX38" fmla="*/ 1231795 w 1753230"/>
              <a:gd name="connsiteY38" fmla="*/ 332509 h 370294"/>
              <a:gd name="connsiteX39" fmla="*/ 1254466 w 1753230"/>
              <a:gd name="connsiteY39" fmla="*/ 340066 h 370294"/>
              <a:gd name="connsiteX40" fmla="*/ 1299808 w 1753230"/>
              <a:gd name="connsiteY40" fmla="*/ 362737 h 370294"/>
              <a:gd name="connsiteX41" fmla="*/ 1405606 w 1753230"/>
              <a:gd name="connsiteY41" fmla="*/ 332509 h 370294"/>
              <a:gd name="connsiteX42" fmla="*/ 1450949 w 1753230"/>
              <a:gd name="connsiteY42" fmla="*/ 317395 h 370294"/>
              <a:gd name="connsiteX43" fmla="*/ 1473620 w 1753230"/>
              <a:gd name="connsiteY43" fmla="*/ 309838 h 370294"/>
              <a:gd name="connsiteX44" fmla="*/ 1518962 w 1753230"/>
              <a:gd name="connsiteY44" fmla="*/ 317395 h 370294"/>
              <a:gd name="connsiteX45" fmla="*/ 1526519 w 1753230"/>
              <a:gd name="connsiteY45" fmla="*/ 340066 h 370294"/>
              <a:gd name="connsiteX46" fmla="*/ 1549190 w 1753230"/>
              <a:gd name="connsiteY46" fmla="*/ 362737 h 370294"/>
              <a:gd name="connsiteX47" fmla="*/ 1579418 w 1753230"/>
              <a:gd name="connsiteY47" fmla="*/ 355180 h 370294"/>
              <a:gd name="connsiteX48" fmla="*/ 1617203 w 1753230"/>
              <a:gd name="connsiteY48" fmla="*/ 347623 h 370294"/>
              <a:gd name="connsiteX49" fmla="*/ 1662545 w 1753230"/>
              <a:gd name="connsiteY49" fmla="*/ 332509 h 370294"/>
              <a:gd name="connsiteX50" fmla="*/ 1685216 w 1753230"/>
              <a:gd name="connsiteY50" fmla="*/ 324952 h 370294"/>
              <a:gd name="connsiteX51" fmla="*/ 1753230 w 1753230"/>
              <a:gd name="connsiteY51" fmla="*/ 324952 h 37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53230" h="370294">
                <a:moveTo>
                  <a:pt x="0" y="264495"/>
                </a:moveTo>
                <a:cubicBezTo>
                  <a:pt x="12595" y="272052"/>
                  <a:pt x="23981" y="282147"/>
                  <a:pt x="37785" y="287167"/>
                </a:cubicBezTo>
                <a:cubicBezTo>
                  <a:pt x="76806" y="301357"/>
                  <a:pt x="102852" y="292258"/>
                  <a:pt x="143583" y="287167"/>
                </a:cubicBezTo>
                <a:cubicBezTo>
                  <a:pt x="156884" y="247263"/>
                  <a:pt x="144512" y="268913"/>
                  <a:pt x="196482" y="234267"/>
                </a:cubicBezTo>
                <a:lnTo>
                  <a:pt x="219154" y="219153"/>
                </a:lnTo>
                <a:cubicBezTo>
                  <a:pt x="224192" y="211596"/>
                  <a:pt x="227176" y="202156"/>
                  <a:pt x="234268" y="196482"/>
                </a:cubicBezTo>
                <a:cubicBezTo>
                  <a:pt x="251855" y="182413"/>
                  <a:pt x="268687" y="191202"/>
                  <a:pt x="287167" y="196482"/>
                </a:cubicBezTo>
                <a:cubicBezTo>
                  <a:pt x="294826" y="198670"/>
                  <a:pt x="302281" y="201520"/>
                  <a:pt x="309838" y="204039"/>
                </a:cubicBezTo>
                <a:cubicBezTo>
                  <a:pt x="314876" y="211596"/>
                  <a:pt x="318530" y="220288"/>
                  <a:pt x="324952" y="226710"/>
                </a:cubicBezTo>
                <a:cubicBezTo>
                  <a:pt x="339601" y="241359"/>
                  <a:pt x="351855" y="243235"/>
                  <a:pt x="370294" y="249381"/>
                </a:cubicBezTo>
                <a:cubicBezTo>
                  <a:pt x="439634" y="318721"/>
                  <a:pt x="333287" y="207594"/>
                  <a:pt x="415636" y="317395"/>
                </a:cubicBezTo>
                <a:cubicBezTo>
                  <a:pt x="421085" y="324661"/>
                  <a:pt x="431411" y="326598"/>
                  <a:pt x="438307" y="332509"/>
                </a:cubicBezTo>
                <a:cubicBezTo>
                  <a:pt x="484720" y="372291"/>
                  <a:pt x="448267" y="357670"/>
                  <a:pt x="498763" y="370294"/>
                </a:cubicBezTo>
                <a:cubicBezTo>
                  <a:pt x="524304" y="363909"/>
                  <a:pt x="537139" y="366209"/>
                  <a:pt x="551663" y="340066"/>
                </a:cubicBezTo>
                <a:cubicBezTo>
                  <a:pt x="559400" y="326139"/>
                  <a:pt x="566777" y="294724"/>
                  <a:pt x="566777" y="294724"/>
                </a:cubicBezTo>
                <a:cubicBezTo>
                  <a:pt x="574334" y="299762"/>
                  <a:pt x="581148" y="306149"/>
                  <a:pt x="589448" y="309838"/>
                </a:cubicBezTo>
                <a:cubicBezTo>
                  <a:pt x="604006" y="316308"/>
                  <a:pt x="634790" y="324952"/>
                  <a:pt x="634790" y="324952"/>
                </a:cubicBezTo>
                <a:cubicBezTo>
                  <a:pt x="644866" y="322433"/>
                  <a:pt x="657132" y="324154"/>
                  <a:pt x="665018" y="317395"/>
                </a:cubicBezTo>
                <a:cubicBezTo>
                  <a:pt x="676170" y="307836"/>
                  <a:pt x="681611" y="292981"/>
                  <a:pt x="687689" y="279609"/>
                </a:cubicBezTo>
                <a:cubicBezTo>
                  <a:pt x="694281" y="265105"/>
                  <a:pt x="697765" y="249381"/>
                  <a:pt x="702803" y="234267"/>
                </a:cubicBezTo>
                <a:cubicBezTo>
                  <a:pt x="705322" y="226710"/>
                  <a:pt x="706798" y="218721"/>
                  <a:pt x="710360" y="211596"/>
                </a:cubicBezTo>
                <a:cubicBezTo>
                  <a:pt x="715398" y="201520"/>
                  <a:pt x="719678" y="191028"/>
                  <a:pt x="725474" y="181368"/>
                </a:cubicBezTo>
                <a:cubicBezTo>
                  <a:pt x="734820" y="165792"/>
                  <a:pt x="747578" y="152273"/>
                  <a:pt x="755702" y="136026"/>
                </a:cubicBezTo>
                <a:cubicBezTo>
                  <a:pt x="760740" y="125950"/>
                  <a:pt x="766860" y="116346"/>
                  <a:pt x="770816" y="105798"/>
                </a:cubicBezTo>
                <a:cubicBezTo>
                  <a:pt x="774463" y="96073"/>
                  <a:pt x="773728" y="84860"/>
                  <a:pt x="778373" y="75570"/>
                </a:cubicBezTo>
                <a:cubicBezTo>
                  <a:pt x="787679" y="56958"/>
                  <a:pt x="817053" y="18959"/>
                  <a:pt x="831273" y="0"/>
                </a:cubicBezTo>
                <a:cubicBezTo>
                  <a:pt x="838830" y="10076"/>
                  <a:pt x="848311" y="18963"/>
                  <a:pt x="853944" y="30228"/>
                </a:cubicBezTo>
                <a:cubicBezTo>
                  <a:pt x="861069" y="44478"/>
                  <a:pt x="864020" y="60456"/>
                  <a:pt x="869058" y="75570"/>
                </a:cubicBezTo>
                <a:cubicBezTo>
                  <a:pt x="875204" y="94009"/>
                  <a:pt x="877080" y="106263"/>
                  <a:pt x="891729" y="120912"/>
                </a:cubicBezTo>
                <a:cubicBezTo>
                  <a:pt x="898151" y="127334"/>
                  <a:pt x="906843" y="130988"/>
                  <a:pt x="914400" y="136026"/>
                </a:cubicBezTo>
                <a:cubicBezTo>
                  <a:pt x="921957" y="128469"/>
                  <a:pt x="930116" y="121469"/>
                  <a:pt x="937071" y="113355"/>
                </a:cubicBezTo>
                <a:cubicBezTo>
                  <a:pt x="945268" y="103792"/>
                  <a:pt x="951679" y="73451"/>
                  <a:pt x="959742" y="83127"/>
                </a:cubicBezTo>
                <a:cubicBezTo>
                  <a:pt x="976188" y="102862"/>
                  <a:pt x="969818" y="133507"/>
                  <a:pt x="974856" y="158697"/>
                </a:cubicBezTo>
                <a:cubicBezTo>
                  <a:pt x="980384" y="186338"/>
                  <a:pt x="984743" y="216256"/>
                  <a:pt x="997527" y="241824"/>
                </a:cubicBezTo>
                <a:cubicBezTo>
                  <a:pt x="1002565" y="251900"/>
                  <a:pt x="1006093" y="262885"/>
                  <a:pt x="1012641" y="272052"/>
                </a:cubicBezTo>
                <a:cubicBezTo>
                  <a:pt x="1024447" y="288580"/>
                  <a:pt x="1037469" y="300122"/>
                  <a:pt x="1057983" y="302281"/>
                </a:cubicBezTo>
                <a:cubicBezTo>
                  <a:pt x="1098144" y="306508"/>
                  <a:pt x="1138592" y="307319"/>
                  <a:pt x="1178896" y="309838"/>
                </a:cubicBezTo>
                <a:cubicBezTo>
                  <a:pt x="1188972" y="312357"/>
                  <a:pt x="1199578" y="313304"/>
                  <a:pt x="1209124" y="317395"/>
                </a:cubicBezTo>
                <a:cubicBezTo>
                  <a:pt x="1217472" y="320973"/>
                  <a:pt x="1223671" y="328447"/>
                  <a:pt x="1231795" y="332509"/>
                </a:cubicBezTo>
                <a:cubicBezTo>
                  <a:pt x="1238920" y="336071"/>
                  <a:pt x="1247341" y="336504"/>
                  <a:pt x="1254466" y="340066"/>
                </a:cubicBezTo>
                <a:cubicBezTo>
                  <a:pt x="1313064" y="369365"/>
                  <a:pt x="1242824" y="343742"/>
                  <a:pt x="1299808" y="362737"/>
                </a:cubicBezTo>
                <a:cubicBezTo>
                  <a:pt x="1375720" y="343759"/>
                  <a:pt x="1340558" y="354192"/>
                  <a:pt x="1405606" y="332509"/>
                </a:cubicBezTo>
                <a:lnTo>
                  <a:pt x="1450949" y="317395"/>
                </a:lnTo>
                <a:lnTo>
                  <a:pt x="1473620" y="309838"/>
                </a:lnTo>
                <a:cubicBezTo>
                  <a:pt x="1488734" y="312357"/>
                  <a:pt x="1505658" y="309793"/>
                  <a:pt x="1518962" y="317395"/>
                </a:cubicBezTo>
                <a:cubicBezTo>
                  <a:pt x="1525878" y="321347"/>
                  <a:pt x="1522100" y="333438"/>
                  <a:pt x="1526519" y="340066"/>
                </a:cubicBezTo>
                <a:cubicBezTo>
                  <a:pt x="1532447" y="348958"/>
                  <a:pt x="1541633" y="355180"/>
                  <a:pt x="1549190" y="362737"/>
                </a:cubicBezTo>
                <a:cubicBezTo>
                  <a:pt x="1559266" y="360218"/>
                  <a:pt x="1569279" y="357433"/>
                  <a:pt x="1579418" y="355180"/>
                </a:cubicBezTo>
                <a:cubicBezTo>
                  <a:pt x="1591957" y="352394"/>
                  <a:pt x="1604811" y="351003"/>
                  <a:pt x="1617203" y="347623"/>
                </a:cubicBezTo>
                <a:cubicBezTo>
                  <a:pt x="1632573" y="343431"/>
                  <a:pt x="1647431" y="337547"/>
                  <a:pt x="1662545" y="332509"/>
                </a:cubicBezTo>
                <a:cubicBezTo>
                  <a:pt x="1670102" y="329990"/>
                  <a:pt x="1677250" y="324952"/>
                  <a:pt x="1685216" y="324952"/>
                </a:cubicBezTo>
                <a:lnTo>
                  <a:pt x="1753230" y="324952"/>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6" name="Volný tvar 28">
            <a:extLst>
              <a:ext uri="{FF2B5EF4-FFF2-40B4-BE49-F238E27FC236}">
                <a16:creationId xmlns:a16="http://schemas.microsoft.com/office/drawing/2014/main" id="{061F6232-C6EB-534F-7A73-0BBA4918EF31}"/>
              </a:ext>
            </a:extLst>
          </p:cNvPr>
          <p:cNvSpPr/>
          <p:nvPr/>
        </p:nvSpPr>
        <p:spPr>
          <a:xfrm>
            <a:off x="713484" y="5933589"/>
            <a:ext cx="1791015" cy="583454"/>
          </a:xfrm>
          <a:custGeom>
            <a:avLst/>
            <a:gdLst>
              <a:gd name="connsiteX0" fmla="*/ 0 w 1791015"/>
              <a:gd name="connsiteY0" fmla="*/ 182931 h 583454"/>
              <a:gd name="connsiteX1" fmla="*/ 37785 w 1791015"/>
              <a:gd name="connsiteY1" fmla="*/ 213160 h 583454"/>
              <a:gd name="connsiteX2" fmla="*/ 60456 w 1791015"/>
              <a:gd name="connsiteY2" fmla="*/ 228274 h 583454"/>
              <a:gd name="connsiteX3" fmla="*/ 68013 w 1791015"/>
              <a:gd name="connsiteY3" fmla="*/ 250945 h 583454"/>
              <a:gd name="connsiteX4" fmla="*/ 83127 w 1791015"/>
              <a:gd name="connsiteY4" fmla="*/ 273616 h 583454"/>
              <a:gd name="connsiteX5" fmla="*/ 98242 w 1791015"/>
              <a:gd name="connsiteY5" fmla="*/ 318958 h 583454"/>
              <a:gd name="connsiteX6" fmla="*/ 90684 w 1791015"/>
              <a:gd name="connsiteY6" fmla="*/ 364300 h 583454"/>
              <a:gd name="connsiteX7" fmla="*/ 113356 w 1791015"/>
              <a:gd name="connsiteY7" fmla="*/ 424756 h 583454"/>
              <a:gd name="connsiteX8" fmla="*/ 136027 w 1791015"/>
              <a:gd name="connsiteY8" fmla="*/ 432313 h 583454"/>
              <a:gd name="connsiteX9" fmla="*/ 196483 w 1791015"/>
              <a:gd name="connsiteY9" fmla="*/ 462541 h 583454"/>
              <a:gd name="connsiteX10" fmla="*/ 219154 w 1791015"/>
              <a:gd name="connsiteY10" fmla="*/ 447427 h 583454"/>
              <a:gd name="connsiteX11" fmla="*/ 241825 w 1791015"/>
              <a:gd name="connsiteY11" fmla="*/ 439870 h 583454"/>
              <a:gd name="connsiteX12" fmla="*/ 226711 w 1791015"/>
              <a:gd name="connsiteY12" fmla="*/ 371857 h 583454"/>
              <a:gd name="connsiteX13" fmla="*/ 241825 w 1791015"/>
              <a:gd name="connsiteY13" fmla="*/ 296287 h 583454"/>
              <a:gd name="connsiteX14" fmla="*/ 287167 w 1791015"/>
              <a:gd name="connsiteY14" fmla="*/ 281173 h 583454"/>
              <a:gd name="connsiteX15" fmla="*/ 309838 w 1791015"/>
              <a:gd name="connsiteY15" fmla="*/ 266059 h 583454"/>
              <a:gd name="connsiteX16" fmla="*/ 347623 w 1791015"/>
              <a:gd name="connsiteY16" fmla="*/ 273616 h 583454"/>
              <a:gd name="connsiteX17" fmla="*/ 392965 w 1791015"/>
              <a:gd name="connsiteY17" fmla="*/ 250945 h 583454"/>
              <a:gd name="connsiteX18" fmla="*/ 438308 w 1791015"/>
              <a:gd name="connsiteY18" fmla="*/ 258502 h 583454"/>
              <a:gd name="connsiteX19" fmla="*/ 453422 w 1791015"/>
              <a:gd name="connsiteY19" fmla="*/ 281173 h 583454"/>
              <a:gd name="connsiteX20" fmla="*/ 506321 w 1791015"/>
              <a:gd name="connsiteY20" fmla="*/ 273616 h 583454"/>
              <a:gd name="connsiteX21" fmla="*/ 528992 w 1791015"/>
              <a:gd name="connsiteY21" fmla="*/ 258502 h 583454"/>
              <a:gd name="connsiteX22" fmla="*/ 536549 w 1791015"/>
              <a:gd name="connsiteY22" fmla="*/ 235831 h 583454"/>
              <a:gd name="connsiteX23" fmla="*/ 544106 w 1791015"/>
              <a:gd name="connsiteY23" fmla="*/ 160260 h 583454"/>
              <a:gd name="connsiteX24" fmla="*/ 551663 w 1791015"/>
              <a:gd name="connsiteY24" fmla="*/ 130032 h 583454"/>
              <a:gd name="connsiteX25" fmla="*/ 574334 w 1791015"/>
              <a:gd name="connsiteY25" fmla="*/ 114918 h 583454"/>
              <a:gd name="connsiteX26" fmla="*/ 597005 w 1791015"/>
              <a:gd name="connsiteY26" fmla="*/ 107361 h 583454"/>
              <a:gd name="connsiteX27" fmla="*/ 687689 w 1791015"/>
              <a:gd name="connsiteY27" fmla="*/ 84690 h 583454"/>
              <a:gd name="connsiteX28" fmla="*/ 695246 w 1791015"/>
              <a:gd name="connsiteY28" fmla="*/ 54462 h 583454"/>
              <a:gd name="connsiteX29" fmla="*/ 702804 w 1791015"/>
              <a:gd name="connsiteY29" fmla="*/ 1563 h 583454"/>
              <a:gd name="connsiteX30" fmla="*/ 710361 w 1791015"/>
              <a:gd name="connsiteY30" fmla="*/ 31791 h 583454"/>
              <a:gd name="connsiteX31" fmla="*/ 740589 w 1791015"/>
              <a:gd name="connsiteY31" fmla="*/ 77133 h 583454"/>
              <a:gd name="connsiteX32" fmla="*/ 801045 w 1791015"/>
              <a:gd name="connsiteY32" fmla="*/ 99804 h 583454"/>
              <a:gd name="connsiteX33" fmla="*/ 846387 w 1791015"/>
              <a:gd name="connsiteY33" fmla="*/ 145146 h 583454"/>
              <a:gd name="connsiteX34" fmla="*/ 876615 w 1791015"/>
              <a:gd name="connsiteY34" fmla="*/ 296287 h 583454"/>
              <a:gd name="connsiteX35" fmla="*/ 914400 w 1791015"/>
              <a:gd name="connsiteY35" fmla="*/ 334072 h 583454"/>
              <a:gd name="connsiteX36" fmla="*/ 944628 w 1791015"/>
              <a:gd name="connsiteY36" fmla="*/ 364300 h 583454"/>
              <a:gd name="connsiteX37" fmla="*/ 989970 w 1791015"/>
              <a:gd name="connsiteY37" fmla="*/ 379414 h 583454"/>
              <a:gd name="connsiteX38" fmla="*/ 997527 w 1791015"/>
              <a:gd name="connsiteY38" fmla="*/ 424756 h 583454"/>
              <a:gd name="connsiteX39" fmla="*/ 1005084 w 1791015"/>
              <a:gd name="connsiteY39" fmla="*/ 454984 h 583454"/>
              <a:gd name="connsiteX40" fmla="*/ 1110883 w 1791015"/>
              <a:gd name="connsiteY40" fmla="*/ 462541 h 583454"/>
              <a:gd name="connsiteX41" fmla="*/ 1231795 w 1791015"/>
              <a:gd name="connsiteY41" fmla="*/ 439870 h 583454"/>
              <a:gd name="connsiteX42" fmla="*/ 1314923 w 1791015"/>
              <a:gd name="connsiteY42" fmla="*/ 371857 h 583454"/>
              <a:gd name="connsiteX43" fmla="*/ 1375379 w 1791015"/>
              <a:gd name="connsiteY43" fmla="*/ 296287 h 583454"/>
              <a:gd name="connsiteX44" fmla="*/ 1382936 w 1791015"/>
              <a:gd name="connsiteY44" fmla="*/ 266059 h 583454"/>
              <a:gd name="connsiteX45" fmla="*/ 1390493 w 1791015"/>
              <a:gd name="connsiteY45" fmla="*/ 296287 h 583454"/>
              <a:gd name="connsiteX46" fmla="*/ 1443392 w 1791015"/>
              <a:gd name="connsiteY46" fmla="*/ 402085 h 583454"/>
              <a:gd name="connsiteX47" fmla="*/ 1466063 w 1791015"/>
              <a:gd name="connsiteY47" fmla="*/ 500326 h 583454"/>
              <a:gd name="connsiteX48" fmla="*/ 1481177 w 1791015"/>
              <a:gd name="connsiteY48" fmla="*/ 515441 h 583454"/>
              <a:gd name="connsiteX49" fmla="*/ 1496291 w 1791015"/>
              <a:gd name="connsiteY49" fmla="*/ 500326 h 583454"/>
              <a:gd name="connsiteX50" fmla="*/ 1511405 w 1791015"/>
              <a:gd name="connsiteY50" fmla="*/ 477655 h 583454"/>
              <a:gd name="connsiteX51" fmla="*/ 1534076 w 1791015"/>
              <a:gd name="connsiteY51" fmla="*/ 462541 h 583454"/>
              <a:gd name="connsiteX52" fmla="*/ 1564304 w 1791015"/>
              <a:gd name="connsiteY52" fmla="*/ 507884 h 583454"/>
              <a:gd name="connsiteX53" fmla="*/ 1602089 w 1791015"/>
              <a:gd name="connsiteY53" fmla="*/ 575897 h 583454"/>
              <a:gd name="connsiteX54" fmla="*/ 1624761 w 1791015"/>
              <a:gd name="connsiteY54" fmla="*/ 583454 h 583454"/>
              <a:gd name="connsiteX55" fmla="*/ 1692774 w 1791015"/>
              <a:gd name="connsiteY55" fmla="*/ 522998 h 583454"/>
              <a:gd name="connsiteX56" fmla="*/ 1745673 w 1791015"/>
              <a:gd name="connsiteY56" fmla="*/ 454984 h 583454"/>
              <a:gd name="connsiteX57" fmla="*/ 1760787 w 1791015"/>
              <a:gd name="connsiteY57" fmla="*/ 341629 h 583454"/>
              <a:gd name="connsiteX58" fmla="*/ 1783458 w 1791015"/>
              <a:gd name="connsiteY58" fmla="*/ 311401 h 583454"/>
              <a:gd name="connsiteX59" fmla="*/ 1791015 w 1791015"/>
              <a:gd name="connsiteY59" fmla="*/ 198045 h 5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791015" h="583454">
                <a:moveTo>
                  <a:pt x="0" y="182931"/>
                </a:moveTo>
                <a:cubicBezTo>
                  <a:pt x="12595" y="193007"/>
                  <a:pt x="24881" y="203482"/>
                  <a:pt x="37785" y="213160"/>
                </a:cubicBezTo>
                <a:cubicBezTo>
                  <a:pt x="45051" y="218610"/>
                  <a:pt x="54782" y="221182"/>
                  <a:pt x="60456" y="228274"/>
                </a:cubicBezTo>
                <a:cubicBezTo>
                  <a:pt x="65432" y="234494"/>
                  <a:pt x="64451" y="243820"/>
                  <a:pt x="68013" y="250945"/>
                </a:cubicBezTo>
                <a:cubicBezTo>
                  <a:pt x="72075" y="259069"/>
                  <a:pt x="79438" y="265316"/>
                  <a:pt x="83127" y="273616"/>
                </a:cubicBezTo>
                <a:cubicBezTo>
                  <a:pt x="89598" y="288174"/>
                  <a:pt x="98242" y="318958"/>
                  <a:pt x="98242" y="318958"/>
                </a:cubicBezTo>
                <a:cubicBezTo>
                  <a:pt x="95723" y="334072"/>
                  <a:pt x="88517" y="349131"/>
                  <a:pt x="90684" y="364300"/>
                </a:cubicBezTo>
                <a:cubicBezTo>
                  <a:pt x="93728" y="385606"/>
                  <a:pt x="101417" y="406848"/>
                  <a:pt x="113356" y="424756"/>
                </a:cubicBezTo>
                <a:cubicBezTo>
                  <a:pt x="117775" y="431384"/>
                  <a:pt x="128902" y="428751"/>
                  <a:pt x="136027" y="432313"/>
                </a:cubicBezTo>
                <a:cubicBezTo>
                  <a:pt x="207412" y="468005"/>
                  <a:pt x="145360" y="445500"/>
                  <a:pt x="196483" y="462541"/>
                </a:cubicBezTo>
                <a:cubicBezTo>
                  <a:pt x="204040" y="457503"/>
                  <a:pt x="211030" y="451489"/>
                  <a:pt x="219154" y="447427"/>
                </a:cubicBezTo>
                <a:cubicBezTo>
                  <a:pt x="226279" y="443865"/>
                  <a:pt x="239637" y="447529"/>
                  <a:pt x="241825" y="439870"/>
                </a:cubicBezTo>
                <a:cubicBezTo>
                  <a:pt x="245917" y="425547"/>
                  <a:pt x="232376" y="388853"/>
                  <a:pt x="226711" y="371857"/>
                </a:cubicBezTo>
                <a:cubicBezTo>
                  <a:pt x="231749" y="346667"/>
                  <a:pt x="227575" y="317661"/>
                  <a:pt x="241825" y="296287"/>
                </a:cubicBezTo>
                <a:cubicBezTo>
                  <a:pt x="250662" y="283031"/>
                  <a:pt x="273911" y="290010"/>
                  <a:pt x="287167" y="281173"/>
                </a:cubicBezTo>
                <a:lnTo>
                  <a:pt x="309838" y="266059"/>
                </a:lnTo>
                <a:cubicBezTo>
                  <a:pt x="322433" y="268578"/>
                  <a:pt x="334779" y="273616"/>
                  <a:pt x="347623" y="273616"/>
                </a:cubicBezTo>
                <a:cubicBezTo>
                  <a:pt x="363267" y="273616"/>
                  <a:pt x="381503" y="258587"/>
                  <a:pt x="392965" y="250945"/>
                </a:cubicBezTo>
                <a:cubicBezTo>
                  <a:pt x="408079" y="253464"/>
                  <a:pt x="424603" y="251650"/>
                  <a:pt x="438308" y="258502"/>
                </a:cubicBezTo>
                <a:cubicBezTo>
                  <a:pt x="446432" y="262564"/>
                  <a:pt x="444556" y="279203"/>
                  <a:pt x="453422" y="281173"/>
                </a:cubicBezTo>
                <a:cubicBezTo>
                  <a:pt x="470810" y="285037"/>
                  <a:pt x="488688" y="276135"/>
                  <a:pt x="506321" y="273616"/>
                </a:cubicBezTo>
                <a:cubicBezTo>
                  <a:pt x="513878" y="268578"/>
                  <a:pt x="523318" y="265594"/>
                  <a:pt x="528992" y="258502"/>
                </a:cubicBezTo>
                <a:cubicBezTo>
                  <a:pt x="533968" y="252282"/>
                  <a:pt x="535338" y="243704"/>
                  <a:pt x="536549" y="235831"/>
                </a:cubicBezTo>
                <a:cubicBezTo>
                  <a:pt x="540398" y="210809"/>
                  <a:pt x="540526" y="185322"/>
                  <a:pt x="544106" y="160260"/>
                </a:cubicBezTo>
                <a:cubicBezTo>
                  <a:pt x="545575" y="149978"/>
                  <a:pt x="545902" y="138674"/>
                  <a:pt x="551663" y="130032"/>
                </a:cubicBezTo>
                <a:cubicBezTo>
                  <a:pt x="556701" y="122475"/>
                  <a:pt x="566210" y="118980"/>
                  <a:pt x="574334" y="114918"/>
                </a:cubicBezTo>
                <a:cubicBezTo>
                  <a:pt x="581459" y="111356"/>
                  <a:pt x="589308" y="109413"/>
                  <a:pt x="597005" y="107361"/>
                </a:cubicBezTo>
                <a:cubicBezTo>
                  <a:pt x="627111" y="99333"/>
                  <a:pt x="657461" y="92247"/>
                  <a:pt x="687689" y="84690"/>
                </a:cubicBezTo>
                <a:cubicBezTo>
                  <a:pt x="690208" y="74614"/>
                  <a:pt x="693388" y="64681"/>
                  <a:pt x="695246" y="54462"/>
                </a:cubicBezTo>
                <a:cubicBezTo>
                  <a:pt x="698433" y="36937"/>
                  <a:pt x="692923" y="16383"/>
                  <a:pt x="702804" y="1563"/>
                </a:cubicBezTo>
                <a:cubicBezTo>
                  <a:pt x="708565" y="-7079"/>
                  <a:pt x="705716" y="22501"/>
                  <a:pt x="710361" y="31791"/>
                </a:cubicBezTo>
                <a:cubicBezTo>
                  <a:pt x="718485" y="48038"/>
                  <a:pt x="723356" y="71389"/>
                  <a:pt x="740589" y="77133"/>
                </a:cubicBezTo>
                <a:cubicBezTo>
                  <a:pt x="776129" y="88980"/>
                  <a:pt x="755864" y="81732"/>
                  <a:pt x="801045" y="99804"/>
                </a:cubicBezTo>
                <a:cubicBezTo>
                  <a:pt x="816159" y="114918"/>
                  <a:pt x="845264" y="123801"/>
                  <a:pt x="846387" y="145146"/>
                </a:cubicBezTo>
                <a:cubicBezTo>
                  <a:pt x="854363" y="296685"/>
                  <a:pt x="808476" y="273574"/>
                  <a:pt x="876615" y="296287"/>
                </a:cubicBezTo>
                <a:cubicBezTo>
                  <a:pt x="905723" y="339950"/>
                  <a:pt x="875216" y="300485"/>
                  <a:pt x="914400" y="334072"/>
                </a:cubicBezTo>
                <a:cubicBezTo>
                  <a:pt x="925219" y="343346"/>
                  <a:pt x="932409" y="356969"/>
                  <a:pt x="944628" y="364300"/>
                </a:cubicBezTo>
                <a:cubicBezTo>
                  <a:pt x="958289" y="372497"/>
                  <a:pt x="989970" y="379414"/>
                  <a:pt x="989970" y="379414"/>
                </a:cubicBezTo>
                <a:cubicBezTo>
                  <a:pt x="992489" y="394528"/>
                  <a:pt x="994522" y="409731"/>
                  <a:pt x="997527" y="424756"/>
                </a:cubicBezTo>
                <a:cubicBezTo>
                  <a:pt x="999564" y="434940"/>
                  <a:pt x="995231" y="451700"/>
                  <a:pt x="1005084" y="454984"/>
                </a:cubicBezTo>
                <a:cubicBezTo>
                  <a:pt x="1038626" y="466165"/>
                  <a:pt x="1075617" y="460022"/>
                  <a:pt x="1110883" y="462541"/>
                </a:cubicBezTo>
                <a:cubicBezTo>
                  <a:pt x="1151187" y="454984"/>
                  <a:pt x="1192366" y="451135"/>
                  <a:pt x="1231795" y="439870"/>
                </a:cubicBezTo>
                <a:cubicBezTo>
                  <a:pt x="1263218" y="430892"/>
                  <a:pt x="1295125" y="391655"/>
                  <a:pt x="1314923" y="371857"/>
                </a:cubicBezTo>
                <a:cubicBezTo>
                  <a:pt x="1363093" y="323687"/>
                  <a:pt x="1343545" y="349344"/>
                  <a:pt x="1375379" y="296287"/>
                </a:cubicBezTo>
                <a:cubicBezTo>
                  <a:pt x="1377898" y="286211"/>
                  <a:pt x="1372550" y="266059"/>
                  <a:pt x="1382936" y="266059"/>
                </a:cubicBezTo>
                <a:cubicBezTo>
                  <a:pt x="1393322" y="266059"/>
                  <a:pt x="1387000" y="286506"/>
                  <a:pt x="1390493" y="296287"/>
                </a:cubicBezTo>
                <a:cubicBezTo>
                  <a:pt x="1418259" y="374031"/>
                  <a:pt x="1407757" y="354572"/>
                  <a:pt x="1443392" y="402085"/>
                </a:cubicBezTo>
                <a:cubicBezTo>
                  <a:pt x="1449531" y="463476"/>
                  <a:pt x="1437739" y="464921"/>
                  <a:pt x="1466063" y="500326"/>
                </a:cubicBezTo>
                <a:cubicBezTo>
                  <a:pt x="1470514" y="505890"/>
                  <a:pt x="1476139" y="510403"/>
                  <a:pt x="1481177" y="515441"/>
                </a:cubicBezTo>
                <a:cubicBezTo>
                  <a:pt x="1486215" y="510403"/>
                  <a:pt x="1491840" y="505890"/>
                  <a:pt x="1496291" y="500326"/>
                </a:cubicBezTo>
                <a:cubicBezTo>
                  <a:pt x="1501965" y="493234"/>
                  <a:pt x="1504983" y="484077"/>
                  <a:pt x="1511405" y="477655"/>
                </a:cubicBezTo>
                <a:cubicBezTo>
                  <a:pt x="1517827" y="471233"/>
                  <a:pt x="1526519" y="467579"/>
                  <a:pt x="1534076" y="462541"/>
                </a:cubicBezTo>
                <a:cubicBezTo>
                  <a:pt x="1544152" y="477655"/>
                  <a:pt x="1558560" y="490651"/>
                  <a:pt x="1564304" y="507884"/>
                </a:cubicBezTo>
                <a:cubicBezTo>
                  <a:pt x="1570958" y="527846"/>
                  <a:pt x="1582600" y="569401"/>
                  <a:pt x="1602089" y="575897"/>
                </a:cubicBezTo>
                <a:lnTo>
                  <a:pt x="1624761" y="583454"/>
                </a:lnTo>
                <a:cubicBezTo>
                  <a:pt x="1652019" y="565282"/>
                  <a:pt x="1672069" y="554056"/>
                  <a:pt x="1692774" y="522998"/>
                </a:cubicBezTo>
                <a:cubicBezTo>
                  <a:pt x="1728930" y="468763"/>
                  <a:pt x="1710157" y="490500"/>
                  <a:pt x="1745673" y="454984"/>
                </a:cubicBezTo>
                <a:cubicBezTo>
                  <a:pt x="1745751" y="454207"/>
                  <a:pt x="1752708" y="359806"/>
                  <a:pt x="1760787" y="341629"/>
                </a:cubicBezTo>
                <a:cubicBezTo>
                  <a:pt x="1765902" y="330120"/>
                  <a:pt x="1775901" y="321477"/>
                  <a:pt x="1783458" y="311401"/>
                </a:cubicBezTo>
                <a:cubicBezTo>
                  <a:pt x="1791194" y="203090"/>
                  <a:pt x="1791015" y="240959"/>
                  <a:pt x="1791015" y="198045"/>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17" name="Přímá spojnice se šipkou 16">
            <a:extLst>
              <a:ext uri="{FF2B5EF4-FFF2-40B4-BE49-F238E27FC236}">
                <a16:creationId xmlns:a16="http://schemas.microsoft.com/office/drawing/2014/main" id="{9F91F667-C23C-62B7-8712-105B9D59ACA1}"/>
              </a:ext>
            </a:extLst>
          </p:cNvPr>
          <p:cNvCxnSpPr/>
          <p:nvPr/>
        </p:nvCxnSpPr>
        <p:spPr>
          <a:xfrm flipV="1">
            <a:off x="3667998" y="5436716"/>
            <a:ext cx="0" cy="116142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nice se šipkou 17">
            <a:extLst>
              <a:ext uri="{FF2B5EF4-FFF2-40B4-BE49-F238E27FC236}">
                <a16:creationId xmlns:a16="http://schemas.microsoft.com/office/drawing/2014/main" id="{EF1AA50E-7DBA-D019-208D-5967D6F4FE01}"/>
              </a:ext>
            </a:extLst>
          </p:cNvPr>
          <p:cNvCxnSpPr/>
          <p:nvPr/>
        </p:nvCxnSpPr>
        <p:spPr>
          <a:xfrm>
            <a:off x="3667998" y="6598136"/>
            <a:ext cx="1872208" cy="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9" name="Volný tvar 1031">
            <a:extLst>
              <a:ext uri="{FF2B5EF4-FFF2-40B4-BE49-F238E27FC236}">
                <a16:creationId xmlns:a16="http://schemas.microsoft.com/office/drawing/2014/main" id="{2CB82945-F15B-ADBC-E4E8-02378526DDF1}"/>
              </a:ext>
            </a:extLst>
          </p:cNvPr>
          <p:cNvSpPr/>
          <p:nvPr/>
        </p:nvSpPr>
        <p:spPr>
          <a:xfrm>
            <a:off x="3730821" y="5766790"/>
            <a:ext cx="1624760" cy="491207"/>
          </a:xfrm>
          <a:custGeom>
            <a:avLst/>
            <a:gdLst>
              <a:gd name="connsiteX0" fmla="*/ 0 w 1624760"/>
              <a:gd name="connsiteY0" fmla="*/ 476093 h 491207"/>
              <a:gd name="connsiteX1" fmla="*/ 75570 w 1624760"/>
              <a:gd name="connsiteY1" fmla="*/ 483650 h 491207"/>
              <a:gd name="connsiteX2" fmla="*/ 98241 w 1624760"/>
              <a:gd name="connsiteY2" fmla="*/ 491207 h 491207"/>
              <a:gd name="connsiteX3" fmla="*/ 158697 w 1624760"/>
              <a:gd name="connsiteY3" fmla="*/ 476093 h 491207"/>
              <a:gd name="connsiteX4" fmla="*/ 249382 w 1624760"/>
              <a:gd name="connsiteY4" fmla="*/ 483650 h 491207"/>
              <a:gd name="connsiteX5" fmla="*/ 272053 w 1624760"/>
              <a:gd name="connsiteY5" fmla="*/ 468536 h 491207"/>
              <a:gd name="connsiteX6" fmla="*/ 347623 w 1624760"/>
              <a:gd name="connsiteY6" fmla="*/ 476093 h 491207"/>
              <a:gd name="connsiteX7" fmla="*/ 612119 w 1624760"/>
              <a:gd name="connsiteY7" fmla="*/ 468536 h 491207"/>
              <a:gd name="connsiteX8" fmla="*/ 627233 w 1624760"/>
              <a:gd name="connsiteY8" fmla="*/ 445865 h 491207"/>
              <a:gd name="connsiteX9" fmla="*/ 649904 w 1624760"/>
              <a:gd name="connsiteY9" fmla="*/ 400522 h 491207"/>
              <a:gd name="connsiteX10" fmla="*/ 657461 w 1624760"/>
              <a:gd name="connsiteY10" fmla="*/ 347623 h 491207"/>
              <a:gd name="connsiteX11" fmla="*/ 665018 w 1624760"/>
              <a:gd name="connsiteY11" fmla="*/ 287167 h 491207"/>
              <a:gd name="connsiteX12" fmla="*/ 687689 w 1624760"/>
              <a:gd name="connsiteY12" fmla="*/ 211597 h 491207"/>
              <a:gd name="connsiteX13" fmla="*/ 710360 w 1624760"/>
              <a:gd name="connsiteY13" fmla="*/ 151141 h 491207"/>
              <a:gd name="connsiteX14" fmla="*/ 740588 w 1624760"/>
              <a:gd name="connsiteY14" fmla="*/ 136027 h 491207"/>
              <a:gd name="connsiteX15" fmla="*/ 755702 w 1624760"/>
              <a:gd name="connsiteY15" fmla="*/ 120912 h 491207"/>
              <a:gd name="connsiteX16" fmla="*/ 778373 w 1624760"/>
              <a:gd name="connsiteY16" fmla="*/ 52899 h 491207"/>
              <a:gd name="connsiteX17" fmla="*/ 785930 w 1624760"/>
              <a:gd name="connsiteY17" fmla="*/ 0 h 491207"/>
              <a:gd name="connsiteX18" fmla="*/ 801045 w 1624760"/>
              <a:gd name="connsiteY18" fmla="*/ 45342 h 491207"/>
              <a:gd name="connsiteX19" fmla="*/ 816159 w 1624760"/>
              <a:gd name="connsiteY19" fmla="*/ 105798 h 491207"/>
              <a:gd name="connsiteX20" fmla="*/ 831273 w 1624760"/>
              <a:gd name="connsiteY20" fmla="*/ 151141 h 491207"/>
              <a:gd name="connsiteX21" fmla="*/ 861501 w 1624760"/>
              <a:gd name="connsiteY21" fmla="*/ 196483 h 491207"/>
              <a:gd name="connsiteX22" fmla="*/ 884172 w 1624760"/>
              <a:gd name="connsiteY22" fmla="*/ 249382 h 491207"/>
              <a:gd name="connsiteX23" fmla="*/ 899286 w 1624760"/>
              <a:gd name="connsiteY23" fmla="*/ 294724 h 491207"/>
              <a:gd name="connsiteX24" fmla="*/ 914400 w 1624760"/>
              <a:gd name="connsiteY24" fmla="*/ 317395 h 491207"/>
              <a:gd name="connsiteX25" fmla="*/ 937071 w 1624760"/>
              <a:gd name="connsiteY25" fmla="*/ 362737 h 491207"/>
              <a:gd name="connsiteX26" fmla="*/ 959742 w 1624760"/>
              <a:gd name="connsiteY26" fmla="*/ 370294 h 491207"/>
              <a:gd name="connsiteX27" fmla="*/ 982413 w 1624760"/>
              <a:gd name="connsiteY27" fmla="*/ 415636 h 491207"/>
              <a:gd name="connsiteX28" fmla="*/ 1005084 w 1624760"/>
              <a:gd name="connsiteY28" fmla="*/ 430750 h 491207"/>
              <a:gd name="connsiteX29" fmla="*/ 1020198 w 1624760"/>
              <a:gd name="connsiteY29" fmla="*/ 445865 h 491207"/>
              <a:gd name="connsiteX30" fmla="*/ 1133554 w 1624760"/>
              <a:gd name="connsiteY30" fmla="*/ 453422 h 491207"/>
              <a:gd name="connsiteX31" fmla="*/ 1171339 w 1624760"/>
              <a:gd name="connsiteY31" fmla="*/ 460979 h 491207"/>
              <a:gd name="connsiteX32" fmla="*/ 1292251 w 1624760"/>
              <a:gd name="connsiteY32" fmla="*/ 445865 h 491207"/>
              <a:gd name="connsiteX33" fmla="*/ 1337593 w 1624760"/>
              <a:gd name="connsiteY33" fmla="*/ 476093 h 491207"/>
              <a:gd name="connsiteX34" fmla="*/ 1382935 w 1624760"/>
              <a:gd name="connsiteY34" fmla="*/ 491207 h 491207"/>
              <a:gd name="connsiteX35" fmla="*/ 1458506 w 1624760"/>
              <a:gd name="connsiteY35" fmla="*/ 483650 h 491207"/>
              <a:gd name="connsiteX36" fmla="*/ 1466063 w 1624760"/>
              <a:gd name="connsiteY36" fmla="*/ 460979 h 491207"/>
              <a:gd name="connsiteX37" fmla="*/ 1488734 w 1624760"/>
              <a:gd name="connsiteY37" fmla="*/ 445865 h 491207"/>
              <a:gd name="connsiteX38" fmla="*/ 1526519 w 1624760"/>
              <a:gd name="connsiteY38" fmla="*/ 408079 h 491207"/>
              <a:gd name="connsiteX39" fmla="*/ 1571861 w 1624760"/>
              <a:gd name="connsiteY39" fmla="*/ 377851 h 491207"/>
              <a:gd name="connsiteX40" fmla="*/ 1609646 w 1624760"/>
              <a:gd name="connsiteY40" fmla="*/ 385408 h 491207"/>
              <a:gd name="connsiteX41" fmla="*/ 1624760 w 1624760"/>
              <a:gd name="connsiteY41" fmla="*/ 408079 h 49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24760" h="491207">
                <a:moveTo>
                  <a:pt x="0" y="476093"/>
                </a:moveTo>
                <a:cubicBezTo>
                  <a:pt x="25190" y="478612"/>
                  <a:pt x="50549" y="479801"/>
                  <a:pt x="75570" y="483650"/>
                </a:cubicBezTo>
                <a:cubicBezTo>
                  <a:pt x="83443" y="484861"/>
                  <a:pt x="90275" y="491207"/>
                  <a:pt x="98241" y="491207"/>
                </a:cubicBezTo>
                <a:cubicBezTo>
                  <a:pt x="116479" y="491207"/>
                  <a:pt x="140807" y="482056"/>
                  <a:pt x="158697" y="476093"/>
                </a:cubicBezTo>
                <a:cubicBezTo>
                  <a:pt x="188925" y="478612"/>
                  <a:pt x="219116" y="485668"/>
                  <a:pt x="249382" y="483650"/>
                </a:cubicBezTo>
                <a:cubicBezTo>
                  <a:pt x="258444" y="483046"/>
                  <a:pt x="262997" y="469233"/>
                  <a:pt x="272053" y="468536"/>
                </a:cubicBezTo>
                <a:cubicBezTo>
                  <a:pt x="297294" y="466594"/>
                  <a:pt x="322433" y="473574"/>
                  <a:pt x="347623" y="476093"/>
                </a:cubicBezTo>
                <a:cubicBezTo>
                  <a:pt x="435788" y="473574"/>
                  <a:pt x="524429" y="478016"/>
                  <a:pt x="612119" y="468536"/>
                </a:cubicBezTo>
                <a:cubicBezTo>
                  <a:pt x="621149" y="467560"/>
                  <a:pt x="623171" y="453989"/>
                  <a:pt x="627233" y="445865"/>
                </a:cubicBezTo>
                <a:cubicBezTo>
                  <a:pt x="658520" y="383290"/>
                  <a:pt x="606590" y="465492"/>
                  <a:pt x="649904" y="400522"/>
                </a:cubicBezTo>
                <a:cubicBezTo>
                  <a:pt x="652423" y="382889"/>
                  <a:pt x="655107" y="365279"/>
                  <a:pt x="657461" y="347623"/>
                </a:cubicBezTo>
                <a:cubicBezTo>
                  <a:pt x="660145" y="327492"/>
                  <a:pt x="661679" y="307200"/>
                  <a:pt x="665018" y="287167"/>
                </a:cubicBezTo>
                <a:cubicBezTo>
                  <a:pt x="677586" y="211762"/>
                  <a:pt x="667532" y="312383"/>
                  <a:pt x="687689" y="211597"/>
                </a:cubicBezTo>
                <a:cubicBezTo>
                  <a:pt x="691995" y="190066"/>
                  <a:pt x="691679" y="166708"/>
                  <a:pt x="710360" y="151141"/>
                </a:cubicBezTo>
                <a:cubicBezTo>
                  <a:pt x="719014" y="143929"/>
                  <a:pt x="730512" y="141065"/>
                  <a:pt x="740588" y="136027"/>
                </a:cubicBezTo>
                <a:cubicBezTo>
                  <a:pt x="745626" y="130989"/>
                  <a:pt x="751750" y="126840"/>
                  <a:pt x="755702" y="120912"/>
                </a:cubicBezTo>
                <a:cubicBezTo>
                  <a:pt x="772339" y="95956"/>
                  <a:pt x="773419" y="82621"/>
                  <a:pt x="778373" y="52899"/>
                </a:cubicBezTo>
                <a:cubicBezTo>
                  <a:pt x="781301" y="35329"/>
                  <a:pt x="783411" y="17633"/>
                  <a:pt x="785930" y="0"/>
                </a:cubicBezTo>
                <a:cubicBezTo>
                  <a:pt x="790968" y="15114"/>
                  <a:pt x="797181" y="29886"/>
                  <a:pt x="801045" y="45342"/>
                </a:cubicBezTo>
                <a:cubicBezTo>
                  <a:pt x="806083" y="65494"/>
                  <a:pt x="809590" y="86092"/>
                  <a:pt x="816159" y="105798"/>
                </a:cubicBezTo>
                <a:cubicBezTo>
                  <a:pt x="821197" y="120912"/>
                  <a:pt x="822436" y="137885"/>
                  <a:pt x="831273" y="151141"/>
                </a:cubicBezTo>
                <a:lnTo>
                  <a:pt x="861501" y="196483"/>
                </a:lnTo>
                <a:cubicBezTo>
                  <a:pt x="881492" y="276445"/>
                  <a:pt x="854350" y="182283"/>
                  <a:pt x="884172" y="249382"/>
                </a:cubicBezTo>
                <a:cubicBezTo>
                  <a:pt x="890642" y="263940"/>
                  <a:pt x="890449" y="281468"/>
                  <a:pt x="899286" y="294724"/>
                </a:cubicBezTo>
                <a:cubicBezTo>
                  <a:pt x="904324" y="302281"/>
                  <a:pt x="910338" y="309271"/>
                  <a:pt x="914400" y="317395"/>
                </a:cubicBezTo>
                <a:cubicBezTo>
                  <a:pt x="923527" y="335649"/>
                  <a:pt x="919023" y="348299"/>
                  <a:pt x="937071" y="362737"/>
                </a:cubicBezTo>
                <a:cubicBezTo>
                  <a:pt x="943291" y="367713"/>
                  <a:pt x="952185" y="367775"/>
                  <a:pt x="959742" y="370294"/>
                </a:cubicBezTo>
                <a:cubicBezTo>
                  <a:pt x="965888" y="388733"/>
                  <a:pt x="967764" y="400987"/>
                  <a:pt x="982413" y="415636"/>
                </a:cubicBezTo>
                <a:cubicBezTo>
                  <a:pt x="988835" y="422058"/>
                  <a:pt x="997992" y="425076"/>
                  <a:pt x="1005084" y="430750"/>
                </a:cubicBezTo>
                <a:cubicBezTo>
                  <a:pt x="1010648" y="435201"/>
                  <a:pt x="1013181" y="444627"/>
                  <a:pt x="1020198" y="445865"/>
                </a:cubicBezTo>
                <a:cubicBezTo>
                  <a:pt x="1057491" y="452446"/>
                  <a:pt x="1095769" y="450903"/>
                  <a:pt x="1133554" y="453422"/>
                </a:cubicBezTo>
                <a:cubicBezTo>
                  <a:pt x="1146149" y="455941"/>
                  <a:pt x="1158495" y="460979"/>
                  <a:pt x="1171339" y="460979"/>
                </a:cubicBezTo>
                <a:cubicBezTo>
                  <a:pt x="1253018" y="460979"/>
                  <a:pt x="1244365" y="461827"/>
                  <a:pt x="1292251" y="445865"/>
                </a:cubicBezTo>
                <a:cubicBezTo>
                  <a:pt x="1367253" y="470866"/>
                  <a:pt x="1252682" y="428920"/>
                  <a:pt x="1337593" y="476093"/>
                </a:cubicBezTo>
                <a:cubicBezTo>
                  <a:pt x="1351520" y="483830"/>
                  <a:pt x="1382935" y="491207"/>
                  <a:pt x="1382935" y="491207"/>
                </a:cubicBezTo>
                <a:cubicBezTo>
                  <a:pt x="1408125" y="488688"/>
                  <a:pt x="1434714" y="492301"/>
                  <a:pt x="1458506" y="483650"/>
                </a:cubicBezTo>
                <a:cubicBezTo>
                  <a:pt x="1465992" y="480928"/>
                  <a:pt x="1461087" y="467199"/>
                  <a:pt x="1466063" y="460979"/>
                </a:cubicBezTo>
                <a:cubicBezTo>
                  <a:pt x="1471737" y="453887"/>
                  <a:pt x="1481899" y="451846"/>
                  <a:pt x="1488734" y="445865"/>
                </a:cubicBezTo>
                <a:cubicBezTo>
                  <a:pt x="1502139" y="434135"/>
                  <a:pt x="1511698" y="417959"/>
                  <a:pt x="1526519" y="408079"/>
                </a:cubicBezTo>
                <a:lnTo>
                  <a:pt x="1571861" y="377851"/>
                </a:lnTo>
                <a:cubicBezTo>
                  <a:pt x="1584456" y="380370"/>
                  <a:pt x="1598494" y="379035"/>
                  <a:pt x="1609646" y="385408"/>
                </a:cubicBezTo>
                <a:cubicBezTo>
                  <a:pt x="1617532" y="389914"/>
                  <a:pt x="1624760" y="408079"/>
                  <a:pt x="1624760" y="408079"/>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0" name="TextovéPole 19">
            <a:extLst>
              <a:ext uri="{FF2B5EF4-FFF2-40B4-BE49-F238E27FC236}">
                <a16:creationId xmlns:a16="http://schemas.microsoft.com/office/drawing/2014/main" id="{561E3471-DF24-1D96-F70A-E0312AAAB527}"/>
              </a:ext>
            </a:extLst>
          </p:cNvPr>
          <p:cNvSpPr txBox="1"/>
          <p:nvPr/>
        </p:nvSpPr>
        <p:spPr>
          <a:xfrm>
            <a:off x="3203356" y="6147504"/>
            <a:ext cx="505267" cy="369332"/>
          </a:xfrm>
          <a:prstGeom prst="rect">
            <a:avLst/>
          </a:prstGeom>
          <a:noFill/>
        </p:spPr>
        <p:txBody>
          <a:bodyPr wrap="none" rtlCol="0">
            <a:spAutoFit/>
          </a:bodyPr>
          <a:lstStyle/>
          <a:p>
            <a:r>
              <a:rPr lang="cs-CZ" dirty="0" err="1"/>
              <a:t>R</a:t>
            </a:r>
            <a:r>
              <a:rPr lang="cs-CZ" baseline="-25000" dirty="0" err="1"/>
              <a:t>xy</a:t>
            </a:r>
            <a:endParaRPr lang="cs-CZ" dirty="0"/>
          </a:p>
        </p:txBody>
      </p:sp>
      <p:sp>
        <p:nvSpPr>
          <p:cNvPr id="21" name="TextovéPole 20">
            <a:extLst>
              <a:ext uri="{FF2B5EF4-FFF2-40B4-BE49-F238E27FC236}">
                <a16:creationId xmlns:a16="http://schemas.microsoft.com/office/drawing/2014/main" id="{08D0112F-175B-1A46-558D-9473F8BAD831}"/>
              </a:ext>
            </a:extLst>
          </p:cNvPr>
          <p:cNvSpPr txBox="1"/>
          <p:nvPr/>
        </p:nvSpPr>
        <p:spPr>
          <a:xfrm>
            <a:off x="2504498" y="5478094"/>
            <a:ext cx="248786" cy="369332"/>
          </a:xfrm>
          <a:prstGeom prst="rect">
            <a:avLst/>
          </a:prstGeom>
          <a:noFill/>
        </p:spPr>
        <p:txBody>
          <a:bodyPr wrap="none" rtlCol="0">
            <a:spAutoFit/>
          </a:bodyPr>
          <a:lstStyle/>
          <a:p>
            <a:r>
              <a:rPr lang="cs-CZ" dirty="0"/>
              <a:t>t</a:t>
            </a:r>
          </a:p>
        </p:txBody>
      </p:sp>
      <p:sp>
        <p:nvSpPr>
          <p:cNvPr id="22" name="TextovéPole 21">
            <a:extLst>
              <a:ext uri="{FF2B5EF4-FFF2-40B4-BE49-F238E27FC236}">
                <a16:creationId xmlns:a16="http://schemas.microsoft.com/office/drawing/2014/main" id="{BBCB00AE-23AD-A3BE-CC73-7696D0668742}"/>
              </a:ext>
            </a:extLst>
          </p:cNvPr>
          <p:cNvSpPr txBox="1"/>
          <p:nvPr/>
        </p:nvSpPr>
        <p:spPr>
          <a:xfrm>
            <a:off x="2523733" y="6594286"/>
            <a:ext cx="248786" cy="369332"/>
          </a:xfrm>
          <a:prstGeom prst="rect">
            <a:avLst/>
          </a:prstGeom>
          <a:noFill/>
        </p:spPr>
        <p:txBody>
          <a:bodyPr wrap="none" rtlCol="0">
            <a:spAutoFit/>
          </a:bodyPr>
          <a:lstStyle/>
          <a:p>
            <a:r>
              <a:rPr lang="cs-CZ" dirty="0"/>
              <a:t>t</a:t>
            </a:r>
          </a:p>
        </p:txBody>
      </p:sp>
      <p:sp>
        <p:nvSpPr>
          <p:cNvPr id="23" name="TextovéPole 22">
            <a:extLst>
              <a:ext uri="{FF2B5EF4-FFF2-40B4-BE49-F238E27FC236}">
                <a16:creationId xmlns:a16="http://schemas.microsoft.com/office/drawing/2014/main" id="{9BDC1BA6-BCF7-1796-D7F0-F11A7B0DE441}"/>
              </a:ext>
            </a:extLst>
          </p:cNvPr>
          <p:cNvSpPr txBox="1"/>
          <p:nvPr/>
        </p:nvSpPr>
        <p:spPr>
          <a:xfrm>
            <a:off x="5620077" y="6598136"/>
            <a:ext cx="248786" cy="369332"/>
          </a:xfrm>
          <a:prstGeom prst="rect">
            <a:avLst/>
          </a:prstGeom>
          <a:noFill/>
        </p:spPr>
        <p:txBody>
          <a:bodyPr wrap="none" rtlCol="0">
            <a:spAutoFit/>
          </a:bodyPr>
          <a:lstStyle/>
          <a:p>
            <a:r>
              <a:rPr lang="cs-CZ" dirty="0"/>
              <a:t>t</a:t>
            </a:r>
          </a:p>
        </p:txBody>
      </p:sp>
      <p:sp>
        <p:nvSpPr>
          <p:cNvPr id="24" name="TextovéPole 23">
            <a:extLst>
              <a:ext uri="{FF2B5EF4-FFF2-40B4-BE49-F238E27FC236}">
                <a16:creationId xmlns:a16="http://schemas.microsoft.com/office/drawing/2014/main" id="{D98FEEFD-71A2-B417-CB86-D372BAC62A2A}"/>
              </a:ext>
            </a:extLst>
          </p:cNvPr>
          <p:cNvSpPr txBox="1"/>
          <p:nvPr/>
        </p:nvSpPr>
        <p:spPr>
          <a:xfrm>
            <a:off x="2971398" y="1794617"/>
            <a:ext cx="518091" cy="369332"/>
          </a:xfrm>
          <a:prstGeom prst="rect">
            <a:avLst/>
          </a:prstGeom>
          <a:noFill/>
        </p:spPr>
        <p:txBody>
          <a:bodyPr wrap="none" rtlCol="0">
            <a:spAutoFit/>
          </a:bodyPr>
          <a:lstStyle/>
          <a:p>
            <a:r>
              <a:rPr lang="cs-CZ" dirty="0"/>
              <a:t>x(t)</a:t>
            </a:r>
          </a:p>
        </p:txBody>
      </p:sp>
      <p:sp>
        <p:nvSpPr>
          <p:cNvPr id="25" name="TextovéPole 24">
            <a:extLst>
              <a:ext uri="{FF2B5EF4-FFF2-40B4-BE49-F238E27FC236}">
                <a16:creationId xmlns:a16="http://schemas.microsoft.com/office/drawing/2014/main" id="{72F3FC67-B236-2B7C-F6E4-E0A8BA700EDF}"/>
              </a:ext>
            </a:extLst>
          </p:cNvPr>
          <p:cNvSpPr txBox="1"/>
          <p:nvPr/>
        </p:nvSpPr>
        <p:spPr>
          <a:xfrm>
            <a:off x="2984183" y="4451720"/>
            <a:ext cx="518091" cy="369332"/>
          </a:xfrm>
          <a:prstGeom prst="rect">
            <a:avLst/>
          </a:prstGeom>
          <a:noFill/>
        </p:spPr>
        <p:txBody>
          <a:bodyPr wrap="none" rtlCol="0">
            <a:spAutoFit/>
          </a:bodyPr>
          <a:lstStyle/>
          <a:p>
            <a:r>
              <a:rPr lang="cs-CZ" dirty="0"/>
              <a:t>y(t)</a:t>
            </a:r>
          </a:p>
        </p:txBody>
      </p:sp>
      <p:cxnSp>
        <p:nvCxnSpPr>
          <p:cNvPr id="26" name="Přímá spojnice 25">
            <a:extLst>
              <a:ext uri="{FF2B5EF4-FFF2-40B4-BE49-F238E27FC236}">
                <a16:creationId xmlns:a16="http://schemas.microsoft.com/office/drawing/2014/main" id="{875FB4ED-810C-2CF7-B048-8A3D24D442D0}"/>
              </a:ext>
            </a:extLst>
          </p:cNvPr>
          <p:cNvCxnSpPr/>
          <p:nvPr/>
        </p:nvCxnSpPr>
        <p:spPr>
          <a:xfrm>
            <a:off x="6588943" y="3020992"/>
            <a:ext cx="489654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4F7F9E93-3573-3C85-077C-8E2229AFCBA4}"/>
              </a:ext>
            </a:extLst>
          </p:cNvPr>
          <p:cNvCxnSpPr/>
          <p:nvPr/>
        </p:nvCxnSpPr>
        <p:spPr>
          <a:xfrm>
            <a:off x="6588943" y="3899292"/>
            <a:ext cx="489654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Přímá spojnice se šipkou 27">
            <a:extLst>
              <a:ext uri="{FF2B5EF4-FFF2-40B4-BE49-F238E27FC236}">
                <a16:creationId xmlns:a16="http://schemas.microsoft.com/office/drawing/2014/main" id="{029FE55E-8C87-771A-6DED-D83DCD301076}"/>
              </a:ext>
            </a:extLst>
          </p:cNvPr>
          <p:cNvCxnSpPr/>
          <p:nvPr/>
        </p:nvCxnSpPr>
        <p:spPr>
          <a:xfrm>
            <a:off x="11269463" y="3467244"/>
            <a:ext cx="792088" cy="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9" name="Přímá spojnice se šipkou 28">
            <a:extLst>
              <a:ext uri="{FF2B5EF4-FFF2-40B4-BE49-F238E27FC236}">
                <a16:creationId xmlns:a16="http://schemas.microsoft.com/office/drawing/2014/main" id="{86C9D61A-BE97-56AA-D685-0518F9F02D35}"/>
              </a:ext>
            </a:extLst>
          </p:cNvPr>
          <p:cNvCxnSpPr/>
          <p:nvPr/>
        </p:nvCxnSpPr>
        <p:spPr>
          <a:xfrm flipV="1">
            <a:off x="7525047" y="2772420"/>
            <a:ext cx="2952328" cy="165618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ovéPole 29">
            <a:extLst>
              <a:ext uri="{FF2B5EF4-FFF2-40B4-BE49-F238E27FC236}">
                <a16:creationId xmlns:a16="http://schemas.microsoft.com/office/drawing/2014/main" id="{FCE2C405-E609-4033-C2C5-6B506C84326E}"/>
              </a:ext>
            </a:extLst>
          </p:cNvPr>
          <p:cNvSpPr txBox="1"/>
          <p:nvPr/>
        </p:nvSpPr>
        <p:spPr>
          <a:xfrm>
            <a:off x="7691516" y="4212580"/>
            <a:ext cx="697627" cy="369332"/>
          </a:xfrm>
          <a:prstGeom prst="rect">
            <a:avLst/>
          </a:prstGeom>
          <a:noFill/>
        </p:spPr>
        <p:txBody>
          <a:bodyPr wrap="none" rtlCol="0">
            <a:spAutoFit/>
          </a:bodyPr>
          <a:lstStyle/>
          <a:p>
            <a:r>
              <a:rPr lang="cs-CZ" dirty="0"/>
              <a:t>atom</a:t>
            </a:r>
          </a:p>
        </p:txBody>
      </p:sp>
      <p:cxnSp>
        <p:nvCxnSpPr>
          <p:cNvPr id="31" name="Přímá spojnice se šipkou 30">
            <a:extLst>
              <a:ext uri="{FF2B5EF4-FFF2-40B4-BE49-F238E27FC236}">
                <a16:creationId xmlns:a16="http://schemas.microsoft.com/office/drawing/2014/main" id="{1D6E16EC-CFB5-7001-8F3F-FFCE011DB1D1}"/>
              </a:ext>
            </a:extLst>
          </p:cNvPr>
          <p:cNvCxnSpPr/>
          <p:nvPr/>
        </p:nvCxnSpPr>
        <p:spPr>
          <a:xfrm>
            <a:off x="8726729" y="3755276"/>
            <a:ext cx="382494" cy="648072"/>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2" name="Přímá spojnice se šipkou 31">
            <a:extLst>
              <a:ext uri="{FF2B5EF4-FFF2-40B4-BE49-F238E27FC236}">
                <a16:creationId xmlns:a16="http://schemas.microsoft.com/office/drawing/2014/main" id="{060BD836-5F13-F6D4-7359-C81FE58FACE1}"/>
              </a:ext>
            </a:extLst>
          </p:cNvPr>
          <p:cNvCxnSpPr/>
          <p:nvPr/>
        </p:nvCxnSpPr>
        <p:spPr>
          <a:xfrm flipH="1" flipV="1">
            <a:off x="8245127" y="3344157"/>
            <a:ext cx="576064" cy="323166"/>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3" name="Přímá spojnice se šipkou 32">
            <a:extLst>
              <a:ext uri="{FF2B5EF4-FFF2-40B4-BE49-F238E27FC236}">
                <a16:creationId xmlns:a16="http://schemas.microsoft.com/office/drawing/2014/main" id="{74A507F8-E628-21D0-B7E0-7E0B36D3DEFA}"/>
              </a:ext>
            </a:extLst>
          </p:cNvPr>
          <p:cNvCxnSpPr/>
          <p:nvPr/>
        </p:nvCxnSpPr>
        <p:spPr>
          <a:xfrm flipV="1">
            <a:off x="9001211" y="2811880"/>
            <a:ext cx="36004" cy="684076"/>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4" name="Přímá spojnice se šipkou 33">
            <a:extLst>
              <a:ext uri="{FF2B5EF4-FFF2-40B4-BE49-F238E27FC236}">
                <a16:creationId xmlns:a16="http://schemas.microsoft.com/office/drawing/2014/main" id="{C415164A-76C1-311E-B9CF-215C14AFA7E1}"/>
              </a:ext>
            </a:extLst>
          </p:cNvPr>
          <p:cNvCxnSpPr/>
          <p:nvPr/>
        </p:nvCxnSpPr>
        <p:spPr>
          <a:xfrm>
            <a:off x="9245733" y="3467244"/>
            <a:ext cx="720080" cy="200079"/>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5" name="Přímá spojnice se šipkou 34">
            <a:extLst>
              <a:ext uri="{FF2B5EF4-FFF2-40B4-BE49-F238E27FC236}">
                <a16:creationId xmlns:a16="http://schemas.microsoft.com/office/drawing/2014/main" id="{8D3B6936-9E16-FB23-5E57-55074E276B0F}"/>
              </a:ext>
            </a:extLst>
          </p:cNvPr>
          <p:cNvCxnSpPr/>
          <p:nvPr/>
        </p:nvCxnSpPr>
        <p:spPr>
          <a:xfrm flipH="1">
            <a:off x="9425753" y="3143208"/>
            <a:ext cx="360040" cy="720080"/>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6" name="Přímá spojnice se šipkou 35">
            <a:extLst>
              <a:ext uri="{FF2B5EF4-FFF2-40B4-BE49-F238E27FC236}">
                <a16:creationId xmlns:a16="http://schemas.microsoft.com/office/drawing/2014/main" id="{8694094F-49A0-FC9B-E961-C123EB7F5D25}"/>
              </a:ext>
            </a:extLst>
          </p:cNvPr>
          <p:cNvCxnSpPr/>
          <p:nvPr/>
        </p:nvCxnSpPr>
        <p:spPr>
          <a:xfrm flipH="1">
            <a:off x="7525047" y="3899292"/>
            <a:ext cx="936104" cy="180020"/>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7" name="Přímá spojnice se šipkou 36">
            <a:extLst>
              <a:ext uri="{FF2B5EF4-FFF2-40B4-BE49-F238E27FC236}">
                <a16:creationId xmlns:a16="http://schemas.microsoft.com/office/drawing/2014/main" id="{7D09F05A-4D4B-1AC1-4E3B-7DF46478C710}"/>
              </a:ext>
            </a:extLst>
          </p:cNvPr>
          <p:cNvCxnSpPr/>
          <p:nvPr/>
        </p:nvCxnSpPr>
        <p:spPr>
          <a:xfrm>
            <a:off x="9829303" y="3107204"/>
            <a:ext cx="864096" cy="72008"/>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8" name="TextovéPole 37">
            <a:extLst>
              <a:ext uri="{FF2B5EF4-FFF2-40B4-BE49-F238E27FC236}">
                <a16:creationId xmlns:a16="http://schemas.microsoft.com/office/drawing/2014/main" id="{D457F283-141A-4F4A-F254-F24AB5D7A586}"/>
              </a:ext>
            </a:extLst>
          </p:cNvPr>
          <p:cNvSpPr txBox="1"/>
          <p:nvPr/>
        </p:nvSpPr>
        <p:spPr>
          <a:xfrm>
            <a:off x="9048005" y="4218682"/>
            <a:ext cx="825867" cy="369332"/>
          </a:xfrm>
          <a:prstGeom prst="rect">
            <a:avLst/>
          </a:prstGeom>
          <a:noFill/>
        </p:spPr>
        <p:txBody>
          <a:bodyPr wrap="none" rtlCol="0">
            <a:spAutoFit/>
          </a:bodyPr>
          <a:lstStyle/>
          <a:p>
            <a:r>
              <a:rPr lang="cs-CZ" dirty="0"/>
              <a:t>AF (n)</a:t>
            </a:r>
          </a:p>
        </p:txBody>
      </p:sp>
      <p:sp>
        <p:nvSpPr>
          <p:cNvPr id="39" name="TextovéPole 38">
            <a:extLst>
              <a:ext uri="{FF2B5EF4-FFF2-40B4-BE49-F238E27FC236}">
                <a16:creationId xmlns:a16="http://schemas.microsoft.com/office/drawing/2014/main" id="{5D7DB49E-CDFF-CB43-1C69-6C009924BC3B}"/>
              </a:ext>
            </a:extLst>
          </p:cNvPr>
          <p:cNvSpPr txBox="1"/>
          <p:nvPr/>
        </p:nvSpPr>
        <p:spPr>
          <a:xfrm>
            <a:off x="9804152" y="4164062"/>
            <a:ext cx="184731" cy="646331"/>
          </a:xfrm>
          <a:prstGeom prst="rect">
            <a:avLst/>
          </a:prstGeom>
          <a:noFill/>
        </p:spPr>
        <p:txBody>
          <a:bodyPr wrap="none" rtlCol="0">
            <a:spAutoFit/>
          </a:bodyPr>
          <a:lstStyle/>
          <a:p>
            <a:endParaRPr lang="cs-CZ" dirty="0"/>
          </a:p>
          <a:p>
            <a:endParaRPr lang="cs-CZ" dirty="0"/>
          </a:p>
        </p:txBody>
      </p:sp>
      <mc:AlternateContent xmlns:mc="http://schemas.openxmlformats.org/markup-compatibility/2006" xmlns:a14="http://schemas.microsoft.com/office/drawing/2010/main">
        <mc:Choice Requires="a14">
          <p:sp>
            <p:nvSpPr>
              <p:cNvPr id="40" name="TextovéPole 39">
                <a:extLst>
                  <a:ext uri="{FF2B5EF4-FFF2-40B4-BE49-F238E27FC236}">
                    <a16:creationId xmlns:a16="http://schemas.microsoft.com/office/drawing/2014/main" id="{0574F33E-4067-F2B2-1FAA-0E37DD7CCACA}"/>
                  </a:ext>
                </a:extLst>
              </p:cNvPr>
              <p:cNvSpPr txBox="1"/>
              <p:nvPr/>
            </p:nvSpPr>
            <p:spPr>
              <a:xfrm>
                <a:off x="6434473" y="4817358"/>
                <a:ext cx="1120371" cy="6420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cs-CZ" i="1">
                              <a:latin typeface="Cambria Math" panose="02040503050406030204" pitchFamily="18" charset="0"/>
                            </a:rPr>
                          </m:ctrlPr>
                        </m:accPr>
                        <m:e>
                          <m:r>
                            <a:rPr lang="cs-CZ" i="1">
                              <a:latin typeface="Cambria Math"/>
                            </a:rPr>
                            <m:t>𝑛</m:t>
                          </m:r>
                        </m:e>
                      </m:acc>
                      <m:r>
                        <a:rPr lang="cs-CZ" i="1">
                          <a:latin typeface="Cambria Math"/>
                        </a:rPr>
                        <m:t>=</m:t>
                      </m:r>
                      <m:f>
                        <m:fPr>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a:ea typeface="Cambria Math"/>
                                </a:rPr>
                                <m:t>𝜏</m:t>
                              </m:r>
                            </m:e>
                            <m:sub>
                              <m:r>
                                <a:rPr lang="cs-CZ" i="1">
                                  <a:latin typeface="Cambria Math"/>
                                </a:rPr>
                                <m:t>𝑡𝑟</m:t>
                              </m:r>
                            </m:sub>
                          </m:sSub>
                        </m:num>
                        <m:den>
                          <m:sSub>
                            <m:sSubPr>
                              <m:ctrlPr>
                                <a:rPr lang="cs-CZ" i="1">
                                  <a:latin typeface="Cambria Math" panose="02040503050406030204" pitchFamily="18" charset="0"/>
                                </a:rPr>
                              </m:ctrlPr>
                            </m:sSubPr>
                            <m:e>
                              <m:r>
                                <a:rPr lang="cs-CZ" i="1">
                                  <a:latin typeface="Cambria Math"/>
                                </a:rPr>
                                <m:t>2</m:t>
                              </m:r>
                              <m:r>
                                <a:rPr lang="cs-CZ" i="1">
                                  <a:latin typeface="Cambria Math"/>
                                  <a:ea typeface="Cambria Math"/>
                                </a:rPr>
                                <m:t>𝜏</m:t>
                              </m:r>
                            </m:e>
                            <m:sub>
                              <m:r>
                                <a:rPr lang="cs-CZ" i="1">
                                  <a:latin typeface="Cambria Math"/>
                                </a:rPr>
                                <m:t>𝑠𝑝</m:t>
                              </m:r>
                            </m:sub>
                          </m:sSub>
                        </m:den>
                      </m:f>
                    </m:oMath>
                  </m:oMathPara>
                </a14:m>
                <a:endParaRPr lang="cs-CZ" dirty="0"/>
              </a:p>
            </p:txBody>
          </p:sp>
        </mc:Choice>
        <mc:Fallback xmlns="">
          <p:sp>
            <p:nvSpPr>
              <p:cNvPr id="40" name="TextovéPole 39">
                <a:extLst>
                  <a:ext uri="{FF2B5EF4-FFF2-40B4-BE49-F238E27FC236}">
                    <a16:creationId xmlns:a16="http://schemas.microsoft.com/office/drawing/2014/main" id="{0574F33E-4067-F2B2-1FAA-0E37DD7CCACA}"/>
                  </a:ext>
                </a:extLst>
              </p:cNvPr>
              <p:cNvSpPr txBox="1">
                <a:spLocks noRot="1" noChangeAspect="1" noMove="1" noResize="1" noEditPoints="1" noAdjustHandles="1" noChangeArrowheads="1" noChangeShapeType="1" noTextEdit="1"/>
              </p:cNvSpPr>
              <p:nvPr/>
            </p:nvSpPr>
            <p:spPr>
              <a:xfrm>
                <a:off x="6434473" y="4817358"/>
                <a:ext cx="1120371" cy="642035"/>
              </a:xfrm>
              <a:prstGeom prst="rect">
                <a:avLst/>
              </a:prstGeom>
              <a:blipFill>
                <a:blip r:embed="rId4"/>
                <a:stretch>
                  <a:fillRect b="-5660"/>
                </a:stretch>
              </a:blipFill>
            </p:spPr>
            <p:txBody>
              <a:bodyPr/>
              <a:lstStyle/>
              <a:p>
                <a:r>
                  <a:rPr lang="en-GB">
                    <a:noFill/>
                  </a:rPr>
                  <a:t> </a:t>
                </a:r>
              </a:p>
            </p:txBody>
          </p:sp>
        </mc:Fallback>
      </mc:AlternateContent>
      <p:sp>
        <p:nvSpPr>
          <p:cNvPr id="41" name="TextovéPole 40">
            <a:extLst>
              <a:ext uri="{FF2B5EF4-FFF2-40B4-BE49-F238E27FC236}">
                <a16:creationId xmlns:a16="http://schemas.microsoft.com/office/drawing/2014/main" id="{0495C962-886E-1A33-EC36-517662A83D81}"/>
              </a:ext>
            </a:extLst>
          </p:cNvPr>
          <p:cNvSpPr txBox="1"/>
          <p:nvPr/>
        </p:nvSpPr>
        <p:spPr>
          <a:xfrm>
            <a:off x="8284173" y="1095510"/>
            <a:ext cx="2083712" cy="1061829"/>
          </a:xfrm>
          <a:prstGeom prst="rect">
            <a:avLst/>
          </a:prstGeom>
          <a:noFill/>
        </p:spPr>
        <p:txBody>
          <a:bodyPr wrap="none" rtlCol="0">
            <a:spAutoFit/>
          </a:bodyPr>
          <a:lstStyle/>
          <a:p>
            <a:pPr algn="ctr"/>
            <a:r>
              <a:rPr lang="cs-CZ" dirty="0"/>
              <a:t>laserový paprsek,</a:t>
            </a:r>
          </a:p>
          <a:p>
            <a:pPr algn="ctr"/>
            <a:r>
              <a:rPr lang="cs-CZ" dirty="0"/>
              <a:t>          </a:t>
            </a:r>
          </a:p>
          <a:p>
            <a:pPr algn="ctr"/>
            <a:r>
              <a:rPr lang="cs-CZ" dirty="0"/>
              <a:t>I</a:t>
            </a:r>
            <a:r>
              <a:rPr lang="cs-CZ" dirty="0">
                <a:latin typeface="Lucida Sans Unicode"/>
                <a:cs typeface="Lucida Sans Unicode"/>
              </a:rPr>
              <a:t>&gt;</a:t>
            </a:r>
            <a:r>
              <a:rPr lang="cs-CZ" dirty="0" err="1">
                <a:latin typeface="Lucida Sans Unicode"/>
                <a:cs typeface="Lucida Sans Unicode"/>
              </a:rPr>
              <a:t>I</a:t>
            </a:r>
            <a:r>
              <a:rPr lang="cs-CZ" baseline="-25000" dirty="0" err="1">
                <a:latin typeface="Lucida Sans Unicode"/>
                <a:cs typeface="Lucida Sans Unicode"/>
              </a:rPr>
              <a:t>sat</a:t>
            </a:r>
            <a:endParaRPr lang="cs-CZ" dirty="0"/>
          </a:p>
        </p:txBody>
      </p:sp>
      <p:sp>
        <p:nvSpPr>
          <p:cNvPr id="43" name="TextovéPole 42">
            <a:extLst>
              <a:ext uri="{FF2B5EF4-FFF2-40B4-BE49-F238E27FC236}">
                <a16:creationId xmlns:a16="http://schemas.microsoft.com/office/drawing/2014/main" id="{3437E89B-437C-C9E1-933F-31783449F2CC}"/>
              </a:ext>
            </a:extLst>
          </p:cNvPr>
          <p:cNvSpPr txBox="1"/>
          <p:nvPr/>
        </p:nvSpPr>
        <p:spPr>
          <a:xfrm>
            <a:off x="7043329" y="5877374"/>
            <a:ext cx="4824536" cy="415498"/>
          </a:xfrm>
          <a:prstGeom prst="rect">
            <a:avLst/>
          </a:prstGeom>
          <a:noFill/>
        </p:spPr>
        <p:txBody>
          <a:bodyPr wrap="square">
            <a:spAutoFit/>
          </a:bodyPr>
          <a:lstStyle/>
          <a:p>
            <a:r>
              <a:rPr lang="cs-CZ" dirty="0"/>
              <a:t>doba života excitovaného stavu (cca 10</a:t>
            </a:r>
            <a:r>
              <a:rPr lang="cs-CZ" baseline="30000" dirty="0"/>
              <a:t>-9</a:t>
            </a:r>
            <a:r>
              <a:rPr lang="cs-CZ" dirty="0"/>
              <a:t> s)</a:t>
            </a:r>
          </a:p>
        </p:txBody>
      </p:sp>
    </p:spTree>
    <p:extLst>
      <p:ext uri="{BB962C8B-B14F-4D97-AF65-F5344CB8AC3E}">
        <p14:creationId xmlns:p14="http://schemas.microsoft.com/office/powerpoint/2010/main" val="1561079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sz="half" idx="1"/>
          </p:nvPr>
        </p:nvSpPr>
        <p:spPr>
          <a:xfrm>
            <a:off x="608490" y="1629835"/>
            <a:ext cx="4324269" cy="4022906"/>
          </a:xfrm>
        </p:spPr>
        <p:txBody>
          <a:bodyPr>
            <a:normAutofit fontScale="70000" lnSpcReduction="20000"/>
          </a:bodyPr>
          <a:lstStyle/>
          <a:p>
            <a:r>
              <a:rPr lang="cs-CZ" dirty="0"/>
              <a:t>Nevýhodou klasických excitačních širokopásmových zdrojů záření je současná excitace většího počtu vyšších energetických hladin, z nichž dochází na celé řadě přechodů ke spontánnímu vyzařování.</a:t>
            </a:r>
          </a:p>
          <a:p>
            <a:endParaRPr lang="cs-CZ" dirty="0"/>
          </a:p>
          <a:p>
            <a:r>
              <a:rPr lang="cs-CZ" dirty="0"/>
              <a:t>V případě laserem vybuzené fluorescence se obvykle excituje jen jedna horní hladina. </a:t>
            </a:r>
          </a:p>
        </p:txBody>
      </p:sp>
      <p:sp>
        <p:nvSpPr>
          <p:cNvPr id="4" name="Zástupný symbol pro číslo snímku 3"/>
          <p:cNvSpPr>
            <a:spLocks noGrp="1"/>
          </p:cNvSpPr>
          <p:nvPr>
            <p:ph type="sldNum" sz="quarter" idx="12"/>
          </p:nvPr>
        </p:nvSpPr>
        <p:spPr/>
        <p:txBody>
          <a:bodyPr/>
          <a:lstStyle/>
          <a:p>
            <a:fld id="{0CFEC368-1D7A-4F81-ABF6-AE0E36BAF64C}" type="slidenum">
              <a:rPr lang="en-US" smtClean="0"/>
              <a:pPr/>
              <a:t>51</a:t>
            </a:fld>
            <a:endParaRPr lang="en-US"/>
          </a:p>
        </p:txBody>
      </p:sp>
      <p:pic>
        <p:nvPicPr>
          <p:cNvPr id="14" name="Obrázek 13" descr="Obsah obrázku skica, kresba, Perokresba, loď&#10;&#10;Popis byl vytvořen automaticky">
            <a:extLst>
              <a:ext uri="{FF2B5EF4-FFF2-40B4-BE49-F238E27FC236}">
                <a16:creationId xmlns:a16="http://schemas.microsoft.com/office/drawing/2014/main" id="{797D3752-A7E8-3EEA-CB77-B9656BC16C2E}"/>
              </a:ext>
            </a:extLst>
          </p:cNvPr>
          <p:cNvPicPr>
            <a:picLocks noChangeAspect="1"/>
          </p:cNvPicPr>
          <p:nvPr/>
        </p:nvPicPr>
        <p:blipFill rotWithShape="1">
          <a:blip r:embed="rId2">
            <a:extLst>
              <a:ext uri="{28A0092B-C50C-407E-A947-70E740481C1C}">
                <a14:useLocalDpi xmlns:a14="http://schemas.microsoft.com/office/drawing/2010/main" val="0"/>
              </a:ext>
            </a:extLst>
          </a:blip>
          <a:srcRect t="1991" r="53780" b="32014"/>
          <a:stretch/>
        </p:blipFill>
        <p:spPr>
          <a:xfrm>
            <a:off x="6520441" y="2195091"/>
            <a:ext cx="4402460" cy="4609777"/>
          </a:xfrm>
          <a:prstGeom prst="rect">
            <a:avLst/>
          </a:prstGeom>
        </p:spPr>
      </p:pic>
      <p:sp>
        <p:nvSpPr>
          <p:cNvPr id="9" name="TextovéPole 8"/>
          <p:cNvSpPr txBox="1"/>
          <p:nvPr/>
        </p:nvSpPr>
        <p:spPr>
          <a:xfrm>
            <a:off x="7494511" y="6534783"/>
            <a:ext cx="2046760" cy="414101"/>
          </a:xfrm>
          <a:prstGeom prst="rect">
            <a:avLst/>
          </a:prstGeom>
          <a:noFill/>
        </p:spPr>
        <p:txBody>
          <a:bodyPr wrap="none" rtlCol="0">
            <a:spAutoFit/>
          </a:bodyPr>
          <a:lstStyle/>
          <a:p>
            <a:r>
              <a:rPr lang="cs-CZ" sz="2096" dirty="0"/>
              <a:t>Vlnová délka, </a:t>
            </a:r>
            <a:r>
              <a:rPr lang="cs-CZ" sz="2096" dirty="0" err="1"/>
              <a:t>nm</a:t>
            </a:r>
            <a:endParaRPr lang="cs-CZ" sz="2096" dirty="0"/>
          </a:p>
        </p:txBody>
      </p:sp>
      <p:sp>
        <p:nvSpPr>
          <p:cNvPr id="5" name="TextovéPole 4">
            <a:extLst>
              <a:ext uri="{FF2B5EF4-FFF2-40B4-BE49-F238E27FC236}">
                <a16:creationId xmlns:a16="http://schemas.microsoft.com/office/drawing/2014/main" id="{92B31CBD-134E-53C5-01BD-87E71E1C1E40}"/>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Buzení molekulové fluorescence </a:t>
            </a:r>
          </a:p>
        </p:txBody>
      </p:sp>
      <p:sp>
        <p:nvSpPr>
          <p:cNvPr id="10" name="TextovéPole 9"/>
          <p:cNvSpPr txBox="1"/>
          <p:nvPr/>
        </p:nvSpPr>
        <p:spPr>
          <a:xfrm>
            <a:off x="7597055" y="1184292"/>
            <a:ext cx="4221196" cy="954107"/>
          </a:xfrm>
          <a:prstGeom prst="rect">
            <a:avLst/>
          </a:prstGeom>
          <a:noFill/>
        </p:spPr>
        <p:txBody>
          <a:bodyPr wrap="square" rtlCol="0">
            <a:spAutoFit/>
          </a:bodyPr>
          <a:lstStyle/>
          <a:p>
            <a:r>
              <a:rPr lang="cs-CZ" sz="1400" b="1" u="sng" dirty="0">
                <a:solidFill>
                  <a:srgbClr val="C00000"/>
                </a:solidFill>
                <a:latin typeface="Arial"/>
                <a:cs typeface="Arial"/>
              </a:rPr>
              <a:t>Spektrum </a:t>
            </a:r>
            <a:r>
              <a:rPr lang="cs-CZ" sz="1400" b="1" u="sng" dirty="0" err="1">
                <a:solidFill>
                  <a:srgbClr val="C00000"/>
                </a:solidFill>
                <a:latin typeface="Arial"/>
                <a:cs typeface="Arial"/>
              </a:rPr>
              <a:t>perylenu</a:t>
            </a:r>
            <a:r>
              <a:rPr lang="cs-CZ" sz="1400" b="1" u="sng" dirty="0">
                <a:solidFill>
                  <a:srgbClr val="C00000"/>
                </a:solidFill>
                <a:latin typeface="Arial"/>
                <a:cs typeface="Arial"/>
              </a:rPr>
              <a:t> v ethanolu při 4,2 K. </a:t>
            </a:r>
          </a:p>
          <a:p>
            <a:endParaRPr lang="cs-CZ" sz="1400" dirty="0">
              <a:latin typeface="Arial"/>
              <a:cs typeface="Arial"/>
            </a:endParaRPr>
          </a:p>
          <a:p>
            <a:r>
              <a:rPr lang="cs-CZ" sz="1400" dirty="0">
                <a:latin typeface="Arial"/>
                <a:cs typeface="Arial"/>
              </a:rPr>
              <a:t>1 – excitace </a:t>
            </a:r>
            <a:r>
              <a:rPr lang="cs-CZ" sz="1400" dirty="0" err="1">
                <a:latin typeface="Arial"/>
                <a:cs typeface="Arial"/>
              </a:rPr>
              <a:t>Hg</a:t>
            </a:r>
            <a:r>
              <a:rPr lang="cs-CZ" sz="1400" dirty="0">
                <a:latin typeface="Arial"/>
                <a:cs typeface="Arial"/>
              </a:rPr>
              <a:t> výbojkou při ≈ 365 </a:t>
            </a:r>
            <a:r>
              <a:rPr lang="cs-CZ" sz="1400" dirty="0" err="1">
                <a:latin typeface="Arial"/>
                <a:cs typeface="Arial"/>
              </a:rPr>
              <a:t>nm</a:t>
            </a:r>
            <a:r>
              <a:rPr lang="cs-CZ" sz="1400" dirty="0">
                <a:latin typeface="Arial"/>
                <a:cs typeface="Arial"/>
              </a:rPr>
              <a:t>.</a:t>
            </a:r>
          </a:p>
          <a:p>
            <a:r>
              <a:rPr lang="cs-CZ" sz="1400" dirty="0">
                <a:latin typeface="Arial"/>
                <a:cs typeface="Arial"/>
              </a:rPr>
              <a:t>2 – excitace při 443 </a:t>
            </a:r>
            <a:r>
              <a:rPr lang="cs-CZ" sz="1400" dirty="0" err="1">
                <a:latin typeface="Arial"/>
                <a:cs typeface="Arial"/>
              </a:rPr>
              <a:t>nm</a:t>
            </a:r>
            <a:r>
              <a:rPr lang="cs-CZ" sz="1400" dirty="0">
                <a:latin typeface="Arial"/>
                <a:cs typeface="Arial"/>
              </a:rPr>
              <a:t>, laserem </a:t>
            </a:r>
            <a:r>
              <a:rPr lang="el-GR" sz="1400" dirty="0">
                <a:latin typeface="Arial"/>
                <a:cs typeface="Arial"/>
              </a:rPr>
              <a:t>Δλ</a:t>
            </a:r>
            <a:r>
              <a:rPr lang="cs-CZ" sz="1400" dirty="0">
                <a:latin typeface="Arial"/>
                <a:cs typeface="Arial"/>
              </a:rPr>
              <a:t>= 0,0125 </a:t>
            </a:r>
            <a:r>
              <a:rPr lang="cs-CZ" sz="1400" dirty="0" err="1">
                <a:latin typeface="Arial"/>
                <a:cs typeface="Arial"/>
              </a:rPr>
              <a:t>nm</a:t>
            </a:r>
            <a:r>
              <a:rPr lang="cs-CZ" sz="1400" dirty="0">
                <a:latin typeface="Arial"/>
                <a:cs typeface="Arial"/>
              </a:rPr>
              <a:t>.</a:t>
            </a:r>
            <a:endParaRPr lang="cs-CZ" sz="1400" dirty="0"/>
          </a:p>
        </p:txBody>
      </p:sp>
      <p:pic>
        <p:nvPicPr>
          <p:cNvPr id="1026" name="Picture 2" descr="Perylene - Wikipedia">
            <a:extLst>
              <a:ext uri="{FF2B5EF4-FFF2-40B4-BE49-F238E27FC236}">
                <a16:creationId xmlns:a16="http://schemas.microsoft.com/office/drawing/2014/main" id="{20A567FA-0CB7-4536-18A2-36327D44BF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H="1">
            <a:off x="4238786" y="5352883"/>
            <a:ext cx="1191261" cy="162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1891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ED4E028-5C0E-2456-3AF2-B5F0DB141E85}"/>
              </a:ext>
            </a:extLst>
          </p:cNvPr>
          <p:cNvSpPr>
            <a:spLocks noGrp="1"/>
          </p:cNvSpPr>
          <p:nvPr>
            <p:ph type="sldNum" sz="quarter" idx="12"/>
          </p:nvPr>
        </p:nvSpPr>
        <p:spPr/>
        <p:txBody>
          <a:bodyPr/>
          <a:lstStyle/>
          <a:p>
            <a:fld id="{0B03548C-D8CE-44B9-80D6-3D9141BDC6B7}" type="slidenum">
              <a:rPr lang="cs-CZ" smtClean="0"/>
              <a:t>52</a:t>
            </a:fld>
            <a:endParaRPr lang="cs-CZ"/>
          </a:p>
        </p:txBody>
      </p:sp>
      <p:sp>
        <p:nvSpPr>
          <p:cNvPr id="4" name="TextovéPole 3">
            <a:extLst>
              <a:ext uri="{FF2B5EF4-FFF2-40B4-BE49-F238E27FC236}">
                <a16:creationId xmlns:a16="http://schemas.microsoft.com/office/drawing/2014/main" id="{9D43CE97-0266-FDA5-FDB3-5AD850761E2E}"/>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Časově rozlišená fluorescence</a:t>
            </a:r>
          </a:p>
        </p:txBody>
      </p:sp>
      <p:sp>
        <p:nvSpPr>
          <p:cNvPr id="7" name="TextovéPole 6">
            <a:extLst>
              <a:ext uri="{FF2B5EF4-FFF2-40B4-BE49-F238E27FC236}">
                <a16:creationId xmlns:a16="http://schemas.microsoft.com/office/drawing/2014/main" id="{73930D84-ACA1-97B0-909B-AC6BAA2F2BDC}"/>
              </a:ext>
            </a:extLst>
          </p:cNvPr>
          <p:cNvSpPr txBox="1"/>
          <p:nvPr/>
        </p:nvSpPr>
        <p:spPr>
          <a:xfrm>
            <a:off x="396255" y="1260252"/>
            <a:ext cx="5736442" cy="415498"/>
          </a:xfrm>
          <a:prstGeom prst="rect">
            <a:avLst/>
          </a:prstGeom>
          <a:noFill/>
        </p:spPr>
        <p:txBody>
          <a:bodyPr wrap="none" rtlCol="0">
            <a:spAutoFit/>
          </a:bodyPr>
          <a:lstStyle/>
          <a:p>
            <a:r>
              <a:rPr lang="cs-CZ" b="1" dirty="0">
                <a:solidFill>
                  <a:srgbClr val="FF0000"/>
                </a:solidFill>
              </a:rPr>
              <a:t>Čas vyhasínání fluorescence </a:t>
            </a:r>
            <a:r>
              <a:rPr lang="el-GR" b="1" dirty="0">
                <a:solidFill>
                  <a:srgbClr val="FF0000"/>
                </a:solidFill>
                <a:latin typeface="Calibri" panose="020F0502020204030204" pitchFamily="34" charset="0"/>
                <a:cs typeface="Calibri" panose="020F0502020204030204" pitchFamily="34" charset="0"/>
              </a:rPr>
              <a:t>τ</a:t>
            </a:r>
            <a:r>
              <a:rPr lang="cs-CZ" b="1" dirty="0">
                <a:solidFill>
                  <a:srgbClr val="FF0000"/>
                </a:solidFill>
                <a:latin typeface="Calibri" panose="020F0502020204030204" pitchFamily="34" charset="0"/>
                <a:cs typeface="Calibri" panose="020F0502020204030204" pitchFamily="34" charset="0"/>
              </a:rPr>
              <a:t>   </a:t>
            </a:r>
            <a:r>
              <a:rPr lang="cs-CZ" dirty="0">
                <a:latin typeface="Calibri" panose="020F0502020204030204" pitchFamily="34" charset="0"/>
                <a:cs typeface="Calibri" panose="020F0502020204030204" pitchFamily="34" charset="0"/>
              </a:rPr>
              <a:t>(jednotky </a:t>
            </a:r>
            <a:r>
              <a:rPr lang="cs-CZ" dirty="0" err="1">
                <a:latin typeface="Calibri" panose="020F0502020204030204" pitchFamily="34" charset="0"/>
                <a:cs typeface="Calibri" panose="020F0502020204030204" pitchFamily="34" charset="0"/>
              </a:rPr>
              <a:t>ns</a:t>
            </a:r>
            <a:r>
              <a:rPr lang="cs-CZ" dirty="0">
                <a:latin typeface="Calibri" panose="020F0502020204030204" pitchFamily="34" charset="0"/>
                <a:cs typeface="Calibri" panose="020F0502020204030204" pitchFamily="34" charset="0"/>
              </a:rPr>
              <a:t> až </a:t>
            </a:r>
            <a:r>
              <a:rPr lang="el-GR" dirty="0">
                <a:latin typeface="Calibri" panose="020F0502020204030204" pitchFamily="34" charset="0"/>
                <a:cs typeface="Calibri" panose="020F0502020204030204" pitchFamily="34" charset="0"/>
              </a:rPr>
              <a:t>μ</a:t>
            </a:r>
            <a:r>
              <a:rPr lang="cs-CZ" dirty="0">
                <a:latin typeface="Calibri" panose="020F0502020204030204" pitchFamily="34" charset="0"/>
                <a:cs typeface="Calibri" panose="020F0502020204030204" pitchFamily="34" charset="0"/>
              </a:rPr>
              <a:t>s)</a:t>
            </a:r>
            <a:endParaRPr lang="en-GB" dirty="0"/>
          </a:p>
        </p:txBody>
      </p:sp>
      <p:pic>
        <p:nvPicPr>
          <p:cNvPr id="9" name="Obrázek 8">
            <a:extLst>
              <a:ext uri="{FF2B5EF4-FFF2-40B4-BE49-F238E27FC236}">
                <a16:creationId xmlns:a16="http://schemas.microsoft.com/office/drawing/2014/main" id="{6D1735C2-6588-857F-C59C-F44B5AFAD38C}"/>
              </a:ext>
            </a:extLst>
          </p:cNvPr>
          <p:cNvPicPr>
            <a:picLocks noChangeAspect="1"/>
          </p:cNvPicPr>
          <p:nvPr/>
        </p:nvPicPr>
        <p:blipFill>
          <a:blip r:embed="rId2"/>
          <a:stretch>
            <a:fillRect/>
          </a:stretch>
        </p:blipFill>
        <p:spPr>
          <a:xfrm>
            <a:off x="396255" y="1644765"/>
            <a:ext cx="2311329" cy="1080120"/>
          </a:xfrm>
          <a:prstGeom prst="rect">
            <a:avLst/>
          </a:prstGeom>
        </p:spPr>
      </p:pic>
      <p:pic>
        <p:nvPicPr>
          <p:cNvPr id="11" name="Obrázek 10" descr="Obsah obrázku text, řada/pruh, diagram, Vykreslený graf&#10;&#10;Popis byl vytvořen automaticky">
            <a:extLst>
              <a:ext uri="{FF2B5EF4-FFF2-40B4-BE49-F238E27FC236}">
                <a16:creationId xmlns:a16="http://schemas.microsoft.com/office/drawing/2014/main" id="{FB81F8F2-FC8B-8E10-734F-257B77361F44}"/>
              </a:ext>
            </a:extLst>
          </p:cNvPr>
          <p:cNvPicPr>
            <a:picLocks noChangeAspect="1"/>
          </p:cNvPicPr>
          <p:nvPr/>
        </p:nvPicPr>
        <p:blipFill rotWithShape="1">
          <a:blip r:embed="rId3">
            <a:extLst>
              <a:ext uri="{28A0092B-C50C-407E-A947-70E740481C1C}">
                <a14:useLocalDpi xmlns:a14="http://schemas.microsoft.com/office/drawing/2010/main" val="0"/>
              </a:ext>
            </a:extLst>
          </a:blip>
          <a:srcRect l="17215"/>
          <a:stretch/>
        </p:blipFill>
        <p:spPr>
          <a:xfrm>
            <a:off x="306166" y="2577027"/>
            <a:ext cx="4501616" cy="4287340"/>
          </a:xfrm>
          <a:prstGeom prst="rect">
            <a:avLst/>
          </a:prstGeom>
        </p:spPr>
      </p:pic>
      <p:sp>
        <p:nvSpPr>
          <p:cNvPr id="12" name="TextovéPole 11">
            <a:extLst>
              <a:ext uri="{FF2B5EF4-FFF2-40B4-BE49-F238E27FC236}">
                <a16:creationId xmlns:a16="http://schemas.microsoft.com/office/drawing/2014/main" id="{DF6D47BD-A653-E755-C993-86DBD544F1BF}"/>
              </a:ext>
            </a:extLst>
          </p:cNvPr>
          <p:cNvSpPr txBox="1"/>
          <p:nvPr/>
        </p:nvSpPr>
        <p:spPr>
          <a:xfrm>
            <a:off x="5364807" y="2544777"/>
            <a:ext cx="6696744" cy="3323987"/>
          </a:xfrm>
          <a:prstGeom prst="rect">
            <a:avLst/>
          </a:prstGeom>
          <a:noFill/>
        </p:spPr>
        <p:txBody>
          <a:bodyPr wrap="square" rtlCol="0">
            <a:spAutoFit/>
          </a:bodyPr>
          <a:lstStyle/>
          <a:p>
            <a:r>
              <a:rPr lang="cs-CZ" b="1" dirty="0">
                <a:solidFill>
                  <a:srgbClr val="0070C0"/>
                </a:solidFill>
              </a:rPr>
              <a:t>Zdrojem excitačního záření je krátký pulz (</a:t>
            </a:r>
            <a:r>
              <a:rPr lang="cs-CZ" b="1" dirty="0" err="1">
                <a:solidFill>
                  <a:srgbClr val="0070C0"/>
                </a:solidFill>
              </a:rPr>
              <a:t>ps</a:t>
            </a:r>
            <a:r>
              <a:rPr lang="cs-CZ" b="1" dirty="0">
                <a:solidFill>
                  <a:srgbClr val="0070C0"/>
                </a:solidFill>
              </a:rPr>
              <a:t>)</a:t>
            </a:r>
          </a:p>
          <a:p>
            <a:endParaRPr lang="cs-CZ" dirty="0"/>
          </a:p>
          <a:p>
            <a:r>
              <a:rPr lang="cs-CZ" dirty="0"/>
              <a:t>absolutní měření – doba dohasínání nezávisí na koncentraci</a:t>
            </a:r>
          </a:p>
          <a:p>
            <a:endParaRPr lang="cs-CZ" dirty="0"/>
          </a:p>
          <a:p>
            <a:r>
              <a:rPr lang="cs-CZ" dirty="0"/>
              <a:t>více </a:t>
            </a:r>
            <a:r>
              <a:rPr lang="cs-CZ" dirty="0" err="1"/>
              <a:t>fluoroforů</a:t>
            </a:r>
            <a:r>
              <a:rPr lang="cs-CZ" dirty="0"/>
              <a:t> – </a:t>
            </a:r>
            <a:r>
              <a:rPr lang="cs-CZ" dirty="0" err="1"/>
              <a:t>multiexponenciální</a:t>
            </a:r>
            <a:r>
              <a:rPr lang="cs-CZ" dirty="0"/>
              <a:t> dohasínání</a:t>
            </a:r>
          </a:p>
          <a:p>
            <a:endParaRPr lang="cs-CZ" dirty="0"/>
          </a:p>
          <a:p>
            <a:r>
              <a:rPr lang="cs-CZ" dirty="0"/>
              <a:t>doba dohasínání závislá na okolním prostředí</a:t>
            </a:r>
          </a:p>
          <a:p>
            <a:endParaRPr lang="cs-CZ" dirty="0"/>
          </a:p>
          <a:p>
            <a:r>
              <a:rPr lang="cs-CZ" dirty="0"/>
              <a:t>zvýšení selektivity </a:t>
            </a:r>
          </a:p>
          <a:p>
            <a:endParaRPr lang="en-GB" dirty="0"/>
          </a:p>
        </p:txBody>
      </p:sp>
    </p:spTree>
    <p:extLst>
      <p:ext uri="{BB962C8B-B14F-4D97-AF65-F5344CB8AC3E}">
        <p14:creationId xmlns:p14="http://schemas.microsoft.com/office/powerpoint/2010/main" val="3095961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0A044BA-CE8E-6F9B-0DB2-91A779372CC2}"/>
              </a:ext>
            </a:extLst>
          </p:cNvPr>
          <p:cNvSpPr>
            <a:spLocks noGrp="1"/>
          </p:cNvSpPr>
          <p:nvPr>
            <p:ph type="sldNum" sz="quarter" idx="12"/>
          </p:nvPr>
        </p:nvSpPr>
        <p:spPr/>
        <p:txBody>
          <a:bodyPr/>
          <a:lstStyle/>
          <a:p>
            <a:fld id="{0B03548C-D8CE-44B9-80D6-3D9141BDC6B7}" type="slidenum">
              <a:rPr lang="cs-CZ" smtClean="0"/>
              <a:t>53</a:t>
            </a:fld>
            <a:endParaRPr lang="cs-CZ"/>
          </a:p>
        </p:txBody>
      </p:sp>
      <p:sp>
        <p:nvSpPr>
          <p:cNvPr id="3" name="TextovéPole 2">
            <a:extLst>
              <a:ext uri="{FF2B5EF4-FFF2-40B4-BE49-F238E27FC236}">
                <a16:creationId xmlns:a16="http://schemas.microsoft.com/office/drawing/2014/main" id="{0A58FA02-8444-B1CC-051D-2A2988B96EF1}"/>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err="1">
                <a:solidFill>
                  <a:schemeClr val="accent1"/>
                </a:solidFill>
              </a:rPr>
              <a:t>Multifotonová</a:t>
            </a:r>
            <a:r>
              <a:rPr lang="cs-CZ" sz="4000" b="1" dirty="0">
                <a:solidFill>
                  <a:schemeClr val="accent1"/>
                </a:solidFill>
              </a:rPr>
              <a:t> excitace</a:t>
            </a:r>
          </a:p>
        </p:txBody>
      </p:sp>
      <p:pic>
        <p:nvPicPr>
          <p:cNvPr id="5" name="Obrázek 4">
            <a:extLst>
              <a:ext uri="{FF2B5EF4-FFF2-40B4-BE49-F238E27FC236}">
                <a16:creationId xmlns:a16="http://schemas.microsoft.com/office/drawing/2014/main" id="{FED50538-233D-1D5A-614C-5252541DD48D}"/>
              </a:ext>
            </a:extLst>
          </p:cNvPr>
          <p:cNvPicPr>
            <a:picLocks noChangeAspect="1"/>
          </p:cNvPicPr>
          <p:nvPr/>
        </p:nvPicPr>
        <p:blipFill>
          <a:blip r:embed="rId2"/>
          <a:stretch>
            <a:fillRect/>
          </a:stretch>
        </p:blipFill>
        <p:spPr>
          <a:xfrm>
            <a:off x="180231" y="900212"/>
            <a:ext cx="6241734" cy="2592288"/>
          </a:xfrm>
          <a:prstGeom prst="rect">
            <a:avLst/>
          </a:prstGeom>
        </p:spPr>
      </p:pic>
      <p:sp>
        <p:nvSpPr>
          <p:cNvPr id="7" name="TextovéPole 6">
            <a:extLst>
              <a:ext uri="{FF2B5EF4-FFF2-40B4-BE49-F238E27FC236}">
                <a16:creationId xmlns:a16="http://schemas.microsoft.com/office/drawing/2014/main" id="{A335C74B-01B6-9CE9-EB03-B8983AB1121E}"/>
              </a:ext>
            </a:extLst>
          </p:cNvPr>
          <p:cNvSpPr txBox="1"/>
          <p:nvPr/>
        </p:nvSpPr>
        <p:spPr>
          <a:xfrm>
            <a:off x="900311" y="4040903"/>
            <a:ext cx="3456384" cy="338554"/>
          </a:xfrm>
          <a:prstGeom prst="rect">
            <a:avLst/>
          </a:prstGeom>
          <a:noFill/>
        </p:spPr>
        <p:txBody>
          <a:bodyPr wrap="square">
            <a:spAutoFit/>
          </a:bodyPr>
          <a:lstStyle/>
          <a:p>
            <a:r>
              <a:rPr lang="cs-CZ" sz="1600" b="1" i="0" dirty="0" err="1">
                <a:solidFill>
                  <a:srgbClr val="445577"/>
                </a:solidFill>
                <a:effectLst/>
                <a:highlight>
                  <a:srgbClr val="FFFFFF"/>
                </a:highlight>
                <a:latin typeface="Verdana" panose="020B0604030504040204" pitchFamily="34" charset="0"/>
              </a:rPr>
              <a:t>Multifotonová</a:t>
            </a:r>
            <a:r>
              <a:rPr lang="cs-CZ" sz="1600" b="1" i="0" dirty="0">
                <a:solidFill>
                  <a:srgbClr val="445577"/>
                </a:solidFill>
                <a:effectLst/>
                <a:highlight>
                  <a:srgbClr val="FFFFFF"/>
                </a:highlight>
                <a:latin typeface="Verdana" panose="020B0604030504040204" pitchFamily="34" charset="0"/>
              </a:rPr>
              <a:t> mikroskopie</a:t>
            </a:r>
            <a:r>
              <a:rPr lang="cs-CZ" sz="1600" b="0" i="0" dirty="0">
                <a:solidFill>
                  <a:srgbClr val="444444"/>
                </a:solidFill>
                <a:effectLst/>
                <a:highlight>
                  <a:srgbClr val="FFFFFF"/>
                </a:highlight>
                <a:latin typeface="Verdana" panose="020B0604030504040204" pitchFamily="34" charset="0"/>
              </a:rPr>
              <a:t> </a:t>
            </a:r>
            <a:endParaRPr lang="en-GB" sz="1600" dirty="0"/>
          </a:p>
        </p:txBody>
      </p:sp>
      <p:sp>
        <p:nvSpPr>
          <p:cNvPr id="8" name="TextovéPole 7">
            <a:extLst>
              <a:ext uri="{FF2B5EF4-FFF2-40B4-BE49-F238E27FC236}">
                <a16:creationId xmlns:a16="http://schemas.microsoft.com/office/drawing/2014/main" id="{D4E421A2-8A4B-33E3-A64B-68703857036D}"/>
              </a:ext>
            </a:extLst>
          </p:cNvPr>
          <p:cNvSpPr txBox="1"/>
          <p:nvPr/>
        </p:nvSpPr>
        <p:spPr>
          <a:xfrm>
            <a:off x="207744" y="4844742"/>
            <a:ext cx="6480720" cy="1815882"/>
          </a:xfrm>
          <a:prstGeom prst="rect">
            <a:avLst/>
          </a:prstGeom>
          <a:noFill/>
        </p:spPr>
        <p:txBody>
          <a:bodyPr wrap="square" rtlCol="0">
            <a:spAutoFit/>
          </a:bodyPr>
          <a:lstStyle/>
          <a:p>
            <a:r>
              <a:rPr lang="cs-CZ" sz="1600" dirty="0"/>
              <a:t>V místě zaostření setkání dvou nebo tří nízkoenergetických fotonů </a:t>
            </a:r>
          </a:p>
          <a:p>
            <a:endParaRPr lang="cs-CZ" sz="1600" dirty="0"/>
          </a:p>
          <a:p>
            <a:r>
              <a:rPr lang="cs-CZ" sz="1600" dirty="0"/>
              <a:t>sečtená energie dostatečná pro excitaci daného </a:t>
            </a:r>
            <a:r>
              <a:rPr lang="cs-CZ" sz="1600" dirty="0" err="1"/>
              <a:t>fluorochromu</a:t>
            </a:r>
            <a:r>
              <a:rPr lang="cs-CZ" sz="1600" dirty="0"/>
              <a:t>, </a:t>
            </a:r>
          </a:p>
          <a:p>
            <a:endParaRPr lang="cs-CZ" sz="1600" dirty="0"/>
          </a:p>
          <a:p>
            <a:r>
              <a:rPr lang="cs-CZ" sz="1600" dirty="0"/>
              <a:t>menší rozptyl světla při vyšších vlnových délkách</a:t>
            </a:r>
          </a:p>
          <a:p>
            <a:endParaRPr lang="cs-CZ" sz="1600" dirty="0"/>
          </a:p>
          <a:p>
            <a:r>
              <a:rPr lang="cs-CZ" sz="1600" dirty="0"/>
              <a:t>vysoká rozlišovací schopnost a vysoká citlivost</a:t>
            </a:r>
          </a:p>
        </p:txBody>
      </p:sp>
      <p:pic>
        <p:nvPicPr>
          <p:cNvPr id="1026" name="Picture 2">
            <a:extLst>
              <a:ext uri="{FF2B5EF4-FFF2-40B4-BE49-F238E27FC236}">
                <a16:creationId xmlns:a16="http://schemas.microsoft.com/office/drawing/2014/main" id="{0AA9DA64-4A45-F629-34CE-FD30F1FD1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007" y="1505252"/>
            <a:ext cx="4600247" cy="416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855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67A0813-AE7D-5A6A-9A73-89BD46429093}"/>
              </a:ext>
            </a:extLst>
          </p:cNvPr>
          <p:cNvSpPr>
            <a:spLocks noGrp="1"/>
          </p:cNvSpPr>
          <p:nvPr>
            <p:ph type="sldNum" sz="quarter" idx="12"/>
          </p:nvPr>
        </p:nvSpPr>
        <p:spPr/>
        <p:txBody>
          <a:bodyPr/>
          <a:lstStyle/>
          <a:p>
            <a:fld id="{0B03548C-D8CE-44B9-80D6-3D9141BDC6B7}" type="slidenum">
              <a:rPr lang="cs-CZ" smtClean="0"/>
              <a:t>54</a:t>
            </a:fld>
            <a:endParaRPr lang="cs-CZ"/>
          </a:p>
        </p:txBody>
      </p:sp>
      <p:sp>
        <p:nvSpPr>
          <p:cNvPr id="3" name="TextovéPole 2">
            <a:extLst>
              <a:ext uri="{FF2B5EF4-FFF2-40B4-BE49-F238E27FC236}">
                <a16:creationId xmlns:a16="http://schemas.microsoft.com/office/drawing/2014/main" id="{50EECDAF-D768-363E-2CA7-5698D0E3023D}"/>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err="1">
                <a:solidFill>
                  <a:schemeClr val="accent1"/>
                </a:solidFill>
              </a:rPr>
              <a:t>Ramanova</a:t>
            </a:r>
            <a:r>
              <a:rPr lang="cs-CZ" sz="4000" b="1" dirty="0">
                <a:solidFill>
                  <a:schemeClr val="accent1"/>
                </a:solidFill>
              </a:rPr>
              <a:t> spektroskopie</a:t>
            </a:r>
          </a:p>
        </p:txBody>
      </p:sp>
      <p:pic>
        <p:nvPicPr>
          <p:cNvPr id="4" name="Obrázek 3" descr="raman_princip.tif">
            <a:extLst>
              <a:ext uri="{FF2B5EF4-FFF2-40B4-BE49-F238E27FC236}">
                <a16:creationId xmlns:a16="http://schemas.microsoft.com/office/drawing/2014/main" id="{F5FF9102-FC0F-885E-84AF-138A007075AD}"/>
              </a:ext>
            </a:extLst>
          </p:cNvPr>
          <p:cNvPicPr>
            <a:picLocks noChangeAspect="1"/>
          </p:cNvPicPr>
          <p:nvPr/>
        </p:nvPicPr>
        <p:blipFill rotWithShape="1">
          <a:blip r:embed="rId2"/>
          <a:srcRect r="5703" b="29535"/>
          <a:stretch/>
        </p:blipFill>
        <p:spPr>
          <a:xfrm>
            <a:off x="396255" y="1649132"/>
            <a:ext cx="4136421" cy="2491440"/>
          </a:xfrm>
          <a:prstGeom prst="rect">
            <a:avLst/>
          </a:prstGeom>
        </p:spPr>
      </p:pic>
      <p:pic>
        <p:nvPicPr>
          <p:cNvPr id="5" name="Picture 2">
            <a:extLst>
              <a:ext uri="{FF2B5EF4-FFF2-40B4-BE49-F238E27FC236}">
                <a16:creationId xmlns:a16="http://schemas.microsoft.com/office/drawing/2014/main" id="{2D04DCBB-A300-3F9F-735F-7AC9C66E4347}"/>
              </a:ext>
            </a:extLst>
          </p:cNvPr>
          <p:cNvPicPr>
            <a:picLocks noChangeAspect="1" noChangeArrowheads="1"/>
          </p:cNvPicPr>
          <p:nvPr/>
        </p:nvPicPr>
        <p:blipFill>
          <a:blip r:embed="rId3"/>
          <a:stretch>
            <a:fillRect/>
          </a:stretch>
        </p:blipFill>
        <p:spPr bwMode="auto">
          <a:xfrm>
            <a:off x="10045327" y="1107382"/>
            <a:ext cx="1354866" cy="1887414"/>
          </a:xfrm>
          <a:prstGeom prst="rect">
            <a:avLst/>
          </a:prstGeom>
          <a:noFill/>
          <a:ln w="9525">
            <a:noFill/>
            <a:miter lim="800000"/>
            <a:headEnd/>
            <a:tailEnd/>
          </a:ln>
          <a:effectLst/>
        </p:spPr>
      </p:pic>
      <p:sp>
        <p:nvSpPr>
          <p:cNvPr id="7" name="TextovéPole 6">
            <a:extLst>
              <a:ext uri="{FF2B5EF4-FFF2-40B4-BE49-F238E27FC236}">
                <a16:creationId xmlns:a16="http://schemas.microsoft.com/office/drawing/2014/main" id="{2F31A2D1-65DB-5854-70E0-1E9544358946}"/>
              </a:ext>
            </a:extLst>
          </p:cNvPr>
          <p:cNvSpPr txBox="1"/>
          <p:nvPr/>
        </p:nvSpPr>
        <p:spPr>
          <a:xfrm>
            <a:off x="10477375" y="2988444"/>
            <a:ext cx="1185534" cy="307777"/>
          </a:xfrm>
          <a:prstGeom prst="rect">
            <a:avLst/>
          </a:prstGeom>
          <a:noFill/>
        </p:spPr>
        <p:txBody>
          <a:bodyPr wrap="square">
            <a:spAutoFit/>
          </a:bodyPr>
          <a:lstStyle/>
          <a:p>
            <a:r>
              <a:rPr lang="pl-PL" sz="1400" dirty="0"/>
              <a:t>1928 </a:t>
            </a:r>
            <a:endParaRPr lang="en-GB" sz="1400" dirty="0"/>
          </a:p>
        </p:txBody>
      </p:sp>
      <p:pic>
        <p:nvPicPr>
          <p:cNvPr id="8" name="Picture 2">
            <a:extLst>
              <a:ext uri="{FF2B5EF4-FFF2-40B4-BE49-F238E27FC236}">
                <a16:creationId xmlns:a16="http://schemas.microsoft.com/office/drawing/2014/main" id="{EA75DE53-4ECC-00BA-CF57-F481CD64B777}"/>
              </a:ext>
            </a:extLst>
          </p:cNvPr>
          <p:cNvPicPr>
            <a:picLocks noChangeAspect="1" noChangeArrowheads="1"/>
          </p:cNvPicPr>
          <p:nvPr/>
        </p:nvPicPr>
        <p:blipFill rotWithShape="1">
          <a:blip r:embed="rId4"/>
          <a:srcRect l="1493" t="3648" r="2985" b="2668"/>
          <a:stretch/>
        </p:blipFill>
        <p:spPr bwMode="auto">
          <a:xfrm>
            <a:off x="5609730" y="3564508"/>
            <a:ext cx="5083669" cy="3256727"/>
          </a:xfrm>
          <a:prstGeom prst="rect">
            <a:avLst/>
          </a:prstGeom>
          <a:noFill/>
          <a:ln w="9525">
            <a:noFill/>
            <a:miter lim="800000"/>
            <a:headEnd/>
            <a:tailEnd/>
          </a:ln>
          <a:effectLst/>
        </p:spPr>
      </p:pic>
      <p:sp>
        <p:nvSpPr>
          <p:cNvPr id="9" name="TextovéPole 8">
            <a:extLst>
              <a:ext uri="{FF2B5EF4-FFF2-40B4-BE49-F238E27FC236}">
                <a16:creationId xmlns:a16="http://schemas.microsoft.com/office/drawing/2014/main" id="{910CED22-FBC9-C633-1754-1976D0FA97E9}"/>
              </a:ext>
            </a:extLst>
          </p:cNvPr>
          <p:cNvSpPr txBox="1"/>
          <p:nvPr/>
        </p:nvSpPr>
        <p:spPr>
          <a:xfrm>
            <a:off x="396255" y="5580732"/>
            <a:ext cx="4113690" cy="523220"/>
          </a:xfrm>
          <a:prstGeom prst="rect">
            <a:avLst/>
          </a:prstGeom>
          <a:noFill/>
        </p:spPr>
        <p:txBody>
          <a:bodyPr wrap="none" rtlCol="0">
            <a:spAutoFit/>
          </a:bodyPr>
          <a:lstStyle/>
          <a:p>
            <a:r>
              <a:rPr lang="cs-CZ" sz="2800" b="1" u="sng" dirty="0">
                <a:solidFill>
                  <a:srgbClr val="C00000"/>
                </a:solidFill>
                <a:highlight>
                  <a:srgbClr val="FFFF00"/>
                </a:highlight>
              </a:rPr>
              <a:t>Pružný a nepružný rozptyl </a:t>
            </a:r>
            <a:endParaRPr lang="en-GB" sz="2800" b="1" u="sng" dirty="0">
              <a:solidFill>
                <a:srgbClr val="C00000"/>
              </a:solidFill>
              <a:highlight>
                <a:srgbClr val="FFFF00"/>
              </a:highlight>
            </a:endParaRPr>
          </a:p>
        </p:txBody>
      </p:sp>
      <p:sp>
        <p:nvSpPr>
          <p:cNvPr id="10" name="TextovéPole 9">
            <a:extLst>
              <a:ext uri="{FF2B5EF4-FFF2-40B4-BE49-F238E27FC236}">
                <a16:creationId xmlns:a16="http://schemas.microsoft.com/office/drawing/2014/main" id="{194219C2-5AED-9AD3-5145-6E0CCF7671D1}"/>
              </a:ext>
            </a:extLst>
          </p:cNvPr>
          <p:cNvSpPr txBox="1"/>
          <p:nvPr/>
        </p:nvSpPr>
        <p:spPr>
          <a:xfrm>
            <a:off x="7597055" y="1390813"/>
            <a:ext cx="2132728" cy="1077218"/>
          </a:xfrm>
          <a:prstGeom prst="rect">
            <a:avLst/>
          </a:prstGeom>
          <a:noFill/>
        </p:spPr>
        <p:txBody>
          <a:bodyPr wrap="square" rtlCol="0">
            <a:spAutoFit/>
          </a:bodyPr>
          <a:lstStyle/>
          <a:p>
            <a:pPr algn="ctr"/>
            <a:r>
              <a:rPr lang="cs-CZ" sz="1600" b="1" dirty="0"/>
              <a:t>Sir </a:t>
            </a:r>
            <a:r>
              <a:rPr lang="cs-CZ" sz="1600" b="1" dirty="0" err="1"/>
              <a:t>Chandrasekhara</a:t>
            </a:r>
            <a:r>
              <a:rPr lang="cs-CZ" sz="1600" b="1" dirty="0"/>
              <a:t> </a:t>
            </a:r>
            <a:r>
              <a:rPr lang="cs-CZ" sz="1600" b="1" dirty="0" err="1"/>
              <a:t>Venkata</a:t>
            </a:r>
            <a:r>
              <a:rPr lang="cs-CZ" sz="1600" b="1" dirty="0"/>
              <a:t> </a:t>
            </a:r>
            <a:r>
              <a:rPr lang="cs-CZ" sz="1600" b="1" dirty="0" err="1"/>
              <a:t>Raman</a:t>
            </a:r>
            <a:endParaRPr lang="cs-CZ" sz="1600" b="1" dirty="0"/>
          </a:p>
          <a:p>
            <a:pPr algn="ctr"/>
            <a:endParaRPr lang="cs-CZ" sz="1600" dirty="0"/>
          </a:p>
          <a:p>
            <a:pPr algn="ctr"/>
            <a:r>
              <a:rPr lang="cs-CZ" sz="1600" dirty="0"/>
              <a:t>Nobelova cena 1930</a:t>
            </a:r>
            <a:endParaRPr lang="en-GB" sz="1600" dirty="0"/>
          </a:p>
        </p:txBody>
      </p:sp>
    </p:spTree>
    <p:extLst>
      <p:ext uri="{BB962C8B-B14F-4D97-AF65-F5344CB8AC3E}">
        <p14:creationId xmlns:p14="http://schemas.microsoft.com/office/powerpoint/2010/main" val="21091340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F58EF16-9019-58BF-9FDC-2E03B984A678}"/>
              </a:ext>
            </a:extLst>
          </p:cNvPr>
          <p:cNvSpPr>
            <a:spLocks noGrp="1"/>
          </p:cNvSpPr>
          <p:nvPr>
            <p:ph type="sldNum" sz="quarter" idx="12"/>
          </p:nvPr>
        </p:nvSpPr>
        <p:spPr/>
        <p:txBody>
          <a:bodyPr/>
          <a:lstStyle/>
          <a:p>
            <a:fld id="{0B03548C-D8CE-44B9-80D6-3D9141BDC6B7}" type="slidenum">
              <a:rPr lang="cs-CZ" smtClean="0"/>
              <a:t>55</a:t>
            </a:fld>
            <a:endParaRPr lang="cs-CZ"/>
          </a:p>
        </p:txBody>
      </p:sp>
      <p:sp>
        <p:nvSpPr>
          <p:cNvPr id="3" name="TextovéPole 2">
            <a:extLst>
              <a:ext uri="{FF2B5EF4-FFF2-40B4-BE49-F238E27FC236}">
                <a16:creationId xmlns:a16="http://schemas.microsoft.com/office/drawing/2014/main" id="{DE5E711B-D638-AC2F-54DF-37C91D1F1322}"/>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err="1">
                <a:solidFill>
                  <a:schemeClr val="accent1"/>
                </a:solidFill>
              </a:rPr>
              <a:t>Ramanova</a:t>
            </a:r>
            <a:r>
              <a:rPr lang="cs-CZ" sz="4000" b="1" dirty="0">
                <a:solidFill>
                  <a:schemeClr val="accent1"/>
                </a:solidFill>
              </a:rPr>
              <a:t> spektroskopie</a:t>
            </a:r>
          </a:p>
        </p:txBody>
      </p:sp>
      <p:pic>
        <p:nvPicPr>
          <p:cNvPr id="2050" name="Picture 2">
            <a:extLst>
              <a:ext uri="{FF2B5EF4-FFF2-40B4-BE49-F238E27FC236}">
                <a16:creationId xmlns:a16="http://schemas.microsoft.com/office/drawing/2014/main" id="{062D6367-595B-E431-72B0-8E9345B8D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263" y="1620292"/>
            <a:ext cx="2633128" cy="2016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5FA42938-9ABB-A9A8-6DFF-AE9F45CB935F}"/>
              </a:ext>
            </a:extLst>
          </p:cNvPr>
          <p:cNvSpPr txBox="1"/>
          <p:nvPr/>
        </p:nvSpPr>
        <p:spPr>
          <a:xfrm>
            <a:off x="612279" y="4022300"/>
            <a:ext cx="5256584" cy="2585323"/>
          </a:xfrm>
          <a:prstGeom prst="rect">
            <a:avLst/>
          </a:prstGeom>
          <a:solidFill>
            <a:srgbClr val="FFC000"/>
          </a:solidFill>
        </p:spPr>
        <p:txBody>
          <a:bodyPr wrap="square">
            <a:spAutoFit/>
          </a:bodyPr>
          <a:lstStyle/>
          <a:p>
            <a:r>
              <a:rPr lang="cs-CZ" dirty="0"/>
              <a:t>- absorpce fotonu budícího záření molekulou</a:t>
            </a:r>
          </a:p>
          <a:p>
            <a:r>
              <a:rPr lang="cs-CZ" dirty="0"/>
              <a:t>- přechod na virtuální energetickou hladinu</a:t>
            </a:r>
          </a:p>
          <a:p>
            <a:r>
              <a:rPr lang="cs-CZ" dirty="0"/>
              <a:t>- emise sekundárního fotonu</a:t>
            </a:r>
          </a:p>
          <a:p>
            <a:endParaRPr lang="cs-CZ" dirty="0"/>
          </a:p>
          <a:p>
            <a:r>
              <a:rPr lang="cs-CZ" dirty="0"/>
              <a:t>Splnění podmínky zachování energie:</a:t>
            </a:r>
          </a:p>
          <a:p>
            <a:endParaRPr lang="cs-CZ" dirty="0"/>
          </a:p>
          <a:p>
            <a:r>
              <a:rPr lang="cs-CZ" dirty="0"/>
              <a:t> 	</a:t>
            </a:r>
            <a:r>
              <a:rPr lang="pt-BR" sz="3600" dirty="0"/>
              <a:t>h</a:t>
            </a:r>
            <a:r>
              <a:rPr lang="el-GR" sz="3600" i="1" dirty="0">
                <a:latin typeface="Lucida Sans Unicode"/>
                <a:cs typeface="Lucida Sans Unicode"/>
              </a:rPr>
              <a:t>ν</a:t>
            </a:r>
            <a:r>
              <a:rPr lang="pt-BR" sz="3600" baseline="-25000" dirty="0"/>
              <a:t>R</a:t>
            </a:r>
            <a:r>
              <a:rPr lang="pt-BR" sz="3600" dirty="0"/>
              <a:t> = h</a:t>
            </a:r>
            <a:r>
              <a:rPr lang="el-GR" sz="3600" i="1" dirty="0">
                <a:latin typeface="Lucida Sans Unicode"/>
                <a:cs typeface="Lucida Sans Unicode"/>
              </a:rPr>
              <a:t>ν</a:t>
            </a:r>
            <a:r>
              <a:rPr lang="pt-BR" sz="3600" baseline="-25000" dirty="0"/>
              <a:t>0</a:t>
            </a:r>
            <a:r>
              <a:rPr lang="pt-BR" sz="3600" dirty="0"/>
              <a:t> ± (</a:t>
            </a:r>
            <a:r>
              <a:rPr lang="pt-BR" sz="3600" i="1" dirty="0"/>
              <a:t>E</a:t>
            </a:r>
            <a:r>
              <a:rPr lang="pt-BR" sz="3600" baseline="-25000" dirty="0"/>
              <a:t>2</a:t>
            </a:r>
            <a:r>
              <a:rPr lang="pt-BR" sz="3600" dirty="0"/>
              <a:t> - </a:t>
            </a:r>
            <a:r>
              <a:rPr lang="pt-BR" sz="3600" i="1" dirty="0"/>
              <a:t>E</a:t>
            </a:r>
            <a:r>
              <a:rPr lang="pt-BR" sz="3600" baseline="-25000" dirty="0"/>
              <a:t>1</a:t>
            </a:r>
            <a:r>
              <a:rPr lang="pt-BR" sz="3600" dirty="0"/>
              <a:t>)</a:t>
            </a:r>
            <a:r>
              <a:rPr lang="cs-CZ" sz="3600" dirty="0"/>
              <a:t> </a:t>
            </a:r>
          </a:p>
        </p:txBody>
      </p:sp>
      <p:pic>
        <p:nvPicPr>
          <p:cNvPr id="7" name="Zástupný symbol pro obsah 6" descr="raman_uvod1.tif">
            <a:extLst>
              <a:ext uri="{FF2B5EF4-FFF2-40B4-BE49-F238E27FC236}">
                <a16:creationId xmlns:a16="http://schemas.microsoft.com/office/drawing/2014/main" id="{98940501-EC83-FB1A-3BD9-783CE18E88C4}"/>
              </a:ext>
            </a:extLst>
          </p:cNvPr>
          <p:cNvPicPr>
            <a:picLocks noChangeAspect="1"/>
          </p:cNvPicPr>
          <p:nvPr/>
        </p:nvPicPr>
        <p:blipFill rotWithShape="1">
          <a:blip r:embed="rId3">
            <a:duotone>
              <a:prstClr val="black"/>
              <a:srgbClr val="D9C3A5">
                <a:tint val="50000"/>
                <a:satMod val="180000"/>
              </a:srgbClr>
            </a:duotone>
          </a:blip>
          <a:srcRect b="19372"/>
          <a:stretch/>
        </p:blipFill>
        <p:spPr>
          <a:xfrm>
            <a:off x="6345500" y="1762910"/>
            <a:ext cx="5445769" cy="3692699"/>
          </a:xfrm>
          <a:prstGeom prst="rect">
            <a:avLst/>
          </a:prstGeom>
        </p:spPr>
      </p:pic>
    </p:spTree>
    <p:extLst>
      <p:ext uri="{BB962C8B-B14F-4D97-AF65-F5344CB8AC3E}">
        <p14:creationId xmlns:p14="http://schemas.microsoft.com/office/powerpoint/2010/main" val="32707054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C24A2EB-F768-E026-185C-2BDFEF7A9354}"/>
              </a:ext>
            </a:extLst>
          </p:cNvPr>
          <p:cNvSpPr>
            <a:spLocks noGrp="1"/>
          </p:cNvSpPr>
          <p:nvPr>
            <p:ph type="sldNum" sz="quarter" idx="12"/>
          </p:nvPr>
        </p:nvSpPr>
        <p:spPr/>
        <p:txBody>
          <a:bodyPr/>
          <a:lstStyle/>
          <a:p>
            <a:fld id="{0B03548C-D8CE-44B9-80D6-3D9141BDC6B7}" type="slidenum">
              <a:rPr lang="cs-CZ" smtClean="0"/>
              <a:t>56</a:t>
            </a:fld>
            <a:endParaRPr lang="cs-CZ"/>
          </a:p>
        </p:txBody>
      </p:sp>
      <p:sp>
        <p:nvSpPr>
          <p:cNvPr id="3" name="TextovéPole 2">
            <a:extLst>
              <a:ext uri="{FF2B5EF4-FFF2-40B4-BE49-F238E27FC236}">
                <a16:creationId xmlns:a16="http://schemas.microsoft.com/office/drawing/2014/main" id="{7E56D9D6-C8B0-EF41-C953-4B4E3CDED2EF}"/>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err="1">
                <a:solidFill>
                  <a:schemeClr val="accent1"/>
                </a:solidFill>
              </a:rPr>
              <a:t>Ramanova</a:t>
            </a:r>
            <a:r>
              <a:rPr lang="cs-CZ" sz="4000" b="1" dirty="0">
                <a:solidFill>
                  <a:schemeClr val="accent1"/>
                </a:solidFill>
              </a:rPr>
              <a:t> spektroskopie</a:t>
            </a:r>
          </a:p>
        </p:txBody>
      </p:sp>
      <p:pic>
        <p:nvPicPr>
          <p:cNvPr id="4" name="Picture 2">
            <a:extLst>
              <a:ext uri="{FF2B5EF4-FFF2-40B4-BE49-F238E27FC236}">
                <a16:creationId xmlns:a16="http://schemas.microsoft.com/office/drawing/2014/main" id="{7218C4BD-7635-3787-B279-A8CAF0131AD0}"/>
              </a:ext>
            </a:extLst>
          </p:cNvPr>
          <p:cNvPicPr>
            <a:picLocks noChangeAspect="1" noChangeArrowheads="1"/>
          </p:cNvPicPr>
          <p:nvPr/>
        </p:nvPicPr>
        <p:blipFill>
          <a:blip r:embed="rId2"/>
          <a:stretch>
            <a:fillRect/>
          </a:stretch>
        </p:blipFill>
        <p:spPr bwMode="auto">
          <a:xfrm>
            <a:off x="396255" y="1116236"/>
            <a:ext cx="4320480" cy="2826891"/>
          </a:xfrm>
          <a:prstGeom prst="rect">
            <a:avLst/>
          </a:prstGeom>
          <a:noFill/>
          <a:ln w="9525">
            <a:noFill/>
            <a:miter lim="800000"/>
            <a:headEnd/>
            <a:tailEnd/>
          </a:ln>
          <a:effectLst/>
        </p:spPr>
      </p:pic>
      <p:sp>
        <p:nvSpPr>
          <p:cNvPr id="6" name="TextovéPole 5">
            <a:extLst>
              <a:ext uri="{FF2B5EF4-FFF2-40B4-BE49-F238E27FC236}">
                <a16:creationId xmlns:a16="http://schemas.microsoft.com/office/drawing/2014/main" id="{5B073ED9-D9C5-5025-A1A0-CCA104CD75DB}"/>
              </a:ext>
            </a:extLst>
          </p:cNvPr>
          <p:cNvSpPr txBox="1"/>
          <p:nvPr/>
        </p:nvSpPr>
        <p:spPr>
          <a:xfrm>
            <a:off x="5420274" y="1158334"/>
            <a:ext cx="6112042" cy="5493812"/>
          </a:xfrm>
          <a:prstGeom prst="rect">
            <a:avLst/>
          </a:prstGeom>
          <a:noFill/>
        </p:spPr>
        <p:txBody>
          <a:bodyPr wrap="square">
            <a:spAutoFit/>
          </a:bodyPr>
          <a:lstStyle/>
          <a:p>
            <a:pPr marL="342900" indent="-342900">
              <a:buFont typeface="Arial" panose="020B0604020202020204" pitchFamily="34" charset="0"/>
              <a:buChar char="•"/>
            </a:pPr>
            <a:r>
              <a:rPr lang="cs-CZ" dirty="0"/>
              <a:t>možnost měření ve vodném prostředí</a:t>
            </a:r>
          </a:p>
          <a:p>
            <a:pPr>
              <a:buNone/>
            </a:pPr>
            <a:endParaRPr lang="cs-CZ" sz="900" dirty="0"/>
          </a:p>
          <a:p>
            <a:pPr marL="342900" indent="-342900">
              <a:buFont typeface="Arial" panose="020B0604020202020204" pitchFamily="34" charset="0"/>
              <a:buChar char="•"/>
            </a:pPr>
            <a:r>
              <a:rPr lang="cs-CZ" dirty="0"/>
              <a:t>možnost měření ve skleněných nádobách</a:t>
            </a:r>
          </a:p>
          <a:p>
            <a:pPr>
              <a:buNone/>
            </a:pPr>
            <a:endParaRPr lang="cs-CZ" sz="900" dirty="0"/>
          </a:p>
          <a:p>
            <a:pPr marL="342900" indent="-342900">
              <a:buFont typeface="Arial" panose="020B0604020202020204" pitchFamily="34" charset="0"/>
              <a:buChar char="•"/>
            </a:pPr>
            <a:r>
              <a:rPr lang="cs-CZ" dirty="0"/>
              <a:t>v uzavřených ampulích - např. pod </a:t>
            </a:r>
            <a:r>
              <a:rPr lang="cs-CZ" dirty="0" err="1"/>
              <a:t>vakuuem</a:t>
            </a:r>
            <a:endParaRPr lang="cs-CZ" dirty="0"/>
          </a:p>
          <a:p>
            <a:endParaRPr lang="cs-CZ" sz="900" dirty="0"/>
          </a:p>
          <a:p>
            <a:pPr marL="342900" indent="-342900">
              <a:buFont typeface="Arial" panose="020B0604020202020204" pitchFamily="34" charset="0"/>
              <a:buChar char="•"/>
            </a:pPr>
            <a:r>
              <a:rPr lang="cs-CZ" dirty="0"/>
              <a:t>snadné využití vláknové optiky</a:t>
            </a:r>
          </a:p>
          <a:p>
            <a:endParaRPr lang="cs-CZ" sz="900" dirty="0"/>
          </a:p>
          <a:p>
            <a:pPr marL="342900" indent="-342900">
              <a:buFont typeface="Arial" panose="020B0604020202020204" pitchFamily="34" charset="0"/>
              <a:buChar char="•"/>
            </a:pPr>
            <a:r>
              <a:rPr lang="cs-CZ" dirty="0"/>
              <a:t>minimální požadavky na úpravu pevných vzorků</a:t>
            </a:r>
          </a:p>
          <a:p>
            <a:pPr marL="342900" indent="-342900">
              <a:buFont typeface="Arial" panose="020B0604020202020204" pitchFamily="34" charset="0"/>
              <a:buChar char="•"/>
            </a:pPr>
            <a:endParaRPr lang="cs-CZ" dirty="0"/>
          </a:p>
          <a:p>
            <a:r>
              <a:rPr lang="cs-CZ" b="1" dirty="0">
                <a:solidFill>
                  <a:srgbClr val="C00000"/>
                </a:solidFill>
              </a:rPr>
              <a:t>Aplikace</a:t>
            </a:r>
          </a:p>
          <a:p>
            <a:pPr marL="342900" indent="-342900">
              <a:buFontTx/>
              <a:buChar char="-"/>
            </a:pPr>
            <a:r>
              <a:rPr lang="cs-CZ" b="1" dirty="0"/>
              <a:t>geologie: </a:t>
            </a:r>
            <a:r>
              <a:rPr lang="cs-CZ" dirty="0"/>
              <a:t>identifikace fází, rozlišení izomorfních řad, určování termodynamických vlastností minerálů, struktura (OH), identifikace plynů a kapalin v uzavřeninách</a:t>
            </a:r>
          </a:p>
          <a:p>
            <a:pPr marL="342900" indent="-342900">
              <a:buFontTx/>
              <a:buChar char="-"/>
            </a:pPr>
            <a:r>
              <a:rPr lang="cs-CZ" b="1" dirty="0"/>
              <a:t>medicína</a:t>
            </a:r>
            <a:r>
              <a:rPr lang="cs-CZ" dirty="0"/>
              <a:t>: identifikace léčiv, drog, toxických látek</a:t>
            </a:r>
          </a:p>
          <a:p>
            <a:pPr marL="342900" indent="-342900">
              <a:buFontTx/>
              <a:buChar char="-"/>
            </a:pPr>
            <a:r>
              <a:rPr lang="cs-CZ" b="1" dirty="0"/>
              <a:t>chemie</a:t>
            </a:r>
            <a:r>
              <a:rPr lang="cs-CZ" dirty="0"/>
              <a:t>: studium struktury molekul, komplexů, analýza sloučenin ve výbojkách, identifikace organických i anorganických sloučenin  </a:t>
            </a:r>
          </a:p>
        </p:txBody>
      </p:sp>
      <p:pic>
        <p:nvPicPr>
          <p:cNvPr id="7" name="Picture 3">
            <a:extLst>
              <a:ext uri="{FF2B5EF4-FFF2-40B4-BE49-F238E27FC236}">
                <a16:creationId xmlns:a16="http://schemas.microsoft.com/office/drawing/2014/main" id="{DE9BA157-C3DE-80AD-EFB7-D4BCC69668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4487" y="4860652"/>
            <a:ext cx="2304975" cy="153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Raman spectroscopy – About Tribology">
            <a:extLst>
              <a:ext uri="{FF2B5EF4-FFF2-40B4-BE49-F238E27FC236}">
                <a16:creationId xmlns:a16="http://schemas.microsoft.com/office/drawing/2014/main" id="{F2652601-DBAC-DC5F-7A5A-BE765739A1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239" y="4358203"/>
            <a:ext cx="1850637" cy="2468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92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65AF3D1-EAF5-D72A-CB51-7B612D9D50B2}"/>
              </a:ext>
            </a:extLst>
          </p:cNvPr>
          <p:cNvSpPr>
            <a:spLocks noGrp="1"/>
          </p:cNvSpPr>
          <p:nvPr>
            <p:ph type="sldNum" sz="quarter" idx="12"/>
          </p:nvPr>
        </p:nvSpPr>
        <p:spPr/>
        <p:txBody>
          <a:bodyPr/>
          <a:lstStyle/>
          <a:p>
            <a:fld id="{0B03548C-D8CE-44B9-80D6-3D9141BDC6B7}" type="slidenum">
              <a:rPr lang="cs-CZ" smtClean="0"/>
              <a:t>57</a:t>
            </a:fld>
            <a:endParaRPr lang="cs-CZ"/>
          </a:p>
        </p:txBody>
      </p:sp>
      <p:pic>
        <p:nvPicPr>
          <p:cNvPr id="3" name="Zástupný symbol pro obsah 6" descr="raman_kyanid.JPG">
            <a:extLst>
              <a:ext uri="{FF2B5EF4-FFF2-40B4-BE49-F238E27FC236}">
                <a16:creationId xmlns:a16="http://schemas.microsoft.com/office/drawing/2014/main" id="{32A086F9-715A-B830-5C7A-169B6C06843A}"/>
              </a:ext>
            </a:extLst>
          </p:cNvPr>
          <p:cNvPicPr>
            <a:picLocks noChangeAspect="1"/>
          </p:cNvPicPr>
          <p:nvPr/>
        </p:nvPicPr>
        <p:blipFill rotWithShape="1">
          <a:blip r:embed="rId2" cstate="print">
            <a:duotone>
              <a:prstClr val="black"/>
              <a:srgbClr val="D9C3A5">
                <a:tint val="50000"/>
                <a:satMod val="180000"/>
              </a:srgbClr>
            </a:duotone>
          </a:blip>
          <a:srcRect t="1" b="-4628"/>
          <a:stretch/>
        </p:blipFill>
        <p:spPr>
          <a:xfrm>
            <a:off x="1777256" y="868623"/>
            <a:ext cx="8615261" cy="6202744"/>
          </a:xfrm>
          <a:prstGeom prst="rect">
            <a:avLst/>
          </a:prstGeom>
        </p:spPr>
      </p:pic>
      <p:sp>
        <p:nvSpPr>
          <p:cNvPr id="4" name="TextovéPole 3">
            <a:extLst>
              <a:ext uri="{FF2B5EF4-FFF2-40B4-BE49-F238E27FC236}">
                <a16:creationId xmlns:a16="http://schemas.microsoft.com/office/drawing/2014/main" id="{73778A88-F7F4-9030-13EB-2D15ADE3C9B3}"/>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Stupňovitá tvorby komplexů </a:t>
            </a:r>
            <a:r>
              <a:rPr lang="cs-CZ" sz="4000" b="1" dirty="0" err="1">
                <a:solidFill>
                  <a:schemeClr val="accent1"/>
                </a:solidFill>
              </a:rPr>
              <a:t>Ag</a:t>
            </a:r>
            <a:r>
              <a:rPr lang="cs-CZ" sz="4000" b="1" dirty="0">
                <a:solidFill>
                  <a:schemeClr val="accent1"/>
                </a:solidFill>
              </a:rPr>
              <a:t> - </a:t>
            </a:r>
            <a:r>
              <a:rPr lang="cs-CZ" sz="4000" b="1" dirty="0" err="1">
                <a:solidFill>
                  <a:schemeClr val="accent1"/>
                </a:solidFill>
              </a:rPr>
              <a:t>CN</a:t>
            </a:r>
            <a:endParaRPr lang="cs-CZ" sz="4000" b="1" dirty="0">
              <a:solidFill>
                <a:schemeClr val="accent1"/>
              </a:solidFill>
            </a:endParaRPr>
          </a:p>
        </p:txBody>
      </p:sp>
    </p:spTree>
    <p:extLst>
      <p:ext uri="{BB962C8B-B14F-4D97-AF65-F5344CB8AC3E}">
        <p14:creationId xmlns:p14="http://schemas.microsoft.com/office/powerpoint/2010/main" val="3649729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C0A9084-4271-F003-5119-D34A3D109D96}"/>
              </a:ext>
            </a:extLst>
          </p:cNvPr>
          <p:cNvSpPr>
            <a:spLocks noGrp="1"/>
          </p:cNvSpPr>
          <p:nvPr>
            <p:ph type="sldNum" sz="quarter" idx="12"/>
          </p:nvPr>
        </p:nvSpPr>
        <p:spPr/>
        <p:txBody>
          <a:bodyPr/>
          <a:lstStyle/>
          <a:p>
            <a:fld id="{0B03548C-D8CE-44B9-80D6-3D9141BDC6B7}" type="slidenum">
              <a:rPr lang="cs-CZ" smtClean="0"/>
              <a:t>58</a:t>
            </a:fld>
            <a:endParaRPr lang="cs-CZ"/>
          </a:p>
        </p:txBody>
      </p:sp>
      <p:sp>
        <p:nvSpPr>
          <p:cNvPr id="3" name="TextovéPole 2">
            <a:extLst>
              <a:ext uri="{FF2B5EF4-FFF2-40B4-BE49-F238E27FC236}">
                <a16:creationId xmlns:a16="http://schemas.microsoft.com/office/drawing/2014/main" id="{074CC035-07E1-2D23-9490-52C6CF11E1A3}"/>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Metody </a:t>
            </a:r>
            <a:r>
              <a:rPr lang="cs-CZ" sz="4000" b="1" dirty="0" err="1">
                <a:solidFill>
                  <a:schemeClr val="accent1"/>
                </a:solidFill>
              </a:rPr>
              <a:t>SERS</a:t>
            </a:r>
            <a:r>
              <a:rPr lang="cs-CZ" sz="4000" b="1" dirty="0">
                <a:solidFill>
                  <a:schemeClr val="accent1"/>
                </a:solidFill>
              </a:rPr>
              <a:t> a </a:t>
            </a:r>
            <a:r>
              <a:rPr lang="cs-CZ" sz="4000" b="1" dirty="0" err="1">
                <a:solidFill>
                  <a:schemeClr val="accent1"/>
                </a:solidFill>
              </a:rPr>
              <a:t>TERS</a:t>
            </a:r>
            <a:endParaRPr lang="cs-CZ" sz="4000" b="1" dirty="0">
              <a:solidFill>
                <a:schemeClr val="accent1"/>
              </a:solidFill>
            </a:endParaRPr>
          </a:p>
        </p:txBody>
      </p:sp>
      <p:sp>
        <p:nvSpPr>
          <p:cNvPr id="4" name="TextovéPole 3">
            <a:extLst>
              <a:ext uri="{FF2B5EF4-FFF2-40B4-BE49-F238E27FC236}">
                <a16:creationId xmlns:a16="http://schemas.microsoft.com/office/drawing/2014/main" id="{A0E18061-C5A9-674E-55D9-77C97E4EC7D0}"/>
              </a:ext>
            </a:extLst>
          </p:cNvPr>
          <p:cNvSpPr txBox="1"/>
          <p:nvPr/>
        </p:nvSpPr>
        <p:spPr>
          <a:xfrm>
            <a:off x="337288" y="1332260"/>
            <a:ext cx="5689891" cy="984885"/>
          </a:xfrm>
          <a:prstGeom prst="rect">
            <a:avLst/>
          </a:prstGeom>
          <a:solidFill>
            <a:srgbClr val="FFC000"/>
          </a:solidFill>
        </p:spPr>
        <p:txBody>
          <a:bodyPr wrap="none" rtlCol="0">
            <a:spAutoFit/>
          </a:bodyPr>
          <a:lstStyle/>
          <a:p>
            <a:r>
              <a:rPr lang="cs-CZ" sz="2400" b="1" dirty="0" err="1">
                <a:solidFill>
                  <a:schemeClr val="accent1"/>
                </a:solidFill>
              </a:rPr>
              <a:t>SERS</a:t>
            </a:r>
            <a:r>
              <a:rPr lang="cs-CZ" sz="2400" b="1" dirty="0">
                <a:solidFill>
                  <a:schemeClr val="accent1"/>
                </a:solidFill>
              </a:rPr>
              <a:t> </a:t>
            </a:r>
            <a:r>
              <a:rPr lang="cs-CZ" sz="2000" dirty="0"/>
              <a:t>– povrchově zesílená </a:t>
            </a:r>
            <a:r>
              <a:rPr lang="cs-CZ" sz="2000" dirty="0" err="1"/>
              <a:t>Ramanova</a:t>
            </a:r>
            <a:r>
              <a:rPr lang="cs-CZ" sz="2000" dirty="0"/>
              <a:t> spektroskopie</a:t>
            </a:r>
          </a:p>
          <a:p>
            <a:r>
              <a:rPr lang="cs-CZ" sz="1000" dirty="0"/>
              <a:t> </a:t>
            </a:r>
          </a:p>
          <a:p>
            <a:r>
              <a:rPr lang="cs-CZ" sz="2400" b="1" dirty="0" err="1">
                <a:solidFill>
                  <a:schemeClr val="accent1"/>
                </a:solidFill>
              </a:rPr>
              <a:t>TERS</a:t>
            </a:r>
            <a:r>
              <a:rPr lang="cs-CZ" sz="2400" b="1" dirty="0">
                <a:solidFill>
                  <a:schemeClr val="accent1"/>
                </a:solidFill>
              </a:rPr>
              <a:t> </a:t>
            </a:r>
            <a:r>
              <a:rPr lang="cs-CZ" sz="2000" dirty="0"/>
              <a:t>– hrotově zesílená </a:t>
            </a:r>
            <a:r>
              <a:rPr lang="cs-CZ" sz="2000" dirty="0" err="1"/>
              <a:t>Ramanova</a:t>
            </a:r>
            <a:r>
              <a:rPr lang="cs-CZ" sz="2000" dirty="0"/>
              <a:t> spektroskopie</a:t>
            </a:r>
            <a:endParaRPr lang="en-GB" sz="2000" dirty="0"/>
          </a:p>
        </p:txBody>
      </p:sp>
      <p:pic>
        <p:nvPicPr>
          <p:cNvPr id="5" name="Picture 5">
            <a:extLst>
              <a:ext uri="{FF2B5EF4-FFF2-40B4-BE49-F238E27FC236}">
                <a16:creationId xmlns:a16="http://schemas.microsoft.com/office/drawing/2014/main" id="{76797B72-2884-4AB3-8A4B-B47210F1B09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857" t="9828" r="4898" b="4594"/>
          <a:stretch/>
        </p:blipFill>
        <p:spPr bwMode="auto">
          <a:xfrm>
            <a:off x="1271167" y="4860652"/>
            <a:ext cx="2365448" cy="1657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544F2B3B-71DC-974E-0009-94A32D488F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06" t="3753" r="1873" b="4974"/>
          <a:stretch/>
        </p:blipFill>
        <p:spPr bwMode="auto">
          <a:xfrm>
            <a:off x="252239" y="2704610"/>
            <a:ext cx="4758217" cy="150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ovéPole 7">
            <a:extLst>
              <a:ext uri="{FF2B5EF4-FFF2-40B4-BE49-F238E27FC236}">
                <a16:creationId xmlns:a16="http://schemas.microsoft.com/office/drawing/2014/main" id="{A6A551B5-C3A1-EA50-5122-1B82584F4F9B}"/>
              </a:ext>
            </a:extLst>
          </p:cNvPr>
          <p:cNvSpPr txBox="1"/>
          <p:nvPr/>
        </p:nvSpPr>
        <p:spPr>
          <a:xfrm>
            <a:off x="6208782" y="1088783"/>
            <a:ext cx="5940873" cy="3231654"/>
          </a:xfrm>
          <a:prstGeom prst="rect">
            <a:avLst/>
          </a:prstGeom>
          <a:noFill/>
        </p:spPr>
        <p:txBody>
          <a:bodyPr wrap="square">
            <a:spAutoFit/>
          </a:bodyPr>
          <a:lstStyle/>
          <a:p>
            <a:r>
              <a:rPr lang="cs-CZ" dirty="0"/>
              <a:t>      </a:t>
            </a:r>
            <a:r>
              <a:rPr lang="cs-CZ" b="1" dirty="0">
                <a:solidFill>
                  <a:srgbClr val="C00000"/>
                </a:solidFill>
              </a:rPr>
              <a:t>Metody povrchové </a:t>
            </a:r>
            <a:r>
              <a:rPr lang="cs-CZ" b="1" dirty="0" err="1">
                <a:solidFill>
                  <a:srgbClr val="C00000"/>
                </a:solidFill>
              </a:rPr>
              <a:t>plasmonové</a:t>
            </a:r>
            <a:r>
              <a:rPr lang="cs-CZ" b="1" dirty="0">
                <a:solidFill>
                  <a:srgbClr val="C00000"/>
                </a:solidFill>
              </a:rPr>
              <a:t> rezonance (</a:t>
            </a:r>
            <a:r>
              <a:rPr lang="cs-CZ" b="1" dirty="0" err="1">
                <a:solidFill>
                  <a:srgbClr val="C00000"/>
                </a:solidFill>
              </a:rPr>
              <a:t>SPR</a:t>
            </a:r>
            <a:r>
              <a:rPr lang="cs-CZ" b="1" dirty="0">
                <a:solidFill>
                  <a:srgbClr val="C00000"/>
                </a:solidFill>
              </a:rPr>
              <a:t>)</a:t>
            </a:r>
          </a:p>
          <a:p>
            <a:pPr marL="342900" indent="-342900">
              <a:buFont typeface="Arial" panose="020B0604020202020204" pitchFamily="34" charset="0"/>
              <a:buChar char="•"/>
            </a:pPr>
            <a:endParaRPr lang="cs-CZ" sz="900" dirty="0"/>
          </a:p>
          <a:p>
            <a:pPr marL="342900" indent="-342900">
              <a:buFont typeface="Arial" panose="020B0604020202020204" pitchFamily="34" charset="0"/>
              <a:buChar char="•"/>
            </a:pPr>
            <a:r>
              <a:rPr lang="cs-CZ" dirty="0"/>
              <a:t>posun resonance v důsledku adsorpce molekul na mezifází</a:t>
            </a:r>
          </a:p>
          <a:p>
            <a:pPr marL="342900" indent="-342900">
              <a:buFont typeface="Arial" panose="020B0604020202020204" pitchFamily="34" charset="0"/>
              <a:buChar char="•"/>
            </a:pPr>
            <a:endParaRPr lang="cs-CZ" sz="900" dirty="0"/>
          </a:p>
          <a:p>
            <a:pPr marL="342900" indent="-342900">
              <a:buFont typeface="Arial" panose="020B0604020202020204" pitchFamily="34" charset="0"/>
              <a:buChar char="•"/>
            </a:pPr>
            <a:r>
              <a:rPr lang="cs-CZ" dirty="0"/>
              <a:t>zesílení u </a:t>
            </a:r>
            <a:r>
              <a:rPr lang="cs-CZ" dirty="0" err="1"/>
              <a:t>Ramanovy</a:t>
            </a:r>
            <a:r>
              <a:rPr lang="cs-CZ" dirty="0"/>
              <a:t> spektroskopie ~ 10</a:t>
            </a:r>
            <a:r>
              <a:rPr lang="cs-CZ" baseline="30000" dirty="0"/>
              <a:t>8</a:t>
            </a:r>
            <a:r>
              <a:rPr lang="cs-CZ" dirty="0"/>
              <a:t> – 10</a:t>
            </a:r>
            <a:r>
              <a:rPr lang="cs-CZ" baseline="30000" dirty="0"/>
              <a:t>12</a:t>
            </a:r>
            <a:r>
              <a:rPr lang="cs-CZ" dirty="0"/>
              <a:t> </a:t>
            </a:r>
          </a:p>
          <a:p>
            <a:pPr marL="342900" indent="-342900">
              <a:buFont typeface="Arial" panose="020B0604020202020204" pitchFamily="34" charset="0"/>
              <a:buChar char="•"/>
            </a:pPr>
            <a:endParaRPr lang="cs-CZ" sz="900" dirty="0"/>
          </a:p>
          <a:p>
            <a:pPr marL="342900" indent="-342900">
              <a:buFont typeface="Arial" panose="020B0604020202020204" pitchFamily="34" charset="0"/>
              <a:buChar char="•"/>
            </a:pPr>
            <a:r>
              <a:rPr lang="cs-CZ" dirty="0"/>
              <a:t>z málo citlivé metody až k identifikaci jediné molekuly</a:t>
            </a:r>
          </a:p>
          <a:p>
            <a:pPr marL="342900" indent="-342900">
              <a:buFont typeface="Arial" panose="020B0604020202020204" pitchFamily="34" charset="0"/>
              <a:buChar char="•"/>
            </a:pPr>
            <a:endParaRPr lang="cs-CZ" sz="900" dirty="0"/>
          </a:p>
          <a:p>
            <a:pPr marL="342900" indent="-342900">
              <a:buFont typeface="Arial" panose="020B0604020202020204" pitchFamily="34" charset="0"/>
              <a:buChar char="•"/>
            </a:pPr>
            <a:r>
              <a:rPr lang="cs-CZ" dirty="0"/>
              <a:t>zdrsnělý povrch kovu nebo nanočástice</a:t>
            </a:r>
          </a:p>
          <a:p>
            <a:pPr marL="342900" indent="-342900">
              <a:buFont typeface="Arial" panose="020B0604020202020204" pitchFamily="34" charset="0"/>
              <a:buChar char="•"/>
            </a:pPr>
            <a:endParaRPr lang="cs-CZ" dirty="0"/>
          </a:p>
        </p:txBody>
      </p:sp>
      <p:pic>
        <p:nvPicPr>
          <p:cNvPr id="9" name="Picture 4">
            <a:extLst>
              <a:ext uri="{FF2B5EF4-FFF2-40B4-BE49-F238E27FC236}">
                <a16:creationId xmlns:a16="http://schemas.microsoft.com/office/drawing/2014/main" id="{2B8A3DEF-FD80-FB5D-5A44-F874E1A67CF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30572" t="3717" r="1256" b="4437"/>
          <a:stretch/>
        </p:blipFill>
        <p:spPr bwMode="auto">
          <a:xfrm>
            <a:off x="6372918" y="4269786"/>
            <a:ext cx="3693805" cy="2607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5927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0E49E7C-FA91-EABC-F362-CE3A106B73D4}"/>
              </a:ext>
            </a:extLst>
          </p:cNvPr>
          <p:cNvSpPr>
            <a:spLocks noGrp="1"/>
          </p:cNvSpPr>
          <p:nvPr>
            <p:ph type="sldNum" sz="quarter" idx="12"/>
          </p:nvPr>
        </p:nvSpPr>
        <p:spPr/>
        <p:txBody>
          <a:bodyPr/>
          <a:lstStyle/>
          <a:p>
            <a:fld id="{0B03548C-D8CE-44B9-80D6-3D9141BDC6B7}" type="slidenum">
              <a:rPr lang="cs-CZ" smtClean="0"/>
              <a:t>59</a:t>
            </a:fld>
            <a:endParaRPr lang="cs-CZ"/>
          </a:p>
        </p:txBody>
      </p:sp>
      <p:sp>
        <p:nvSpPr>
          <p:cNvPr id="3" name="TextovéPole 2">
            <a:extLst>
              <a:ext uri="{FF2B5EF4-FFF2-40B4-BE49-F238E27FC236}">
                <a16:creationId xmlns:a16="http://schemas.microsoft.com/office/drawing/2014/main" id="{F165827C-EC5D-DABE-C738-AC8EE9AA9DB5}"/>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Konfokální mikroskopie</a:t>
            </a:r>
          </a:p>
        </p:txBody>
      </p:sp>
      <p:pic>
        <p:nvPicPr>
          <p:cNvPr id="4" name="Picture 2">
            <a:extLst>
              <a:ext uri="{FF2B5EF4-FFF2-40B4-BE49-F238E27FC236}">
                <a16:creationId xmlns:a16="http://schemas.microsoft.com/office/drawing/2014/main" id="{55E0E28B-DA57-43D9-98AB-A5D7A61A4F51}"/>
              </a:ext>
            </a:extLst>
          </p:cNvPr>
          <p:cNvPicPr>
            <a:picLocks noChangeAspect="1" noChangeArrowheads="1"/>
          </p:cNvPicPr>
          <p:nvPr/>
        </p:nvPicPr>
        <p:blipFill rotWithShape="1">
          <a:blip r:embed="rId2"/>
          <a:srcRect t="22834" r="43597" b="-1"/>
          <a:stretch/>
        </p:blipFill>
        <p:spPr bwMode="auto">
          <a:xfrm>
            <a:off x="-35793" y="1116236"/>
            <a:ext cx="5887914" cy="5256584"/>
          </a:xfrm>
          <a:prstGeom prst="rect">
            <a:avLst/>
          </a:prstGeom>
          <a:noFill/>
          <a:ln w="9525">
            <a:noFill/>
            <a:miter lim="800000"/>
            <a:headEnd/>
            <a:tailEnd/>
          </a:ln>
          <a:effectLst/>
        </p:spPr>
      </p:pic>
      <p:sp>
        <p:nvSpPr>
          <p:cNvPr id="6" name="TextovéPole 5">
            <a:extLst>
              <a:ext uri="{FF2B5EF4-FFF2-40B4-BE49-F238E27FC236}">
                <a16:creationId xmlns:a16="http://schemas.microsoft.com/office/drawing/2014/main" id="{724B2B5C-5D9A-C75A-5AB1-C7CE3F6A0CC6}"/>
              </a:ext>
            </a:extLst>
          </p:cNvPr>
          <p:cNvSpPr txBox="1"/>
          <p:nvPr/>
        </p:nvSpPr>
        <p:spPr>
          <a:xfrm>
            <a:off x="6084887" y="1044228"/>
            <a:ext cx="5887914" cy="5324535"/>
          </a:xfrm>
          <a:prstGeom prst="rect">
            <a:avLst/>
          </a:prstGeom>
          <a:noFill/>
        </p:spPr>
        <p:txBody>
          <a:bodyPr wrap="square">
            <a:spAutoFit/>
          </a:bodyPr>
          <a:lstStyle/>
          <a:p>
            <a:r>
              <a:rPr lang="cs-CZ" sz="2000" b="1" i="0" dirty="0">
                <a:solidFill>
                  <a:srgbClr val="212529"/>
                </a:solidFill>
                <a:effectLst/>
                <a:highlight>
                  <a:srgbClr val="FFFFFF"/>
                </a:highlight>
                <a:latin typeface="system-ui"/>
              </a:rPr>
              <a:t>klasická mikroskopie </a:t>
            </a:r>
            <a:r>
              <a:rPr lang="cs-CZ" sz="2000" b="0" i="0" dirty="0">
                <a:solidFill>
                  <a:srgbClr val="212529"/>
                </a:solidFill>
                <a:effectLst/>
                <a:highlight>
                  <a:srgbClr val="FFFFFF"/>
                </a:highlight>
                <a:latin typeface="system-ui"/>
              </a:rPr>
              <a:t>- pozorování zkresleno paprsky vycházejícími z hmoty nad a pod zaostřenou rovinou</a:t>
            </a:r>
          </a:p>
          <a:p>
            <a:endParaRPr lang="cs-CZ" sz="2000" b="1" dirty="0">
              <a:solidFill>
                <a:srgbClr val="212529"/>
              </a:solidFill>
              <a:highlight>
                <a:srgbClr val="FFFFFF"/>
              </a:highlight>
              <a:latin typeface="system-ui"/>
            </a:endParaRPr>
          </a:p>
          <a:p>
            <a:r>
              <a:rPr lang="cs-CZ" sz="2000" b="1" i="0" dirty="0">
                <a:solidFill>
                  <a:srgbClr val="212529"/>
                </a:solidFill>
                <a:effectLst/>
                <a:highlight>
                  <a:srgbClr val="FFFFFF"/>
                </a:highlight>
                <a:latin typeface="system-ui"/>
              </a:rPr>
              <a:t>Marvin Minský</a:t>
            </a:r>
            <a:r>
              <a:rPr lang="cs-CZ" sz="2000" b="0" i="0" dirty="0">
                <a:solidFill>
                  <a:srgbClr val="212529"/>
                </a:solidFill>
                <a:effectLst/>
                <a:highlight>
                  <a:srgbClr val="FFFFFF"/>
                </a:highlight>
                <a:latin typeface="system-ui"/>
              </a:rPr>
              <a:t> - patent r. </a:t>
            </a:r>
            <a:r>
              <a:rPr lang="cs-CZ" sz="2000" b="1" i="0" dirty="0">
                <a:solidFill>
                  <a:srgbClr val="212529"/>
                </a:solidFill>
                <a:effectLst/>
                <a:highlight>
                  <a:srgbClr val="FFFFFF"/>
                </a:highlight>
                <a:latin typeface="system-ui"/>
              </a:rPr>
              <a:t>1957</a:t>
            </a:r>
            <a:r>
              <a:rPr lang="cs-CZ" sz="2000" b="1" dirty="0">
                <a:solidFill>
                  <a:srgbClr val="212529"/>
                </a:solidFill>
                <a:highlight>
                  <a:srgbClr val="FFFFFF"/>
                </a:highlight>
                <a:latin typeface="system-ui"/>
              </a:rPr>
              <a:t> </a:t>
            </a:r>
            <a:r>
              <a:rPr lang="cs-CZ" sz="2000" dirty="0">
                <a:solidFill>
                  <a:srgbClr val="212529"/>
                </a:solidFill>
                <a:highlight>
                  <a:srgbClr val="FFFFFF"/>
                </a:highlight>
                <a:latin typeface="system-ui"/>
              </a:rPr>
              <a:t>avšak nebyl žádný </a:t>
            </a:r>
            <a:r>
              <a:rPr lang="cs-CZ" sz="2000" i="0" dirty="0">
                <a:solidFill>
                  <a:srgbClr val="212529"/>
                </a:solidFill>
                <a:effectLst/>
                <a:highlight>
                  <a:srgbClr val="FFFFFF"/>
                </a:highlight>
                <a:latin typeface="system-ui"/>
              </a:rPr>
              <a:t>vhodný zdroj světla pro konstrukci funkčního přístroje</a:t>
            </a:r>
          </a:p>
          <a:p>
            <a:endParaRPr lang="cs-CZ" sz="2000" b="1" dirty="0">
              <a:solidFill>
                <a:srgbClr val="212529"/>
              </a:solidFill>
              <a:highlight>
                <a:srgbClr val="FFFFFF"/>
              </a:highlight>
              <a:latin typeface="system-ui"/>
            </a:endParaRPr>
          </a:p>
          <a:p>
            <a:r>
              <a:rPr lang="cs-CZ" sz="2000" b="0" i="0" dirty="0">
                <a:solidFill>
                  <a:srgbClr val="212529"/>
                </a:solidFill>
                <a:effectLst/>
                <a:highlight>
                  <a:srgbClr val="FFFFFF"/>
                </a:highlight>
                <a:latin typeface="system-ui"/>
              </a:rPr>
              <a:t>první spolehlivý konfokální mikroskop s rozmítaným laserovým paprskem až koncem 70 let</a:t>
            </a:r>
          </a:p>
          <a:p>
            <a:endParaRPr lang="cs-CZ" sz="2000" dirty="0">
              <a:solidFill>
                <a:srgbClr val="212529"/>
              </a:solidFill>
              <a:highlight>
                <a:srgbClr val="FFFFFF"/>
              </a:highlight>
              <a:latin typeface="system-ui"/>
            </a:endParaRPr>
          </a:p>
          <a:p>
            <a:r>
              <a:rPr lang="cs-CZ" sz="2000" dirty="0"/>
              <a:t>jednom kroku získáme informaci pouze o </a:t>
            </a:r>
            <a:r>
              <a:rPr lang="cs-CZ" sz="2000" b="1" dirty="0"/>
              <a:t>jednom bodu</a:t>
            </a:r>
            <a:r>
              <a:rPr lang="cs-CZ" sz="2000" dirty="0"/>
              <a:t> – pro získání obrazu celé roviny je nutné vytvořit sérii snímků</a:t>
            </a:r>
          </a:p>
          <a:p>
            <a:endParaRPr lang="cs-CZ" sz="2000" dirty="0"/>
          </a:p>
          <a:p>
            <a:r>
              <a:rPr lang="cs-CZ" sz="2000" b="0" i="0" dirty="0">
                <a:solidFill>
                  <a:srgbClr val="212529"/>
                </a:solidFill>
                <a:effectLst/>
                <a:highlight>
                  <a:srgbClr val="FFFFFF"/>
                </a:highlight>
                <a:latin typeface="system-ui"/>
              </a:rPr>
              <a:t>po nasnímání dostatečného množství rovin, je možné složit </a:t>
            </a:r>
            <a:r>
              <a:rPr lang="cs-CZ" sz="2000" b="1" i="0" dirty="0">
                <a:solidFill>
                  <a:srgbClr val="212529"/>
                </a:solidFill>
                <a:effectLst/>
                <a:highlight>
                  <a:srgbClr val="FFFFFF"/>
                </a:highlight>
                <a:latin typeface="system-ui"/>
              </a:rPr>
              <a:t>3D snímek preparátu</a:t>
            </a:r>
          </a:p>
          <a:p>
            <a:endParaRPr lang="cs-CZ" sz="2000" dirty="0">
              <a:solidFill>
                <a:srgbClr val="212529"/>
              </a:solidFill>
              <a:highlight>
                <a:srgbClr val="FFFFFF"/>
              </a:highlight>
              <a:latin typeface="system-ui"/>
            </a:endParaRPr>
          </a:p>
          <a:p>
            <a:r>
              <a:rPr lang="cs-CZ" sz="2000" b="1" dirty="0">
                <a:solidFill>
                  <a:srgbClr val="212529"/>
                </a:solidFill>
                <a:highlight>
                  <a:srgbClr val="FFFF00"/>
                </a:highlight>
                <a:latin typeface="system-ui"/>
              </a:rPr>
              <a:t>taktéž využití fluorescence a nebo </a:t>
            </a:r>
            <a:r>
              <a:rPr lang="cs-CZ" sz="2000" b="1" dirty="0" err="1">
                <a:solidFill>
                  <a:srgbClr val="212529"/>
                </a:solidFill>
                <a:highlight>
                  <a:srgbClr val="FFFF00"/>
                </a:highlight>
                <a:latin typeface="system-ui"/>
              </a:rPr>
              <a:t>Ramanova</a:t>
            </a:r>
            <a:r>
              <a:rPr lang="cs-CZ" sz="2000" b="1" dirty="0">
                <a:solidFill>
                  <a:srgbClr val="212529"/>
                </a:solidFill>
                <a:highlight>
                  <a:srgbClr val="FFFF00"/>
                </a:highlight>
                <a:latin typeface="system-ui"/>
              </a:rPr>
              <a:t> rozptylu</a:t>
            </a:r>
            <a:endParaRPr lang="cs-CZ" sz="2000" b="1" dirty="0">
              <a:highlight>
                <a:srgbClr val="FFFF00"/>
              </a:highlight>
            </a:endParaRPr>
          </a:p>
        </p:txBody>
      </p:sp>
    </p:spTree>
    <p:extLst>
      <p:ext uri="{BB962C8B-B14F-4D97-AF65-F5344CB8AC3E}">
        <p14:creationId xmlns:p14="http://schemas.microsoft.com/office/powerpoint/2010/main" val="3925308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746E93F-B2F4-F13D-436C-B64074620920}"/>
              </a:ext>
            </a:extLst>
          </p:cNvPr>
          <p:cNvSpPr>
            <a:spLocks noGrp="1"/>
          </p:cNvSpPr>
          <p:nvPr>
            <p:ph type="sldNum" sz="quarter" idx="12"/>
          </p:nvPr>
        </p:nvSpPr>
        <p:spPr/>
        <p:txBody>
          <a:bodyPr/>
          <a:lstStyle/>
          <a:p>
            <a:fld id="{0B03548C-D8CE-44B9-80D6-3D9141BDC6B7}" type="slidenum">
              <a:rPr lang="cs-CZ" smtClean="0"/>
              <a:t>6</a:t>
            </a:fld>
            <a:endParaRPr lang="cs-CZ"/>
          </a:p>
        </p:txBody>
      </p:sp>
      <p:sp>
        <p:nvSpPr>
          <p:cNvPr id="5" name="TextovéPole 4">
            <a:extLst>
              <a:ext uri="{FF2B5EF4-FFF2-40B4-BE49-F238E27FC236}">
                <a16:creationId xmlns:a16="http://schemas.microsoft.com/office/drawing/2014/main" id="{55B435D6-52A4-5980-5F0C-D8D2E368A519}"/>
              </a:ext>
            </a:extLst>
          </p:cNvPr>
          <p:cNvSpPr txBox="1"/>
          <p:nvPr/>
        </p:nvSpPr>
        <p:spPr>
          <a:xfrm>
            <a:off x="0" y="139051"/>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Vlnově-korpuskulární charakter světla</a:t>
            </a:r>
            <a:endParaRPr lang="en-GB" sz="4000" b="1" dirty="0">
              <a:solidFill>
                <a:srgbClr val="0070C0"/>
              </a:solidFill>
            </a:endParaRPr>
          </a:p>
        </p:txBody>
      </p:sp>
      <p:pic>
        <p:nvPicPr>
          <p:cNvPr id="8" name="Obrázek 7" descr="Obsah obrázku skica, kresba, diagram, Perokresba&#10;&#10;Popis byl vytvořen automaticky">
            <a:extLst>
              <a:ext uri="{FF2B5EF4-FFF2-40B4-BE49-F238E27FC236}">
                <a16:creationId xmlns:a16="http://schemas.microsoft.com/office/drawing/2014/main" id="{286C938C-43F2-A7AA-C63A-96DB1CE69041}"/>
              </a:ext>
            </a:extLst>
          </p:cNvPr>
          <p:cNvPicPr>
            <a:picLocks noChangeAspect="1"/>
          </p:cNvPicPr>
          <p:nvPr/>
        </p:nvPicPr>
        <p:blipFill rotWithShape="1">
          <a:blip r:embed="rId2">
            <a:extLst>
              <a:ext uri="{28A0092B-C50C-407E-A947-70E740481C1C}">
                <a14:useLocalDpi xmlns:a14="http://schemas.microsoft.com/office/drawing/2010/main" val="0"/>
              </a:ext>
            </a:extLst>
          </a:blip>
          <a:srcRect l="2268" r="50105" b="59514"/>
          <a:stretch/>
        </p:blipFill>
        <p:spPr>
          <a:xfrm rot="16200000">
            <a:off x="1427350" y="4616212"/>
            <a:ext cx="2952327" cy="1785248"/>
          </a:xfrm>
          <a:prstGeom prst="rect">
            <a:avLst/>
          </a:prstGeom>
        </p:spPr>
      </p:pic>
      <p:cxnSp>
        <p:nvCxnSpPr>
          <p:cNvPr id="16" name="Přímá spojnice se šipkou 15">
            <a:extLst>
              <a:ext uri="{FF2B5EF4-FFF2-40B4-BE49-F238E27FC236}">
                <a16:creationId xmlns:a16="http://schemas.microsoft.com/office/drawing/2014/main" id="{2DEB9744-6348-151A-68AA-EB3D96D8F34F}"/>
              </a:ext>
            </a:extLst>
          </p:cNvPr>
          <p:cNvCxnSpPr/>
          <p:nvPr/>
        </p:nvCxnSpPr>
        <p:spPr>
          <a:xfrm flipV="1">
            <a:off x="5472819" y="5204543"/>
            <a:ext cx="0" cy="14401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a:extLst>
              <a:ext uri="{FF2B5EF4-FFF2-40B4-BE49-F238E27FC236}">
                <a16:creationId xmlns:a16="http://schemas.microsoft.com/office/drawing/2014/main" id="{61B8CD2D-AA8C-5D60-C0B9-2A5B70EAA35D}"/>
              </a:ext>
            </a:extLst>
          </p:cNvPr>
          <p:cNvCxnSpPr>
            <a:cxnSpLocks/>
          </p:cNvCxnSpPr>
          <p:nvPr/>
        </p:nvCxnSpPr>
        <p:spPr>
          <a:xfrm>
            <a:off x="5472819" y="6644703"/>
            <a:ext cx="13597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a:extLst>
              <a:ext uri="{FF2B5EF4-FFF2-40B4-BE49-F238E27FC236}">
                <a16:creationId xmlns:a16="http://schemas.microsoft.com/office/drawing/2014/main" id="{9D4FBDED-0009-C844-5024-96890DEC1710}"/>
              </a:ext>
            </a:extLst>
          </p:cNvPr>
          <p:cNvCxnSpPr/>
          <p:nvPr/>
        </p:nvCxnSpPr>
        <p:spPr>
          <a:xfrm flipV="1">
            <a:off x="8353139" y="5236493"/>
            <a:ext cx="0" cy="14401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Přímá spojnice se šipkou 19">
            <a:extLst>
              <a:ext uri="{FF2B5EF4-FFF2-40B4-BE49-F238E27FC236}">
                <a16:creationId xmlns:a16="http://schemas.microsoft.com/office/drawing/2014/main" id="{043BAB3A-D277-48C1-BC44-6F02C332DB44}"/>
              </a:ext>
            </a:extLst>
          </p:cNvPr>
          <p:cNvCxnSpPr>
            <a:cxnSpLocks/>
          </p:cNvCxnSpPr>
          <p:nvPr/>
        </p:nvCxnSpPr>
        <p:spPr>
          <a:xfrm>
            <a:off x="8353139" y="6676653"/>
            <a:ext cx="244827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Přímá spojnice 22">
            <a:extLst>
              <a:ext uri="{FF2B5EF4-FFF2-40B4-BE49-F238E27FC236}">
                <a16:creationId xmlns:a16="http://schemas.microsoft.com/office/drawing/2014/main" id="{C53D23AC-074B-D12E-94A5-F467F8ECE780}"/>
              </a:ext>
            </a:extLst>
          </p:cNvPr>
          <p:cNvCxnSpPr/>
          <p:nvPr/>
        </p:nvCxnSpPr>
        <p:spPr>
          <a:xfrm>
            <a:off x="8641171" y="6543462"/>
            <a:ext cx="0" cy="133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nice 23">
            <a:extLst>
              <a:ext uri="{FF2B5EF4-FFF2-40B4-BE49-F238E27FC236}">
                <a16:creationId xmlns:a16="http://schemas.microsoft.com/office/drawing/2014/main" id="{4D67E970-DF1B-BA37-0E17-F24EAA445E28}"/>
              </a:ext>
            </a:extLst>
          </p:cNvPr>
          <p:cNvCxnSpPr/>
          <p:nvPr/>
        </p:nvCxnSpPr>
        <p:spPr>
          <a:xfrm>
            <a:off x="8713179" y="6543462"/>
            <a:ext cx="0" cy="133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Přímá spojnice 24">
            <a:extLst>
              <a:ext uri="{FF2B5EF4-FFF2-40B4-BE49-F238E27FC236}">
                <a16:creationId xmlns:a16="http://schemas.microsoft.com/office/drawing/2014/main" id="{0971CC84-2F69-F9D4-9A10-03E631EF3AF8}"/>
              </a:ext>
            </a:extLst>
          </p:cNvPr>
          <p:cNvCxnSpPr/>
          <p:nvPr/>
        </p:nvCxnSpPr>
        <p:spPr>
          <a:xfrm>
            <a:off x="8945971" y="6543462"/>
            <a:ext cx="0" cy="133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Přímá spojnice 25">
            <a:extLst>
              <a:ext uri="{FF2B5EF4-FFF2-40B4-BE49-F238E27FC236}">
                <a16:creationId xmlns:a16="http://schemas.microsoft.com/office/drawing/2014/main" id="{AE8167EA-B8B6-D16F-9359-0FE1644B574F}"/>
              </a:ext>
            </a:extLst>
          </p:cNvPr>
          <p:cNvCxnSpPr/>
          <p:nvPr/>
        </p:nvCxnSpPr>
        <p:spPr>
          <a:xfrm>
            <a:off x="9145227" y="6543462"/>
            <a:ext cx="0" cy="133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91DCB45A-2DC1-3DB8-EFBD-94D905F1A9DA}"/>
              </a:ext>
            </a:extLst>
          </p:cNvPr>
          <p:cNvCxnSpPr/>
          <p:nvPr/>
        </p:nvCxnSpPr>
        <p:spPr>
          <a:xfrm>
            <a:off x="9433259" y="6543462"/>
            <a:ext cx="0" cy="133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Přímá spojnice 27">
            <a:extLst>
              <a:ext uri="{FF2B5EF4-FFF2-40B4-BE49-F238E27FC236}">
                <a16:creationId xmlns:a16="http://schemas.microsoft.com/office/drawing/2014/main" id="{B77DF505-15B9-4C9E-60AD-EFB1A234E16E}"/>
              </a:ext>
            </a:extLst>
          </p:cNvPr>
          <p:cNvCxnSpPr/>
          <p:nvPr/>
        </p:nvCxnSpPr>
        <p:spPr>
          <a:xfrm>
            <a:off x="8497155" y="6543462"/>
            <a:ext cx="0" cy="133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Přímá spojnice 28">
            <a:extLst>
              <a:ext uri="{FF2B5EF4-FFF2-40B4-BE49-F238E27FC236}">
                <a16:creationId xmlns:a16="http://schemas.microsoft.com/office/drawing/2014/main" id="{0088B6AF-3EB7-0729-A1ED-89E72B5D2220}"/>
              </a:ext>
            </a:extLst>
          </p:cNvPr>
          <p:cNvCxnSpPr/>
          <p:nvPr/>
        </p:nvCxnSpPr>
        <p:spPr>
          <a:xfrm>
            <a:off x="9361251" y="6543462"/>
            <a:ext cx="0" cy="133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Přímá spojnice 29">
            <a:extLst>
              <a:ext uri="{FF2B5EF4-FFF2-40B4-BE49-F238E27FC236}">
                <a16:creationId xmlns:a16="http://schemas.microsoft.com/office/drawing/2014/main" id="{122C6FBA-E99A-D842-0F7D-79252E2CA4B0}"/>
              </a:ext>
            </a:extLst>
          </p:cNvPr>
          <p:cNvCxnSpPr/>
          <p:nvPr/>
        </p:nvCxnSpPr>
        <p:spPr>
          <a:xfrm>
            <a:off x="9721291" y="6543462"/>
            <a:ext cx="0" cy="133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Přímá spojnice 31">
            <a:extLst>
              <a:ext uri="{FF2B5EF4-FFF2-40B4-BE49-F238E27FC236}">
                <a16:creationId xmlns:a16="http://schemas.microsoft.com/office/drawing/2014/main" id="{D42C6635-FBCF-6D45-CD2F-9EC2D9B85EE6}"/>
              </a:ext>
            </a:extLst>
          </p:cNvPr>
          <p:cNvCxnSpPr/>
          <p:nvPr/>
        </p:nvCxnSpPr>
        <p:spPr>
          <a:xfrm>
            <a:off x="5472819" y="5607358"/>
            <a:ext cx="1224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ovéPole 32">
            <a:extLst>
              <a:ext uri="{FF2B5EF4-FFF2-40B4-BE49-F238E27FC236}">
                <a16:creationId xmlns:a16="http://schemas.microsoft.com/office/drawing/2014/main" id="{E3317ED3-665E-C768-B52F-5463A019230B}"/>
              </a:ext>
            </a:extLst>
          </p:cNvPr>
          <p:cNvSpPr txBox="1"/>
          <p:nvPr/>
        </p:nvSpPr>
        <p:spPr>
          <a:xfrm>
            <a:off x="5008143" y="5270620"/>
            <a:ext cx="357790" cy="415498"/>
          </a:xfrm>
          <a:prstGeom prst="rect">
            <a:avLst/>
          </a:prstGeom>
          <a:noFill/>
        </p:spPr>
        <p:txBody>
          <a:bodyPr wrap="none" rtlCol="0">
            <a:spAutoFit/>
          </a:bodyPr>
          <a:lstStyle/>
          <a:p>
            <a:r>
              <a:rPr lang="cs-CZ" dirty="0"/>
              <a:t>U</a:t>
            </a:r>
            <a:endParaRPr lang="en-GB" dirty="0"/>
          </a:p>
        </p:txBody>
      </p:sp>
      <p:sp>
        <p:nvSpPr>
          <p:cNvPr id="34" name="TextovéPole 33">
            <a:extLst>
              <a:ext uri="{FF2B5EF4-FFF2-40B4-BE49-F238E27FC236}">
                <a16:creationId xmlns:a16="http://schemas.microsoft.com/office/drawing/2014/main" id="{4DE34B7D-6DA6-D541-E21E-54C08A99E167}"/>
              </a:ext>
            </a:extLst>
          </p:cNvPr>
          <p:cNvSpPr txBox="1"/>
          <p:nvPr/>
        </p:nvSpPr>
        <p:spPr>
          <a:xfrm>
            <a:off x="7960471" y="5287542"/>
            <a:ext cx="357790" cy="415498"/>
          </a:xfrm>
          <a:prstGeom prst="rect">
            <a:avLst/>
          </a:prstGeom>
          <a:noFill/>
        </p:spPr>
        <p:txBody>
          <a:bodyPr wrap="none" rtlCol="0">
            <a:spAutoFit/>
          </a:bodyPr>
          <a:lstStyle/>
          <a:p>
            <a:r>
              <a:rPr lang="cs-CZ" dirty="0"/>
              <a:t>U</a:t>
            </a:r>
            <a:endParaRPr lang="en-GB" dirty="0"/>
          </a:p>
        </p:txBody>
      </p:sp>
      <p:sp>
        <p:nvSpPr>
          <p:cNvPr id="35" name="TextovéPole 34">
            <a:extLst>
              <a:ext uri="{FF2B5EF4-FFF2-40B4-BE49-F238E27FC236}">
                <a16:creationId xmlns:a16="http://schemas.microsoft.com/office/drawing/2014/main" id="{AD8F3C6F-C1C4-9323-21EE-973B8FD41522}"/>
              </a:ext>
            </a:extLst>
          </p:cNvPr>
          <p:cNvSpPr txBox="1"/>
          <p:nvPr/>
        </p:nvSpPr>
        <p:spPr>
          <a:xfrm>
            <a:off x="6422521" y="6644703"/>
            <a:ext cx="274434" cy="415498"/>
          </a:xfrm>
          <a:prstGeom prst="rect">
            <a:avLst/>
          </a:prstGeom>
          <a:noFill/>
        </p:spPr>
        <p:txBody>
          <a:bodyPr wrap="none" rtlCol="0">
            <a:spAutoFit/>
          </a:bodyPr>
          <a:lstStyle/>
          <a:p>
            <a:r>
              <a:rPr lang="cs-CZ" dirty="0"/>
              <a:t>t</a:t>
            </a:r>
            <a:endParaRPr lang="en-GB" dirty="0"/>
          </a:p>
        </p:txBody>
      </p:sp>
      <p:sp>
        <p:nvSpPr>
          <p:cNvPr id="37" name="TextovéPole 36">
            <a:extLst>
              <a:ext uri="{FF2B5EF4-FFF2-40B4-BE49-F238E27FC236}">
                <a16:creationId xmlns:a16="http://schemas.microsoft.com/office/drawing/2014/main" id="{F29FAEB1-36F8-FB9B-80FC-81EB2E7B6DFC}"/>
              </a:ext>
            </a:extLst>
          </p:cNvPr>
          <p:cNvSpPr txBox="1"/>
          <p:nvPr/>
        </p:nvSpPr>
        <p:spPr>
          <a:xfrm>
            <a:off x="10382961" y="6660852"/>
            <a:ext cx="274434" cy="415498"/>
          </a:xfrm>
          <a:prstGeom prst="rect">
            <a:avLst/>
          </a:prstGeom>
          <a:noFill/>
        </p:spPr>
        <p:txBody>
          <a:bodyPr wrap="none" rtlCol="0">
            <a:spAutoFit/>
          </a:bodyPr>
          <a:lstStyle/>
          <a:p>
            <a:r>
              <a:rPr lang="cs-CZ" dirty="0"/>
              <a:t>t</a:t>
            </a:r>
            <a:endParaRPr lang="en-GB" dirty="0"/>
          </a:p>
        </p:txBody>
      </p:sp>
      <p:pic>
        <p:nvPicPr>
          <p:cNvPr id="40" name="Grafický objekt 39" descr="Žárovka">
            <a:extLst>
              <a:ext uri="{FF2B5EF4-FFF2-40B4-BE49-F238E27FC236}">
                <a16:creationId xmlns:a16="http://schemas.microsoft.com/office/drawing/2014/main" id="{019770D9-1E5C-0CF4-A7BB-E80A2B87AB9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7650" y="6024112"/>
            <a:ext cx="1022728" cy="1022728"/>
          </a:xfrm>
          <a:prstGeom prst="rect">
            <a:avLst/>
          </a:prstGeom>
        </p:spPr>
      </p:pic>
      <p:sp>
        <p:nvSpPr>
          <p:cNvPr id="42" name="Pravoúhlý trojúhelník 41">
            <a:extLst>
              <a:ext uri="{FF2B5EF4-FFF2-40B4-BE49-F238E27FC236}">
                <a16:creationId xmlns:a16="http://schemas.microsoft.com/office/drawing/2014/main" id="{0C31445D-7ED4-0C99-3721-DD1DEDA7E42E}"/>
              </a:ext>
            </a:extLst>
          </p:cNvPr>
          <p:cNvSpPr/>
          <p:nvPr/>
        </p:nvSpPr>
        <p:spPr>
          <a:xfrm>
            <a:off x="939514" y="5386475"/>
            <a:ext cx="792088" cy="227274"/>
          </a:xfrm>
          <a:prstGeom prst="rtTriangl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a:extLst>
              <a:ext uri="{FF2B5EF4-FFF2-40B4-BE49-F238E27FC236}">
                <a16:creationId xmlns:a16="http://schemas.microsoft.com/office/drawing/2014/main" id="{21E7AD8C-3B11-5CF6-063D-4B84F3191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857" y="1130905"/>
            <a:ext cx="1467409" cy="2182460"/>
          </a:xfrm>
          <a:prstGeom prst="rect">
            <a:avLst/>
          </a:prstGeom>
          <a:noFill/>
          <a:extLst>
            <a:ext uri="{909E8E84-426E-40DD-AFC4-6F175D3DCCD1}">
              <a14:hiddenFill xmlns:a14="http://schemas.microsoft.com/office/drawing/2010/main">
                <a:solidFill>
                  <a:srgbClr val="FFFFFF"/>
                </a:solidFill>
              </a14:hiddenFill>
            </a:ext>
          </a:extLst>
        </p:spPr>
      </p:pic>
      <p:sp>
        <p:nvSpPr>
          <p:cNvPr id="46" name="TextovéPole 45">
            <a:extLst>
              <a:ext uri="{FF2B5EF4-FFF2-40B4-BE49-F238E27FC236}">
                <a16:creationId xmlns:a16="http://schemas.microsoft.com/office/drawing/2014/main" id="{D88A5287-05E0-186A-9E09-6C4B1696C9E4}"/>
              </a:ext>
            </a:extLst>
          </p:cNvPr>
          <p:cNvSpPr txBox="1"/>
          <p:nvPr/>
        </p:nvSpPr>
        <p:spPr>
          <a:xfrm>
            <a:off x="1764407" y="1044228"/>
            <a:ext cx="5328590" cy="1723549"/>
          </a:xfrm>
          <a:prstGeom prst="rect">
            <a:avLst/>
          </a:prstGeom>
          <a:noFill/>
        </p:spPr>
        <p:txBody>
          <a:bodyPr wrap="square">
            <a:spAutoFit/>
          </a:bodyPr>
          <a:lstStyle/>
          <a:p>
            <a:r>
              <a:rPr lang="cs-CZ" b="1" i="0" dirty="0">
                <a:solidFill>
                  <a:srgbClr val="202122"/>
                </a:solidFill>
                <a:effectLst/>
                <a:highlight>
                  <a:srgbClr val="FFFFFF"/>
                </a:highlight>
                <a:latin typeface="Arial" panose="020B0604020202020204" pitchFamily="34" charset="0"/>
              </a:rPr>
              <a:t>Max Planck</a:t>
            </a:r>
          </a:p>
          <a:p>
            <a:endParaRPr lang="cs-CZ" b="1" i="0" dirty="0">
              <a:solidFill>
                <a:srgbClr val="202122"/>
              </a:solidFill>
              <a:effectLst/>
              <a:highlight>
                <a:srgbClr val="FFFFFF"/>
              </a:highlight>
              <a:latin typeface="Arial" panose="020B0604020202020204" pitchFamily="34" charset="0"/>
            </a:endParaRPr>
          </a:p>
          <a:p>
            <a:pPr marL="285750" indent="-285750">
              <a:buFontTx/>
              <a:buChar char="-"/>
            </a:pPr>
            <a:r>
              <a:rPr lang="cs-CZ" sz="1600" dirty="0">
                <a:solidFill>
                  <a:srgbClr val="212529"/>
                </a:solidFill>
                <a:highlight>
                  <a:srgbClr val="FFFFFF"/>
                </a:highlight>
                <a:latin typeface="system-ui"/>
              </a:rPr>
              <a:t>jeden ze zakladatelů kvantové teorie</a:t>
            </a:r>
          </a:p>
          <a:p>
            <a:pPr marL="285750" indent="-285750">
              <a:buFontTx/>
              <a:buChar char="-"/>
            </a:pPr>
            <a:r>
              <a:rPr lang="cs-CZ" sz="1600" b="0" i="0" dirty="0">
                <a:solidFill>
                  <a:srgbClr val="212529"/>
                </a:solidFill>
                <a:effectLst/>
                <a:highlight>
                  <a:srgbClr val="FFFFFF"/>
                </a:highlight>
                <a:latin typeface="system-ui"/>
              </a:rPr>
              <a:t>přijímání </a:t>
            </a:r>
            <a:r>
              <a:rPr lang="cs-CZ" sz="1600" dirty="0">
                <a:solidFill>
                  <a:srgbClr val="212529"/>
                </a:solidFill>
                <a:highlight>
                  <a:srgbClr val="FFFFFF"/>
                </a:highlight>
                <a:latin typeface="system-ui"/>
              </a:rPr>
              <a:t>a</a:t>
            </a:r>
            <a:r>
              <a:rPr lang="cs-CZ" sz="1600" b="0" i="0" dirty="0">
                <a:solidFill>
                  <a:srgbClr val="212529"/>
                </a:solidFill>
                <a:effectLst/>
                <a:highlight>
                  <a:srgbClr val="FFFFFF"/>
                </a:highlight>
                <a:latin typeface="system-ui"/>
              </a:rPr>
              <a:t> vyzařování energie </a:t>
            </a:r>
            <a:r>
              <a:rPr lang="cs-CZ" sz="1600" b="1" i="0" dirty="0">
                <a:solidFill>
                  <a:srgbClr val="212529"/>
                </a:solidFill>
                <a:effectLst/>
                <a:highlight>
                  <a:srgbClr val="FFFFFF"/>
                </a:highlight>
                <a:latin typeface="system-ui"/>
              </a:rPr>
              <a:t>jen v </a:t>
            </a:r>
            <a:r>
              <a:rPr lang="cs-CZ" sz="1600" b="1" i="0" u="sng" dirty="0">
                <a:solidFill>
                  <a:srgbClr val="212529"/>
                </a:solidFill>
                <a:effectLst/>
                <a:highlight>
                  <a:srgbClr val="FFFFFF"/>
                </a:highlight>
                <a:latin typeface="system-ui"/>
              </a:rPr>
              <a:t>určitých kvantech</a:t>
            </a:r>
            <a:endParaRPr lang="en-GB" sz="1600" u="sng" dirty="0"/>
          </a:p>
          <a:p>
            <a:pPr marL="285750" indent="-285750">
              <a:buFontTx/>
              <a:buChar char="-"/>
            </a:pPr>
            <a:endParaRPr lang="cs-CZ" sz="1600" dirty="0">
              <a:solidFill>
                <a:srgbClr val="212529"/>
              </a:solidFill>
              <a:highlight>
                <a:srgbClr val="FFFFFF"/>
              </a:highlight>
              <a:latin typeface="system-ui"/>
            </a:endParaRPr>
          </a:p>
          <a:p>
            <a:pPr marL="285750" indent="-285750">
              <a:buFontTx/>
              <a:buChar char="-"/>
            </a:pPr>
            <a:endParaRPr lang="en-GB" sz="1600" dirty="0">
              <a:solidFill>
                <a:srgbClr val="212529"/>
              </a:solidFill>
              <a:highlight>
                <a:srgbClr val="FFFFFF"/>
              </a:highlight>
              <a:latin typeface="system-ui"/>
            </a:endParaRPr>
          </a:p>
        </p:txBody>
      </p:sp>
      <p:sp>
        <p:nvSpPr>
          <p:cNvPr id="49" name="TextovéPole 48">
            <a:extLst>
              <a:ext uri="{FF2B5EF4-FFF2-40B4-BE49-F238E27FC236}">
                <a16:creationId xmlns:a16="http://schemas.microsoft.com/office/drawing/2014/main" id="{45E90A0A-4CF6-6FDF-6F39-5102689EDDEC}"/>
              </a:ext>
            </a:extLst>
          </p:cNvPr>
          <p:cNvSpPr txBox="1"/>
          <p:nvPr/>
        </p:nvSpPr>
        <p:spPr>
          <a:xfrm>
            <a:off x="2133085" y="2196356"/>
            <a:ext cx="6112042" cy="1308050"/>
          </a:xfrm>
          <a:prstGeom prst="rect">
            <a:avLst/>
          </a:prstGeom>
          <a:noFill/>
        </p:spPr>
        <p:txBody>
          <a:bodyPr wrap="square">
            <a:spAutoFit/>
          </a:bodyPr>
          <a:lstStyle/>
          <a:p>
            <a:r>
              <a:rPr lang="cs-CZ" altLang="cs-CZ" sz="4800" b="1" dirty="0"/>
              <a:t>E = h</a:t>
            </a:r>
            <a:r>
              <a:rPr lang="cs-CZ" altLang="cs-CZ" sz="4800" b="1" dirty="0">
                <a:sym typeface="Symbol" pitchFamily="18" charset="2"/>
              </a:rPr>
              <a:t> </a:t>
            </a:r>
            <a:r>
              <a:rPr lang="cs-CZ" sz="4000" b="1" i="0" dirty="0">
                <a:solidFill>
                  <a:srgbClr val="212529"/>
                </a:solidFill>
                <a:effectLst/>
                <a:highlight>
                  <a:srgbClr val="FFFFFF"/>
                </a:highlight>
                <a:latin typeface="system-ui"/>
              </a:rPr>
              <a:t>            </a:t>
            </a:r>
          </a:p>
          <a:p>
            <a:endParaRPr lang="cs-CZ" sz="1100" b="1" dirty="0">
              <a:solidFill>
                <a:srgbClr val="212529"/>
              </a:solidFill>
              <a:highlight>
                <a:srgbClr val="FFFFFF"/>
              </a:highlight>
              <a:latin typeface="system-ui"/>
            </a:endParaRPr>
          </a:p>
          <a:p>
            <a:r>
              <a:rPr lang="cs-CZ" sz="2000" dirty="0">
                <a:solidFill>
                  <a:srgbClr val="212529"/>
                </a:solidFill>
                <a:highlight>
                  <a:srgbClr val="FFFFFF"/>
                </a:highlight>
                <a:latin typeface="system-ui"/>
              </a:rPr>
              <a:t>Planckova konstanta   </a:t>
            </a:r>
            <a:r>
              <a:rPr lang="cs-CZ" sz="2000" b="1" i="0" dirty="0">
                <a:solidFill>
                  <a:srgbClr val="212529"/>
                </a:solidFill>
                <a:effectLst/>
                <a:highlight>
                  <a:srgbClr val="FFFFFF"/>
                </a:highlight>
                <a:latin typeface="system-ui"/>
              </a:rPr>
              <a:t>h = 6,626075·10</a:t>
            </a:r>
            <a:r>
              <a:rPr lang="cs-CZ" sz="2000" b="1" i="0" baseline="30000" dirty="0">
                <a:solidFill>
                  <a:srgbClr val="212529"/>
                </a:solidFill>
                <a:effectLst/>
                <a:highlight>
                  <a:srgbClr val="FFFFFF"/>
                </a:highlight>
                <a:latin typeface="system-ui"/>
              </a:rPr>
              <a:t>−34</a:t>
            </a:r>
            <a:r>
              <a:rPr lang="cs-CZ" sz="2000" b="1" i="0" dirty="0">
                <a:solidFill>
                  <a:srgbClr val="212529"/>
                </a:solidFill>
                <a:effectLst/>
                <a:highlight>
                  <a:srgbClr val="FFFFFF"/>
                </a:highlight>
                <a:latin typeface="system-ui"/>
              </a:rPr>
              <a:t> </a:t>
            </a:r>
            <a:r>
              <a:rPr lang="cs-CZ" sz="2000" b="1" i="0" dirty="0" err="1">
                <a:solidFill>
                  <a:srgbClr val="212529"/>
                </a:solidFill>
                <a:effectLst/>
                <a:highlight>
                  <a:srgbClr val="FFFFFF"/>
                </a:highlight>
                <a:latin typeface="system-ui"/>
              </a:rPr>
              <a:t>Js</a:t>
            </a:r>
            <a:r>
              <a:rPr lang="cs-CZ" altLang="cs-CZ" sz="2000" b="1" dirty="0">
                <a:sym typeface="Symbol" pitchFamily="18" charset="2"/>
              </a:rPr>
              <a:t> </a:t>
            </a:r>
            <a:endParaRPr lang="en-GB" sz="2000" b="1" dirty="0"/>
          </a:p>
        </p:txBody>
      </p:sp>
      <p:sp>
        <p:nvSpPr>
          <p:cNvPr id="52" name="TextovéPole 51">
            <a:extLst>
              <a:ext uri="{FF2B5EF4-FFF2-40B4-BE49-F238E27FC236}">
                <a16:creationId xmlns:a16="http://schemas.microsoft.com/office/drawing/2014/main" id="{2A1C7478-5B80-F38A-DEC7-C1E735825F50}"/>
              </a:ext>
            </a:extLst>
          </p:cNvPr>
          <p:cNvSpPr txBox="1"/>
          <p:nvPr/>
        </p:nvSpPr>
        <p:spPr>
          <a:xfrm>
            <a:off x="9348178" y="2104561"/>
            <a:ext cx="1911788" cy="1477328"/>
          </a:xfrm>
          <a:prstGeom prst="rect">
            <a:avLst/>
          </a:prstGeom>
          <a:solidFill>
            <a:schemeClr val="bg1">
              <a:lumMod val="75000"/>
            </a:schemeClr>
          </a:solidFill>
        </p:spPr>
        <p:txBody>
          <a:bodyPr wrap="square">
            <a:spAutoFit/>
          </a:bodyPr>
          <a:lstStyle/>
          <a:p>
            <a:r>
              <a:rPr lang="pl-PL" sz="1600" b="0" i="1" dirty="0">
                <a:solidFill>
                  <a:srgbClr val="202122"/>
                </a:solidFill>
                <a:effectLst/>
                <a:highlight>
                  <a:srgbClr val="C0C0C0"/>
                </a:highlight>
                <a:latin typeface="Arial" panose="020B0604020202020204" pitchFamily="34" charset="0"/>
              </a:rPr>
              <a:t>Planckův čas:</a:t>
            </a:r>
          </a:p>
          <a:p>
            <a:endParaRPr lang="pl-PL" sz="1000" i="1" dirty="0">
              <a:solidFill>
                <a:srgbClr val="202122"/>
              </a:solidFill>
              <a:highlight>
                <a:srgbClr val="C0C0C0"/>
              </a:highlight>
              <a:latin typeface="Arial" panose="020B0604020202020204" pitchFamily="34" charset="0"/>
            </a:endParaRPr>
          </a:p>
          <a:p>
            <a:r>
              <a:rPr lang="pl-PL" sz="1600" b="0" i="1" dirty="0">
                <a:solidFill>
                  <a:srgbClr val="202122"/>
                </a:solidFill>
                <a:effectLst/>
                <a:highlight>
                  <a:srgbClr val="C0C0C0"/>
                </a:highlight>
                <a:latin typeface="Arial" panose="020B0604020202020204" pitchFamily="34" charset="0"/>
              </a:rPr>
              <a:t>t</a:t>
            </a:r>
            <a:r>
              <a:rPr lang="pl-PL" sz="1600" b="0" i="0" baseline="-25000" dirty="0">
                <a:solidFill>
                  <a:srgbClr val="202122"/>
                </a:solidFill>
                <a:effectLst/>
                <a:highlight>
                  <a:srgbClr val="C0C0C0"/>
                </a:highlight>
                <a:latin typeface="Arial" panose="020B0604020202020204" pitchFamily="34" charset="0"/>
              </a:rPr>
              <a:t>P</a:t>
            </a:r>
            <a:r>
              <a:rPr lang="pl-PL" sz="1600" b="0" i="0" dirty="0">
                <a:solidFill>
                  <a:srgbClr val="202122"/>
                </a:solidFill>
                <a:effectLst/>
                <a:highlight>
                  <a:srgbClr val="C0C0C0"/>
                </a:highlight>
                <a:latin typeface="Arial" panose="020B0604020202020204" pitchFamily="34" charset="0"/>
              </a:rPr>
              <a:t> = 5,39×10</a:t>
            </a:r>
            <a:r>
              <a:rPr lang="pl-PL" sz="1600" b="0" i="0" baseline="30000" dirty="0">
                <a:solidFill>
                  <a:srgbClr val="202122"/>
                </a:solidFill>
                <a:effectLst/>
                <a:highlight>
                  <a:srgbClr val="C0C0C0"/>
                </a:highlight>
                <a:latin typeface="Arial" panose="020B0604020202020204" pitchFamily="34" charset="0"/>
              </a:rPr>
              <a:t>−44 </a:t>
            </a:r>
            <a:r>
              <a:rPr lang="pl-PL" sz="1600" b="0" i="0" dirty="0">
                <a:solidFill>
                  <a:srgbClr val="202122"/>
                </a:solidFill>
                <a:effectLst/>
                <a:highlight>
                  <a:srgbClr val="C0C0C0"/>
                </a:highlight>
                <a:latin typeface="Arial" panose="020B0604020202020204" pitchFamily="34" charset="0"/>
              </a:rPr>
              <a:t>s</a:t>
            </a:r>
          </a:p>
          <a:p>
            <a:endParaRPr lang="pl-PL" sz="1600" dirty="0">
              <a:solidFill>
                <a:srgbClr val="202122"/>
              </a:solidFill>
              <a:highlight>
                <a:srgbClr val="C0C0C0"/>
              </a:highlight>
              <a:latin typeface="Arial" panose="020B0604020202020204" pitchFamily="34" charset="0"/>
            </a:endParaRPr>
          </a:p>
          <a:p>
            <a:r>
              <a:rPr lang="pl-PL" sz="1600" b="0" i="1" dirty="0">
                <a:solidFill>
                  <a:srgbClr val="202122"/>
                </a:solidFill>
                <a:effectLst/>
                <a:highlight>
                  <a:srgbClr val="C0C0C0"/>
                </a:highlight>
                <a:latin typeface="Arial" panose="020B0604020202020204" pitchFamily="34" charset="0"/>
              </a:rPr>
              <a:t>Planckova délka:</a:t>
            </a:r>
          </a:p>
          <a:p>
            <a:r>
              <a:rPr lang="pl-PL" sz="1600" b="0" dirty="0">
                <a:solidFill>
                  <a:srgbClr val="202122"/>
                </a:solidFill>
                <a:effectLst/>
                <a:highlight>
                  <a:srgbClr val="C0C0C0"/>
                </a:highlight>
                <a:latin typeface="Arial" panose="020B0604020202020204" pitchFamily="34" charset="0"/>
              </a:rPr>
              <a:t> l</a:t>
            </a:r>
            <a:r>
              <a:rPr lang="pl-PL" sz="1600" b="0" baseline="-25000" dirty="0">
                <a:solidFill>
                  <a:srgbClr val="202122"/>
                </a:solidFill>
                <a:effectLst/>
                <a:highlight>
                  <a:srgbClr val="C0C0C0"/>
                </a:highlight>
                <a:latin typeface="Arial" panose="020B0604020202020204" pitchFamily="34" charset="0"/>
              </a:rPr>
              <a:t>P</a:t>
            </a:r>
            <a:r>
              <a:rPr lang="pl-PL" sz="1600" b="0" dirty="0">
                <a:solidFill>
                  <a:srgbClr val="202122"/>
                </a:solidFill>
                <a:effectLst/>
                <a:highlight>
                  <a:srgbClr val="C0C0C0"/>
                </a:highlight>
                <a:latin typeface="Arial" panose="020B0604020202020204" pitchFamily="34" charset="0"/>
              </a:rPr>
              <a:t> = 1,6×10</a:t>
            </a:r>
            <a:r>
              <a:rPr lang="pl-PL" sz="1600" b="0" baseline="30000" dirty="0">
                <a:solidFill>
                  <a:srgbClr val="202122"/>
                </a:solidFill>
                <a:effectLst/>
                <a:highlight>
                  <a:srgbClr val="C0C0C0"/>
                </a:highlight>
                <a:latin typeface="Arial" panose="020B0604020202020204" pitchFamily="34" charset="0"/>
              </a:rPr>
              <a:t>-35 </a:t>
            </a:r>
            <a:r>
              <a:rPr lang="pl-PL" sz="1600" b="0" dirty="0">
                <a:solidFill>
                  <a:srgbClr val="202122"/>
                </a:solidFill>
                <a:effectLst/>
                <a:highlight>
                  <a:srgbClr val="C0C0C0"/>
                </a:highlight>
                <a:latin typeface="Arial" panose="020B0604020202020204" pitchFamily="34" charset="0"/>
              </a:rPr>
              <a:t>m</a:t>
            </a:r>
          </a:p>
        </p:txBody>
      </p:sp>
      <p:sp>
        <p:nvSpPr>
          <p:cNvPr id="54" name="TextovéPole 53">
            <a:extLst>
              <a:ext uri="{FF2B5EF4-FFF2-40B4-BE49-F238E27FC236}">
                <a16:creationId xmlns:a16="http://schemas.microsoft.com/office/drawing/2014/main" id="{0B729519-B001-754C-2ED6-EB1D66186B91}"/>
              </a:ext>
            </a:extLst>
          </p:cNvPr>
          <p:cNvSpPr txBox="1"/>
          <p:nvPr/>
        </p:nvSpPr>
        <p:spPr>
          <a:xfrm>
            <a:off x="7741071" y="1465620"/>
            <a:ext cx="4364865" cy="461665"/>
          </a:xfrm>
          <a:prstGeom prst="rect">
            <a:avLst/>
          </a:prstGeom>
          <a:noFill/>
        </p:spPr>
        <p:txBody>
          <a:bodyPr wrap="square">
            <a:spAutoFit/>
          </a:bodyPr>
          <a:lstStyle/>
          <a:p>
            <a:r>
              <a:rPr lang="cs-CZ" sz="2400" b="1" i="0" dirty="0">
                <a:solidFill>
                  <a:srgbClr val="212529"/>
                </a:solidFill>
                <a:effectLst/>
                <a:highlight>
                  <a:srgbClr val="C0C0C0"/>
                </a:highlight>
                <a:latin typeface="system-ui"/>
              </a:rPr>
              <a:t>Je kvantován také čas a prostor?</a:t>
            </a:r>
            <a:endParaRPr lang="cs-CZ" sz="2400" b="1" dirty="0">
              <a:solidFill>
                <a:srgbClr val="212529"/>
              </a:solidFill>
              <a:highlight>
                <a:srgbClr val="C0C0C0"/>
              </a:highlight>
              <a:latin typeface="system-ui"/>
            </a:endParaRPr>
          </a:p>
        </p:txBody>
      </p:sp>
      <p:sp>
        <p:nvSpPr>
          <p:cNvPr id="56" name="TextovéPole 55">
            <a:extLst>
              <a:ext uri="{FF2B5EF4-FFF2-40B4-BE49-F238E27FC236}">
                <a16:creationId xmlns:a16="http://schemas.microsoft.com/office/drawing/2014/main" id="{E0E162E5-2530-BDC2-046F-CE95C4F63CE7}"/>
              </a:ext>
            </a:extLst>
          </p:cNvPr>
          <p:cNvSpPr txBox="1"/>
          <p:nvPr/>
        </p:nvSpPr>
        <p:spPr>
          <a:xfrm>
            <a:off x="108223" y="3564508"/>
            <a:ext cx="6112042" cy="461665"/>
          </a:xfrm>
          <a:prstGeom prst="rect">
            <a:avLst/>
          </a:prstGeom>
          <a:noFill/>
        </p:spPr>
        <p:txBody>
          <a:bodyPr wrap="square">
            <a:spAutoFit/>
          </a:bodyPr>
          <a:lstStyle/>
          <a:p>
            <a:r>
              <a:rPr lang="cs-CZ" altLang="cs-CZ" sz="2400" b="1" u="sng" dirty="0">
                <a:solidFill>
                  <a:srgbClr val="C00000"/>
                </a:solidFill>
              </a:rPr>
              <a:t>kvantová optika – fotoelektrický jev</a:t>
            </a:r>
            <a:endParaRPr lang="en-GB" dirty="0"/>
          </a:p>
        </p:txBody>
      </p:sp>
      <p:sp>
        <p:nvSpPr>
          <p:cNvPr id="57" name="Pravoúhlý trojúhelník 56">
            <a:extLst>
              <a:ext uri="{FF2B5EF4-FFF2-40B4-BE49-F238E27FC236}">
                <a16:creationId xmlns:a16="http://schemas.microsoft.com/office/drawing/2014/main" id="{5FD29551-632E-B311-446A-77AE7C00B2A6}"/>
              </a:ext>
            </a:extLst>
          </p:cNvPr>
          <p:cNvSpPr/>
          <p:nvPr/>
        </p:nvSpPr>
        <p:spPr>
          <a:xfrm>
            <a:off x="5824221" y="4677679"/>
            <a:ext cx="792088" cy="227274"/>
          </a:xfrm>
          <a:prstGeom prst="rtTriangl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Pravoúhlý trojúhelník 57">
            <a:extLst>
              <a:ext uri="{FF2B5EF4-FFF2-40B4-BE49-F238E27FC236}">
                <a16:creationId xmlns:a16="http://schemas.microsoft.com/office/drawing/2014/main" id="{9E5FC1C5-F6E2-FB68-7F13-AC9E54117F8A}"/>
              </a:ext>
            </a:extLst>
          </p:cNvPr>
          <p:cNvSpPr/>
          <p:nvPr/>
        </p:nvSpPr>
        <p:spPr>
          <a:xfrm>
            <a:off x="9590873" y="4712313"/>
            <a:ext cx="792088" cy="227274"/>
          </a:xfrm>
          <a:prstGeom prst="rtTriangl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 name="Přímá spojnice 59">
            <a:extLst>
              <a:ext uri="{FF2B5EF4-FFF2-40B4-BE49-F238E27FC236}">
                <a16:creationId xmlns:a16="http://schemas.microsoft.com/office/drawing/2014/main" id="{EFCD050F-6939-4273-36C7-55C506C079D8}"/>
              </a:ext>
            </a:extLst>
          </p:cNvPr>
          <p:cNvCxnSpPr/>
          <p:nvPr/>
        </p:nvCxnSpPr>
        <p:spPr>
          <a:xfrm>
            <a:off x="5868863" y="4428604"/>
            <a:ext cx="0" cy="7759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Přímá spojnice 60">
            <a:extLst>
              <a:ext uri="{FF2B5EF4-FFF2-40B4-BE49-F238E27FC236}">
                <a16:creationId xmlns:a16="http://schemas.microsoft.com/office/drawing/2014/main" id="{74B60D79-E792-F1F7-84FC-B4E831E676E3}"/>
              </a:ext>
            </a:extLst>
          </p:cNvPr>
          <p:cNvCxnSpPr/>
          <p:nvPr/>
        </p:nvCxnSpPr>
        <p:spPr>
          <a:xfrm>
            <a:off x="10333359" y="4428604"/>
            <a:ext cx="0" cy="7759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Přímá spojnice 61">
            <a:extLst>
              <a:ext uri="{FF2B5EF4-FFF2-40B4-BE49-F238E27FC236}">
                <a16:creationId xmlns:a16="http://schemas.microsoft.com/office/drawing/2014/main" id="{5BF3B2D5-A303-6094-FAC1-6E0E96E42AA8}"/>
              </a:ext>
            </a:extLst>
          </p:cNvPr>
          <p:cNvCxnSpPr/>
          <p:nvPr/>
        </p:nvCxnSpPr>
        <p:spPr>
          <a:xfrm>
            <a:off x="1116335" y="5169015"/>
            <a:ext cx="0" cy="7759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Šipka: obousměrná vodorovná 62">
            <a:extLst>
              <a:ext uri="{FF2B5EF4-FFF2-40B4-BE49-F238E27FC236}">
                <a16:creationId xmlns:a16="http://schemas.microsoft.com/office/drawing/2014/main" id="{6C588F20-A11B-1615-0801-C830407B9998}"/>
              </a:ext>
            </a:extLst>
          </p:cNvPr>
          <p:cNvSpPr/>
          <p:nvPr/>
        </p:nvSpPr>
        <p:spPr>
          <a:xfrm>
            <a:off x="936426" y="4932660"/>
            <a:ext cx="323925" cy="184904"/>
          </a:xfrm>
          <a:prstGeom prst="leftRightArrow">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ovéPole 2">
            <a:extLst>
              <a:ext uri="{FF2B5EF4-FFF2-40B4-BE49-F238E27FC236}">
                <a16:creationId xmlns:a16="http://schemas.microsoft.com/office/drawing/2014/main" id="{7DD5723F-D0BC-68F4-892A-A96F3A031D12}"/>
              </a:ext>
            </a:extLst>
          </p:cNvPr>
          <p:cNvSpPr txBox="1"/>
          <p:nvPr/>
        </p:nvSpPr>
        <p:spPr>
          <a:xfrm>
            <a:off x="3122898" y="6576001"/>
            <a:ext cx="1468415" cy="415498"/>
          </a:xfrm>
          <a:prstGeom prst="rect">
            <a:avLst/>
          </a:prstGeom>
          <a:noFill/>
        </p:spPr>
        <p:txBody>
          <a:bodyPr wrap="none" rtlCol="0">
            <a:spAutoFit/>
          </a:bodyPr>
          <a:lstStyle/>
          <a:p>
            <a:r>
              <a:rPr lang="cs-CZ" dirty="0"/>
              <a:t>fotonásobič</a:t>
            </a:r>
            <a:endParaRPr lang="en-GB" dirty="0"/>
          </a:p>
        </p:txBody>
      </p:sp>
    </p:spTree>
    <p:extLst>
      <p:ext uri="{BB962C8B-B14F-4D97-AF65-F5344CB8AC3E}">
        <p14:creationId xmlns:p14="http://schemas.microsoft.com/office/powerpoint/2010/main" val="32703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a:extLst>
              <a:ext uri="{FF2B5EF4-FFF2-40B4-BE49-F238E27FC236}">
                <a16:creationId xmlns:a16="http://schemas.microsoft.com/office/drawing/2014/main" id="{740C5C92-785F-26FD-FB75-64502E7CA0F6}"/>
              </a:ext>
            </a:extLst>
          </p:cNvPr>
          <p:cNvSpPr>
            <a:spLocks noGrp="1"/>
          </p:cNvSpPr>
          <p:nvPr>
            <p:ph type="sldNum" sz="quarter" idx="12"/>
          </p:nvPr>
        </p:nvSpPr>
        <p:spPr>
          <a:xfrm>
            <a:off x="9144617" y="6531485"/>
            <a:ext cx="2738199" cy="364459"/>
          </a:xfrm>
        </p:spPr>
        <p:txBody>
          <a:bodyPr/>
          <a:lstStyle/>
          <a:p>
            <a:fld id="{A59AFD9A-39AA-45F7-8F2F-BD0DF0CABF8B}" type="slidenum">
              <a:rPr lang="en-US" smtClean="0"/>
              <a:t>60</a:t>
            </a:fld>
            <a:endParaRPr lang="en-US" dirty="0"/>
          </a:p>
        </p:txBody>
      </p:sp>
      <p:pic>
        <p:nvPicPr>
          <p:cNvPr id="1028" name="Picture 4" descr="Laserový odstraňovač rzi není sci-fi. Tento si lze koupit a „nespálit se” |  Autoforum.cz">
            <a:extLst>
              <a:ext uri="{FF2B5EF4-FFF2-40B4-BE49-F238E27FC236}">
                <a16:creationId xmlns:a16="http://schemas.microsoft.com/office/drawing/2014/main" id="{DA9D612F-CAFA-9A0B-AC9F-145FDED41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954" y="1276622"/>
            <a:ext cx="3504056" cy="19484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rs 2020 Perseverance Rover - NASA Mars">
            <a:extLst>
              <a:ext uri="{FF2B5EF4-FFF2-40B4-BE49-F238E27FC236}">
                <a16:creationId xmlns:a16="http://schemas.microsoft.com/office/drawing/2014/main" id="{3AB312AA-4F73-2F65-6093-CF2156973F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887" y="3895022"/>
            <a:ext cx="4912855" cy="276348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AF1CD7E-38ED-9167-9D90-431FB656347E}"/>
              </a:ext>
            </a:extLst>
          </p:cNvPr>
          <p:cNvSpPr txBox="1"/>
          <p:nvPr/>
        </p:nvSpPr>
        <p:spPr>
          <a:xfrm>
            <a:off x="4290773" y="1414424"/>
            <a:ext cx="2736304" cy="952568"/>
          </a:xfrm>
          <a:prstGeom prst="rect">
            <a:avLst/>
          </a:prstGeom>
          <a:noFill/>
        </p:spPr>
        <p:txBody>
          <a:bodyPr wrap="square" rtlCol="0">
            <a:spAutoFit/>
          </a:bodyPr>
          <a:lstStyle/>
          <a:p>
            <a:r>
              <a:rPr lang="cs-CZ" sz="2795" b="1" dirty="0">
                <a:solidFill>
                  <a:srgbClr val="FF0000"/>
                </a:solidFill>
              </a:rPr>
              <a:t>Dříve </a:t>
            </a:r>
            <a:r>
              <a:rPr lang="en-US" sz="2795" b="1" dirty="0">
                <a:solidFill>
                  <a:srgbClr val="FF0000"/>
                </a:solidFill>
              </a:rPr>
              <a:t>Sci</a:t>
            </a:r>
            <a:r>
              <a:rPr lang="cs-CZ" sz="2795" b="1" dirty="0">
                <a:solidFill>
                  <a:srgbClr val="FF0000"/>
                </a:solidFill>
              </a:rPr>
              <a:t>-</a:t>
            </a:r>
            <a:r>
              <a:rPr lang="en-US" sz="2795" b="1" dirty="0">
                <a:solidFill>
                  <a:srgbClr val="FF0000"/>
                </a:solidFill>
              </a:rPr>
              <a:t>fi, </a:t>
            </a:r>
            <a:r>
              <a:rPr lang="cs-CZ" sz="2795" b="1" dirty="0">
                <a:solidFill>
                  <a:srgbClr val="FF0000"/>
                </a:solidFill>
              </a:rPr>
              <a:t>dnes realita</a:t>
            </a:r>
            <a:r>
              <a:rPr lang="en-US" sz="2795" b="1" dirty="0">
                <a:solidFill>
                  <a:srgbClr val="FF0000"/>
                </a:solidFill>
              </a:rPr>
              <a:t> ...</a:t>
            </a:r>
          </a:p>
        </p:txBody>
      </p:sp>
      <p:sp>
        <p:nvSpPr>
          <p:cNvPr id="7" name="TextovéPole 6">
            <a:extLst>
              <a:ext uri="{FF2B5EF4-FFF2-40B4-BE49-F238E27FC236}">
                <a16:creationId xmlns:a16="http://schemas.microsoft.com/office/drawing/2014/main" id="{92FCCEF4-5249-E065-640C-3871A721AF5F}"/>
              </a:ext>
            </a:extLst>
          </p:cNvPr>
          <p:cNvSpPr txBox="1"/>
          <p:nvPr/>
        </p:nvSpPr>
        <p:spPr>
          <a:xfrm>
            <a:off x="570458" y="3342663"/>
            <a:ext cx="3814913" cy="414101"/>
          </a:xfrm>
          <a:prstGeom prst="rect">
            <a:avLst/>
          </a:prstGeom>
          <a:noFill/>
        </p:spPr>
        <p:txBody>
          <a:bodyPr wrap="none" rtlCol="0">
            <a:spAutoFit/>
          </a:bodyPr>
          <a:lstStyle/>
          <a:p>
            <a:r>
              <a:rPr lang="en-US" sz="2096" dirty="0" err="1"/>
              <a:t>Čištění</a:t>
            </a:r>
            <a:r>
              <a:rPr lang="en-US" sz="2096" dirty="0"/>
              <a:t> </a:t>
            </a:r>
            <a:r>
              <a:rPr lang="en-US" sz="2096" dirty="0" err="1"/>
              <a:t>povrchů</a:t>
            </a:r>
            <a:r>
              <a:rPr lang="en-US" sz="2096" dirty="0"/>
              <a:t>, </a:t>
            </a:r>
            <a:r>
              <a:rPr lang="en-US" sz="2096" dirty="0" err="1"/>
              <a:t>svařování</a:t>
            </a:r>
            <a:r>
              <a:rPr lang="en-US" sz="2096" dirty="0"/>
              <a:t>, </a:t>
            </a:r>
            <a:r>
              <a:rPr lang="en-US" sz="2096" dirty="0" err="1"/>
              <a:t>vrtání</a:t>
            </a:r>
            <a:endParaRPr lang="en-US" sz="2096" dirty="0"/>
          </a:p>
        </p:txBody>
      </p:sp>
      <p:sp>
        <p:nvSpPr>
          <p:cNvPr id="8" name="TextovéPole 7">
            <a:extLst>
              <a:ext uri="{FF2B5EF4-FFF2-40B4-BE49-F238E27FC236}">
                <a16:creationId xmlns:a16="http://schemas.microsoft.com/office/drawing/2014/main" id="{6213D03D-978C-CDBB-4363-0A192452624C}"/>
              </a:ext>
            </a:extLst>
          </p:cNvPr>
          <p:cNvSpPr txBox="1"/>
          <p:nvPr/>
        </p:nvSpPr>
        <p:spPr>
          <a:xfrm>
            <a:off x="570458" y="6432671"/>
            <a:ext cx="3952236" cy="414857"/>
          </a:xfrm>
          <a:prstGeom prst="rect">
            <a:avLst/>
          </a:prstGeom>
          <a:noFill/>
        </p:spPr>
        <p:txBody>
          <a:bodyPr wrap="none" rtlCol="0">
            <a:spAutoFit/>
          </a:bodyPr>
          <a:lstStyle/>
          <a:p>
            <a:r>
              <a:rPr lang="en-US" sz="2096" dirty="0"/>
              <a:t>ELI BEAMLINES – </a:t>
            </a:r>
            <a:r>
              <a:rPr lang="cs-CZ" sz="2096" dirty="0"/>
              <a:t>pokročilý výzkum</a:t>
            </a:r>
            <a:endParaRPr lang="en-US" sz="2096" dirty="0"/>
          </a:p>
        </p:txBody>
      </p:sp>
      <p:pic>
        <p:nvPicPr>
          <p:cNvPr id="1036" name="Picture 12">
            <a:extLst>
              <a:ext uri="{FF2B5EF4-FFF2-40B4-BE49-F238E27FC236}">
                <a16:creationId xmlns:a16="http://schemas.microsoft.com/office/drawing/2014/main" id="{F99269ED-5E02-CEE7-8362-EAC4C1C72F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95" y="3895022"/>
            <a:ext cx="3743876" cy="249713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992E4375-AC1E-765F-F4BC-719B76476B6D}"/>
              </a:ext>
            </a:extLst>
          </p:cNvPr>
          <p:cNvSpPr txBox="1"/>
          <p:nvPr/>
        </p:nvSpPr>
        <p:spPr>
          <a:xfrm>
            <a:off x="7252754" y="6597798"/>
            <a:ext cx="2073003" cy="414857"/>
          </a:xfrm>
          <a:prstGeom prst="rect">
            <a:avLst/>
          </a:prstGeom>
          <a:noFill/>
        </p:spPr>
        <p:txBody>
          <a:bodyPr wrap="none" rtlCol="0">
            <a:spAutoFit/>
          </a:bodyPr>
          <a:lstStyle/>
          <a:p>
            <a:r>
              <a:rPr lang="cs-CZ" sz="2096" dirty="0"/>
              <a:t>Vesmírný výzkum</a:t>
            </a:r>
            <a:endParaRPr lang="en-US" sz="2096" dirty="0"/>
          </a:p>
        </p:txBody>
      </p:sp>
      <p:sp>
        <p:nvSpPr>
          <p:cNvPr id="4" name="TextovéPole 3">
            <a:extLst>
              <a:ext uri="{FF2B5EF4-FFF2-40B4-BE49-F238E27FC236}">
                <a16:creationId xmlns:a16="http://schemas.microsoft.com/office/drawing/2014/main" id="{F824BFA6-6E90-157B-26A7-959705F039F7}"/>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Výkonné lasery</a:t>
            </a:r>
          </a:p>
        </p:txBody>
      </p:sp>
      <p:pic>
        <p:nvPicPr>
          <p:cNvPr id="1026" name="Picture 2" descr="Námořnictvo USA laserové zbraně intenzivně testuje">
            <a:extLst>
              <a:ext uri="{FF2B5EF4-FFF2-40B4-BE49-F238E27FC236}">
                <a16:creationId xmlns:a16="http://schemas.microsoft.com/office/drawing/2014/main" id="{3C56A4F1-0A48-CF29-3F71-847D4DFF04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2519" y="1063168"/>
            <a:ext cx="4420654" cy="2486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0994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E6138A9-6B75-6064-F493-2223917019B3}"/>
              </a:ext>
            </a:extLst>
          </p:cNvPr>
          <p:cNvSpPr>
            <a:spLocks noGrp="1"/>
          </p:cNvSpPr>
          <p:nvPr>
            <p:ph type="sldNum" sz="quarter" idx="12"/>
          </p:nvPr>
        </p:nvSpPr>
        <p:spPr/>
        <p:txBody>
          <a:bodyPr/>
          <a:lstStyle/>
          <a:p>
            <a:fld id="{0B03548C-D8CE-44B9-80D6-3D9141BDC6B7}" type="slidenum">
              <a:rPr lang="cs-CZ" smtClean="0"/>
              <a:t>61</a:t>
            </a:fld>
            <a:endParaRPr lang="cs-CZ"/>
          </a:p>
        </p:txBody>
      </p:sp>
      <p:sp>
        <p:nvSpPr>
          <p:cNvPr id="3" name="TextovéPole 2">
            <a:extLst>
              <a:ext uri="{FF2B5EF4-FFF2-40B4-BE49-F238E27FC236}">
                <a16:creationId xmlns:a16="http://schemas.microsoft.com/office/drawing/2014/main" id="{6B5188AE-7E7A-AC99-5ED0-A86D686ED27A}"/>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Spektroskopie laserem buzeného plazmatu LIBS</a:t>
            </a:r>
          </a:p>
        </p:txBody>
      </p:sp>
      <p:sp>
        <p:nvSpPr>
          <p:cNvPr id="4" name="Rectangle 6">
            <a:extLst>
              <a:ext uri="{FF2B5EF4-FFF2-40B4-BE49-F238E27FC236}">
                <a16:creationId xmlns:a16="http://schemas.microsoft.com/office/drawing/2014/main" id="{B37505D3-FC5F-C0D3-8E78-62798B761C49}"/>
              </a:ext>
            </a:extLst>
          </p:cNvPr>
          <p:cNvSpPr>
            <a:spLocks noChangeArrowheads="1"/>
          </p:cNvSpPr>
          <p:nvPr/>
        </p:nvSpPr>
        <p:spPr bwMode="auto">
          <a:xfrm>
            <a:off x="468263" y="2779377"/>
            <a:ext cx="10585175" cy="3809467"/>
          </a:xfrm>
          <a:prstGeom prst="rect">
            <a:avLst/>
          </a:prstGeom>
          <a:solidFill>
            <a:schemeClr val="tx2"/>
          </a:soli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96" dirty="0"/>
          </a:p>
        </p:txBody>
      </p:sp>
      <p:sp>
        <p:nvSpPr>
          <p:cNvPr id="5" name="Rectangle 2">
            <a:extLst>
              <a:ext uri="{FF2B5EF4-FFF2-40B4-BE49-F238E27FC236}">
                <a16:creationId xmlns:a16="http://schemas.microsoft.com/office/drawing/2014/main" id="{DEC30B8E-B116-EA3D-7C00-0A5CFC5EF7B5}"/>
              </a:ext>
            </a:extLst>
          </p:cNvPr>
          <p:cNvSpPr>
            <a:spLocks noChangeArrowheads="1"/>
          </p:cNvSpPr>
          <p:nvPr/>
        </p:nvSpPr>
        <p:spPr bwMode="auto">
          <a:xfrm>
            <a:off x="2281832" y="334750"/>
            <a:ext cx="7910354" cy="1194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algn="ctr"/>
            <a:endParaRPr lang="en-GB" altLang="cs-CZ" sz="3594" b="1" dirty="0">
              <a:latin typeface="Arial Black" panose="020B0A04020102020204" pitchFamily="34" charset="0"/>
            </a:endParaRPr>
          </a:p>
          <a:p>
            <a:pPr algn="ctr"/>
            <a:r>
              <a:rPr lang="cs-CZ" altLang="cs-CZ" sz="2396" b="1" dirty="0">
                <a:latin typeface="Arial" charset="0"/>
              </a:rPr>
              <a:t>(</a:t>
            </a:r>
            <a:r>
              <a:rPr lang="en-GB" altLang="cs-CZ" sz="2396" b="1" dirty="0">
                <a:latin typeface="Arial" charset="0"/>
              </a:rPr>
              <a:t>Laser</a:t>
            </a:r>
            <a:r>
              <a:rPr lang="cs-CZ" altLang="cs-CZ" sz="2396" b="1" dirty="0">
                <a:latin typeface="Arial" charset="0"/>
              </a:rPr>
              <a:t>-</a:t>
            </a:r>
            <a:r>
              <a:rPr lang="en-GB" altLang="cs-CZ" sz="2396" b="1" dirty="0">
                <a:latin typeface="Arial" charset="0"/>
              </a:rPr>
              <a:t>Induced Breakdown Spectroscopy</a:t>
            </a:r>
            <a:r>
              <a:rPr lang="cs-CZ" altLang="cs-CZ" sz="2396" b="1" dirty="0">
                <a:latin typeface="Arial" charset="0"/>
              </a:rPr>
              <a:t>)</a:t>
            </a:r>
            <a:endParaRPr lang="en-GB" altLang="cs-CZ" sz="4791" b="1" dirty="0">
              <a:cs typeface="Times New Roman" pitchFamily="18" charset="0"/>
            </a:endParaRPr>
          </a:p>
        </p:txBody>
      </p:sp>
      <p:sp>
        <p:nvSpPr>
          <p:cNvPr id="6" name="Rectangle 4">
            <a:extLst>
              <a:ext uri="{FF2B5EF4-FFF2-40B4-BE49-F238E27FC236}">
                <a16:creationId xmlns:a16="http://schemas.microsoft.com/office/drawing/2014/main" id="{E3F27C54-DC2A-533F-ABC3-F5EF36BF1D00}"/>
              </a:ext>
            </a:extLst>
          </p:cNvPr>
          <p:cNvSpPr>
            <a:spLocks noChangeArrowheads="1"/>
          </p:cNvSpPr>
          <p:nvPr/>
        </p:nvSpPr>
        <p:spPr bwMode="auto">
          <a:xfrm>
            <a:off x="1825466" y="1627964"/>
            <a:ext cx="8823087" cy="106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r>
              <a:rPr lang="cs-CZ" altLang="cs-CZ" sz="2396" b="1" dirty="0">
                <a:solidFill>
                  <a:srgbClr val="FF3300"/>
                </a:solidFill>
                <a:latin typeface="Arial" panose="020B0604020202020204" pitchFamily="34" charset="0"/>
                <a:cs typeface="Arial" panose="020B0604020202020204" pitchFamily="34" charset="0"/>
              </a:rPr>
              <a:t>Interakce vysokoenergetického pulzu se vzorkem</a:t>
            </a:r>
            <a:r>
              <a:rPr lang="en-US" altLang="cs-CZ" sz="2396" b="1" dirty="0">
                <a:solidFill>
                  <a:srgbClr val="FF3300"/>
                </a:solidFill>
                <a:latin typeface="Arial" panose="020B0604020202020204" pitchFamily="34" charset="0"/>
                <a:cs typeface="Arial" panose="020B0604020202020204" pitchFamily="34" charset="0"/>
              </a:rPr>
              <a:t>:</a:t>
            </a:r>
          </a:p>
          <a:p>
            <a:r>
              <a:rPr lang="cs-CZ" altLang="cs-CZ" sz="2396" dirty="0">
                <a:solidFill>
                  <a:schemeClr val="accent5"/>
                </a:solidFill>
                <a:latin typeface="Arial" panose="020B0604020202020204" pitchFamily="34" charset="0"/>
                <a:cs typeface="Arial" panose="020B0604020202020204" pitchFamily="34" charset="0"/>
              </a:rPr>
              <a:t>tři stupně v závislosti na hustotě energie:</a:t>
            </a:r>
            <a:endParaRPr lang="en-US" altLang="cs-CZ" sz="2396" dirty="0">
              <a:solidFill>
                <a:schemeClr val="accent5"/>
              </a:solidFill>
              <a:latin typeface="Arial" panose="020B0604020202020204" pitchFamily="34" charset="0"/>
              <a:cs typeface="Arial" panose="020B0604020202020204" pitchFamily="34" charset="0"/>
            </a:endParaRPr>
          </a:p>
        </p:txBody>
      </p:sp>
      <p:sp>
        <p:nvSpPr>
          <p:cNvPr id="7" name="Text Box 5">
            <a:extLst>
              <a:ext uri="{FF2B5EF4-FFF2-40B4-BE49-F238E27FC236}">
                <a16:creationId xmlns:a16="http://schemas.microsoft.com/office/drawing/2014/main" id="{393E5226-7404-D0C1-8C0D-B332B142383B}"/>
              </a:ext>
            </a:extLst>
          </p:cNvPr>
          <p:cNvSpPr txBox="1">
            <a:spLocks noChangeArrowheads="1"/>
          </p:cNvSpPr>
          <p:nvPr/>
        </p:nvSpPr>
        <p:spPr bwMode="auto">
          <a:xfrm>
            <a:off x="756296" y="3068984"/>
            <a:ext cx="10441160" cy="304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buFontTx/>
              <a:buChar char="•"/>
            </a:pPr>
            <a:r>
              <a:rPr lang="en-US" altLang="cs-CZ" sz="2396" u="sng" dirty="0">
                <a:solidFill>
                  <a:srgbClr val="66CCFF"/>
                </a:solidFill>
                <a:latin typeface="Arial" panose="020B0604020202020204" pitchFamily="34" charset="0"/>
                <a:cs typeface="Arial" panose="020B0604020202020204" pitchFamily="34" charset="0"/>
              </a:rPr>
              <a:t>damage threshold</a:t>
            </a:r>
            <a:r>
              <a:rPr lang="en-US" altLang="cs-CZ" sz="2396" dirty="0">
                <a:solidFill>
                  <a:schemeClr val="bg1"/>
                </a:solidFill>
                <a:latin typeface="Arial" panose="020B0604020202020204" pitchFamily="34" charset="0"/>
                <a:cs typeface="Arial" panose="020B0604020202020204" pitchFamily="34" charset="0"/>
              </a:rPr>
              <a:t> – </a:t>
            </a:r>
            <a:r>
              <a:rPr lang="cs-CZ" altLang="cs-CZ" sz="2396" b="1" dirty="0">
                <a:solidFill>
                  <a:srgbClr val="FFFF00"/>
                </a:solidFill>
                <a:latin typeface="Arial" panose="020B0604020202020204" pitchFamily="34" charset="0"/>
                <a:cs typeface="Arial" panose="020B0604020202020204" pitchFamily="34" charset="0"/>
              </a:rPr>
              <a:t>modifikace povrchu</a:t>
            </a:r>
            <a:endParaRPr lang="en-US" altLang="cs-CZ" sz="2396" dirty="0">
              <a:solidFill>
                <a:srgbClr val="FFFF00"/>
              </a:solidFill>
              <a:latin typeface="Arial" panose="020B0604020202020204" pitchFamily="34" charset="0"/>
              <a:cs typeface="Arial" panose="020B0604020202020204" pitchFamily="34" charset="0"/>
            </a:endParaRPr>
          </a:p>
          <a:p>
            <a:r>
              <a:rPr lang="en-US" altLang="cs-CZ" sz="2396" dirty="0">
                <a:solidFill>
                  <a:schemeClr val="accent3">
                    <a:lumMod val="40000"/>
                    <a:lumOff val="60000"/>
                  </a:schemeClr>
                </a:solidFill>
                <a:latin typeface="Arial" panose="020B0604020202020204" pitchFamily="34" charset="0"/>
                <a:cs typeface="Arial" panose="020B0604020202020204" pitchFamily="34" charset="0"/>
              </a:rPr>
              <a:t>                                      </a:t>
            </a:r>
            <a:r>
              <a:rPr lang="en-US" altLang="cs-CZ" sz="2396" dirty="0">
                <a:solidFill>
                  <a:schemeClr val="bg1"/>
                </a:solidFill>
                <a:latin typeface="Arial" panose="020B0604020202020204" pitchFamily="34" charset="0"/>
                <a:cs typeface="Arial" panose="020B0604020202020204" pitchFamily="34" charset="0"/>
              </a:rPr>
              <a:t>(</a:t>
            </a:r>
            <a:r>
              <a:rPr lang="cs-CZ" altLang="cs-CZ" sz="2396" dirty="0">
                <a:solidFill>
                  <a:schemeClr val="bg1"/>
                </a:solidFill>
                <a:latin typeface="Arial" panose="020B0604020202020204" pitchFamily="34" charset="0"/>
                <a:cs typeface="Arial" panose="020B0604020202020204" pitchFamily="34" charset="0"/>
              </a:rPr>
              <a:t>změny povrchu pozorovatelné pod mikroskopem</a:t>
            </a:r>
            <a:r>
              <a:rPr lang="en-US" altLang="cs-CZ" sz="2396" dirty="0">
                <a:solidFill>
                  <a:schemeClr val="bg1"/>
                </a:solidFill>
                <a:latin typeface="Arial" panose="020B0604020202020204" pitchFamily="34" charset="0"/>
                <a:cs typeface="Arial" panose="020B0604020202020204" pitchFamily="34" charset="0"/>
              </a:rPr>
              <a:t>)</a:t>
            </a:r>
          </a:p>
          <a:p>
            <a:endParaRPr lang="en-US" altLang="cs-CZ" sz="2396" dirty="0">
              <a:solidFill>
                <a:schemeClr val="bg1"/>
              </a:solidFill>
              <a:latin typeface="Arial" panose="020B0604020202020204" pitchFamily="34" charset="0"/>
              <a:cs typeface="Arial" panose="020B0604020202020204" pitchFamily="34" charset="0"/>
            </a:endParaRPr>
          </a:p>
          <a:p>
            <a:pPr>
              <a:buFontTx/>
              <a:buChar char="•"/>
            </a:pPr>
            <a:r>
              <a:rPr lang="en-US" altLang="cs-CZ" sz="2396" u="sng" dirty="0">
                <a:solidFill>
                  <a:srgbClr val="66CCFF"/>
                </a:solidFill>
                <a:latin typeface="Arial" panose="020B0604020202020204" pitchFamily="34" charset="0"/>
                <a:cs typeface="Arial" panose="020B0604020202020204" pitchFamily="34" charset="0"/>
              </a:rPr>
              <a:t>ablation threshold</a:t>
            </a:r>
            <a:r>
              <a:rPr lang="en-US" altLang="cs-CZ" sz="2396" dirty="0">
                <a:solidFill>
                  <a:schemeClr val="bg1"/>
                </a:solidFill>
                <a:latin typeface="Arial" panose="020B0604020202020204" pitchFamily="34" charset="0"/>
                <a:cs typeface="Arial" panose="020B0604020202020204" pitchFamily="34" charset="0"/>
              </a:rPr>
              <a:t> – </a:t>
            </a:r>
            <a:r>
              <a:rPr lang="cs-CZ" altLang="cs-CZ" sz="2396" b="1" dirty="0">
                <a:solidFill>
                  <a:srgbClr val="FFFF66"/>
                </a:solidFill>
                <a:latin typeface="Arial" panose="020B0604020202020204" pitchFamily="34" charset="0"/>
                <a:cs typeface="Arial" panose="020B0604020202020204" pitchFamily="34" charset="0"/>
              </a:rPr>
              <a:t>uvolnění / odpaření materiálu</a:t>
            </a:r>
            <a:endParaRPr lang="en-US" altLang="cs-CZ" sz="2396" b="1" dirty="0">
              <a:solidFill>
                <a:srgbClr val="FFFF66"/>
              </a:solidFill>
              <a:latin typeface="Arial" panose="020B0604020202020204" pitchFamily="34" charset="0"/>
              <a:cs typeface="Arial" panose="020B0604020202020204" pitchFamily="34" charset="0"/>
            </a:endParaRPr>
          </a:p>
          <a:p>
            <a:r>
              <a:rPr lang="en-US" altLang="cs-CZ" sz="2396" dirty="0">
                <a:solidFill>
                  <a:schemeClr val="bg1"/>
                </a:solidFill>
                <a:latin typeface="Arial" panose="020B0604020202020204" pitchFamily="34" charset="0"/>
                <a:cs typeface="Arial" panose="020B0604020202020204" pitchFamily="34" charset="0"/>
              </a:rPr>
              <a:t>                                     (</a:t>
            </a:r>
            <a:r>
              <a:rPr lang="cs-CZ" altLang="cs-CZ" sz="2396" dirty="0">
                <a:solidFill>
                  <a:schemeClr val="bg1"/>
                </a:solidFill>
                <a:latin typeface="Arial" panose="020B0604020202020204" pitchFamily="34" charset="0"/>
                <a:cs typeface="Arial" panose="020B0604020202020204" pitchFamily="34" charset="0"/>
              </a:rPr>
              <a:t>vzorkování laserovým paprskem</a:t>
            </a:r>
            <a:r>
              <a:rPr lang="en-US" altLang="cs-CZ" sz="2396" dirty="0">
                <a:solidFill>
                  <a:schemeClr val="bg1"/>
                </a:solidFill>
                <a:latin typeface="Arial" panose="020B0604020202020204" pitchFamily="34" charset="0"/>
                <a:cs typeface="Arial" panose="020B0604020202020204" pitchFamily="34" charset="0"/>
              </a:rPr>
              <a:t>)</a:t>
            </a:r>
          </a:p>
          <a:p>
            <a:endParaRPr lang="en-US" altLang="cs-CZ" sz="2396" dirty="0">
              <a:solidFill>
                <a:schemeClr val="bg1"/>
              </a:solidFill>
              <a:latin typeface="Arial" panose="020B0604020202020204" pitchFamily="34" charset="0"/>
              <a:cs typeface="Arial" panose="020B0604020202020204" pitchFamily="34" charset="0"/>
            </a:endParaRPr>
          </a:p>
          <a:p>
            <a:pPr>
              <a:buFontTx/>
              <a:buChar char="•"/>
            </a:pPr>
            <a:r>
              <a:rPr lang="en-US" altLang="cs-CZ" sz="2396" u="sng" dirty="0">
                <a:solidFill>
                  <a:srgbClr val="66CCFF"/>
                </a:solidFill>
                <a:latin typeface="Arial" panose="020B0604020202020204" pitchFamily="34" charset="0"/>
                <a:cs typeface="Arial" panose="020B0604020202020204" pitchFamily="34" charset="0"/>
              </a:rPr>
              <a:t>plasma threshold</a:t>
            </a:r>
            <a:r>
              <a:rPr lang="en-US" altLang="cs-CZ" sz="2396" dirty="0">
                <a:solidFill>
                  <a:schemeClr val="bg1"/>
                </a:solidFill>
                <a:latin typeface="Arial" panose="020B0604020202020204" pitchFamily="34" charset="0"/>
                <a:cs typeface="Arial" panose="020B0604020202020204" pitchFamily="34" charset="0"/>
              </a:rPr>
              <a:t> – </a:t>
            </a:r>
            <a:r>
              <a:rPr lang="cs-CZ" altLang="cs-CZ" sz="2396" b="1" dirty="0">
                <a:solidFill>
                  <a:srgbClr val="FFFF66"/>
                </a:solidFill>
                <a:latin typeface="Arial" panose="020B0604020202020204" pitchFamily="34" charset="0"/>
                <a:cs typeface="Arial" panose="020B0604020202020204" pitchFamily="34" charset="0"/>
              </a:rPr>
              <a:t>optický průraz v plynné fázi</a:t>
            </a:r>
            <a:endParaRPr lang="en-US" altLang="cs-CZ" sz="2396" b="1" dirty="0">
              <a:solidFill>
                <a:srgbClr val="FFFF66"/>
              </a:solidFill>
              <a:latin typeface="Arial" panose="020B0604020202020204" pitchFamily="34" charset="0"/>
              <a:cs typeface="Arial" panose="020B0604020202020204" pitchFamily="34" charset="0"/>
            </a:endParaRPr>
          </a:p>
          <a:p>
            <a:r>
              <a:rPr lang="en-US" altLang="cs-CZ" sz="2396" dirty="0">
                <a:solidFill>
                  <a:schemeClr val="bg1"/>
                </a:solidFill>
                <a:latin typeface="Arial" panose="020B0604020202020204" pitchFamily="34" charset="0"/>
                <a:cs typeface="Arial" panose="020B0604020202020204" pitchFamily="34" charset="0"/>
              </a:rPr>
              <a:t>                                     (</a:t>
            </a:r>
            <a:r>
              <a:rPr lang="cs-CZ" altLang="cs-CZ" sz="2396" dirty="0">
                <a:solidFill>
                  <a:schemeClr val="bg1"/>
                </a:solidFill>
                <a:latin typeface="Arial" panose="020B0604020202020204" pitchFamily="34" charset="0"/>
                <a:cs typeface="Arial" panose="020B0604020202020204" pitchFamily="34" charset="0"/>
              </a:rPr>
              <a:t>vznik plazmatu </a:t>
            </a:r>
            <a:r>
              <a:rPr lang="en-US" altLang="cs-CZ" sz="2396" dirty="0">
                <a:solidFill>
                  <a:schemeClr val="bg1"/>
                </a:solidFill>
                <a:latin typeface="Arial" panose="020B0604020202020204" pitchFamily="34" charset="0"/>
                <a:cs typeface="Arial" panose="020B0604020202020204" pitchFamily="34" charset="0"/>
              </a:rPr>
              <a:t> - LIBS sign</a:t>
            </a:r>
            <a:r>
              <a:rPr lang="cs-CZ" altLang="cs-CZ" sz="2396" dirty="0">
                <a:solidFill>
                  <a:schemeClr val="bg1"/>
                </a:solidFill>
                <a:latin typeface="Arial" panose="020B0604020202020204" pitchFamily="34" charset="0"/>
                <a:cs typeface="Arial" panose="020B0604020202020204" pitchFamily="34" charset="0"/>
              </a:rPr>
              <a:t>á</a:t>
            </a:r>
            <a:r>
              <a:rPr lang="en-US" altLang="cs-CZ" sz="2396" dirty="0">
                <a:solidFill>
                  <a:schemeClr val="bg1"/>
                </a:solidFill>
                <a:latin typeface="Arial" panose="020B0604020202020204" pitchFamily="34" charset="0"/>
                <a:cs typeface="Arial" panose="020B0604020202020204" pitchFamily="34" charset="0"/>
              </a:rPr>
              <a:t>l)</a:t>
            </a:r>
          </a:p>
        </p:txBody>
      </p:sp>
    </p:spTree>
    <p:extLst>
      <p:ext uri="{BB962C8B-B14F-4D97-AF65-F5344CB8AC3E}">
        <p14:creationId xmlns:p14="http://schemas.microsoft.com/office/powerpoint/2010/main" val="7578442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83CFBF5-D5DC-A2E0-59FC-42B5069947F6}"/>
              </a:ext>
            </a:extLst>
          </p:cNvPr>
          <p:cNvSpPr>
            <a:spLocks noGrp="1"/>
          </p:cNvSpPr>
          <p:nvPr>
            <p:ph type="sldNum" sz="quarter" idx="12"/>
          </p:nvPr>
        </p:nvSpPr>
        <p:spPr/>
        <p:txBody>
          <a:bodyPr/>
          <a:lstStyle/>
          <a:p>
            <a:fld id="{0B03548C-D8CE-44B9-80D6-3D9141BDC6B7}" type="slidenum">
              <a:rPr lang="cs-CZ" smtClean="0"/>
              <a:t>62</a:t>
            </a:fld>
            <a:endParaRPr lang="cs-CZ"/>
          </a:p>
        </p:txBody>
      </p:sp>
      <p:sp>
        <p:nvSpPr>
          <p:cNvPr id="4" name="TextovéPole 3">
            <a:extLst>
              <a:ext uri="{FF2B5EF4-FFF2-40B4-BE49-F238E27FC236}">
                <a16:creationId xmlns:a16="http://schemas.microsoft.com/office/drawing/2014/main" id="{117EA842-49CC-23B1-06FC-1DEC45DEB728}"/>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Interakce vysokoenergetického pulzu se vzorkem</a:t>
            </a:r>
          </a:p>
        </p:txBody>
      </p:sp>
      <p:pic>
        <p:nvPicPr>
          <p:cNvPr id="6" name="Obrázek 5" descr="Obsah obrázku text, diagram, snímek obrazovky, mapa">
            <a:extLst>
              <a:ext uri="{FF2B5EF4-FFF2-40B4-BE49-F238E27FC236}">
                <a16:creationId xmlns:a16="http://schemas.microsoft.com/office/drawing/2014/main" id="{99B2BB69-6756-602D-6987-D4E4C70536E5}"/>
              </a:ext>
            </a:extLst>
          </p:cNvPr>
          <p:cNvPicPr>
            <a:picLocks noChangeAspect="1"/>
          </p:cNvPicPr>
          <p:nvPr/>
        </p:nvPicPr>
        <p:blipFill rotWithShape="1">
          <a:blip r:embed="rId2">
            <a:extLst>
              <a:ext uri="{28A0092B-C50C-407E-A947-70E740481C1C}">
                <a14:useLocalDpi xmlns:a14="http://schemas.microsoft.com/office/drawing/2010/main" val="0"/>
              </a:ext>
            </a:extLst>
          </a:blip>
          <a:srcRect r="20516" b="21135"/>
          <a:stretch/>
        </p:blipFill>
        <p:spPr>
          <a:xfrm>
            <a:off x="2586367" y="1174141"/>
            <a:ext cx="7570812" cy="5508724"/>
          </a:xfrm>
          <a:prstGeom prst="rect">
            <a:avLst/>
          </a:prstGeom>
        </p:spPr>
      </p:pic>
      <p:sp>
        <p:nvSpPr>
          <p:cNvPr id="7" name="TextovéPole 6">
            <a:extLst>
              <a:ext uri="{FF2B5EF4-FFF2-40B4-BE49-F238E27FC236}">
                <a16:creationId xmlns:a16="http://schemas.microsoft.com/office/drawing/2014/main" id="{AFBED024-1597-CCA3-FF1C-35A07888431A}"/>
              </a:ext>
            </a:extLst>
          </p:cNvPr>
          <p:cNvSpPr txBox="1"/>
          <p:nvPr/>
        </p:nvSpPr>
        <p:spPr>
          <a:xfrm>
            <a:off x="2916535" y="1548284"/>
            <a:ext cx="1152816" cy="738664"/>
          </a:xfrm>
          <a:prstGeom prst="rect">
            <a:avLst/>
          </a:prstGeom>
          <a:noFill/>
        </p:spPr>
        <p:txBody>
          <a:bodyPr wrap="none" rtlCol="0">
            <a:spAutoFit/>
          </a:bodyPr>
          <a:lstStyle/>
          <a:p>
            <a:pPr algn="ctr"/>
            <a:r>
              <a:rPr lang="cs-CZ" b="1" dirty="0">
                <a:solidFill>
                  <a:srgbClr val="C00000"/>
                </a:solidFill>
              </a:rPr>
              <a:t>analýza</a:t>
            </a:r>
          </a:p>
          <a:p>
            <a:pPr algn="ctr"/>
            <a:r>
              <a:rPr lang="cs-CZ" b="1" dirty="0">
                <a:solidFill>
                  <a:srgbClr val="C00000"/>
                </a:solidFill>
              </a:rPr>
              <a:t>aerosolu</a:t>
            </a:r>
            <a:endParaRPr lang="en-GB" b="1" dirty="0">
              <a:solidFill>
                <a:srgbClr val="C00000"/>
              </a:solidFill>
            </a:endParaRPr>
          </a:p>
        </p:txBody>
      </p:sp>
    </p:spTree>
    <p:extLst>
      <p:ext uri="{BB962C8B-B14F-4D97-AF65-F5344CB8AC3E}">
        <p14:creationId xmlns:p14="http://schemas.microsoft.com/office/powerpoint/2010/main" val="4979797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55EAB2B-304B-3121-A2E0-FE6E629E221D}"/>
              </a:ext>
            </a:extLst>
          </p:cNvPr>
          <p:cNvSpPr>
            <a:spLocks noGrp="1"/>
          </p:cNvSpPr>
          <p:nvPr>
            <p:ph type="sldNum" sz="quarter" idx="12"/>
          </p:nvPr>
        </p:nvSpPr>
        <p:spPr/>
        <p:txBody>
          <a:bodyPr/>
          <a:lstStyle/>
          <a:p>
            <a:fld id="{0B03548C-D8CE-44B9-80D6-3D9141BDC6B7}" type="slidenum">
              <a:rPr lang="cs-CZ" smtClean="0"/>
              <a:t>63</a:t>
            </a:fld>
            <a:endParaRPr lang="cs-CZ"/>
          </a:p>
        </p:txBody>
      </p:sp>
      <p:pic>
        <p:nvPicPr>
          <p:cNvPr id="3" name="Obrázek 2">
            <a:extLst>
              <a:ext uri="{FF2B5EF4-FFF2-40B4-BE49-F238E27FC236}">
                <a16:creationId xmlns:a16="http://schemas.microsoft.com/office/drawing/2014/main" id="{6E6C4051-7D80-06DD-64CC-350CEB796DC5}"/>
              </a:ext>
            </a:extLst>
          </p:cNvPr>
          <p:cNvPicPr>
            <a:picLocks noChangeAspect="1"/>
          </p:cNvPicPr>
          <p:nvPr/>
        </p:nvPicPr>
        <p:blipFill rotWithShape="1">
          <a:blip r:embed="rId2">
            <a:extLst>
              <a:ext uri="{28A0092B-C50C-407E-A947-70E740481C1C}">
                <a14:useLocalDpi xmlns:a14="http://schemas.microsoft.com/office/drawing/2010/main" val="0"/>
              </a:ext>
            </a:extLst>
          </a:blip>
          <a:srcRect l="22447" t="18285" r="29967" b="15985"/>
          <a:stretch/>
        </p:blipFill>
        <p:spPr>
          <a:xfrm>
            <a:off x="1260351" y="1908324"/>
            <a:ext cx="4932218" cy="4257963"/>
          </a:xfrm>
          <a:prstGeom prst="rect">
            <a:avLst/>
          </a:prstGeom>
        </p:spPr>
      </p:pic>
      <p:sp>
        <p:nvSpPr>
          <p:cNvPr id="4" name="TextovéPole 3">
            <a:extLst>
              <a:ext uri="{FF2B5EF4-FFF2-40B4-BE49-F238E27FC236}">
                <a16:creationId xmlns:a16="http://schemas.microsoft.com/office/drawing/2014/main" id="{447947DE-2F39-B992-6EB3-AFE094250C1B}"/>
              </a:ext>
            </a:extLst>
          </p:cNvPr>
          <p:cNvSpPr txBox="1"/>
          <p:nvPr/>
        </p:nvSpPr>
        <p:spPr>
          <a:xfrm>
            <a:off x="1666102" y="6317362"/>
            <a:ext cx="4762201" cy="415498"/>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t</a:t>
            </a:r>
            <a:r>
              <a:rPr lang="en-US" i="1" baseline="-25000" dirty="0">
                <a:latin typeface="Arial" panose="020B0604020202020204" pitchFamily="34" charset="0"/>
                <a:cs typeface="Arial" panose="020B0604020202020204" pitchFamily="34" charset="0"/>
              </a:rPr>
              <a:t>d </a:t>
            </a:r>
            <a:r>
              <a:rPr lang="en-US" i="1" dirty="0">
                <a:latin typeface="Arial" panose="020B0604020202020204" pitchFamily="34" charset="0"/>
                <a:cs typeface="Arial" panose="020B0604020202020204" pitchFamily="34" charset="0"/>
              </a:rPr>
              <a:t> - </a:t>
            </a:r>
            <a:r>
              <a:rPr lang="cs-CZ" dirty="0">
                <a:latin typeface="Arial" panose="020B0604020202020204" pitchFamily="34" charset="0"/>
                <a:cs typeface="Arial" panose="020B0604020202020204" pitchFamily="34" charset="0"/>
              </a:rPr>
              <a:t>zpoždění</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 t</a:t>
            </a:r>
            <a:r>
              <a:rPr lang="en-US" i="1" baseline="-25000" dirty="0">
                <a:latin typeface="Arial" panose="020B0604020202020204" pitchFamily="34" charset="0"/>
                <a:cs typeface="Arial" panose="020B0604020202020204" pitchFamily="34" charset="0"/>
              </a:rPr>
              <a:t>b </a:t>
            </a:r>
            <a:r>
              <a:rPr lang="en-US" i="1"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integrační doba</a:t>
            </a:r>
            <a:endParaRPr lang="en-US"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590CBFD2-FBE8-F14A-20E5-1A333C8C900F}"/>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Spektroskopie laserem buzeného plazmatu LIBS</a:t>
            </a:r>
          </a:p>
        </p:txBody>
      </p:sp>
      <p:pic>
        <p:nvPicPr>
          <p:cNvPr id="6" name="Picture 2">
            <a:extLst>
              <a:ext uri="{FF2B5EF4-FFF2-40B4-BE49-F238E27FC236}">
                <a16:creationId xmlns:a16="http://schemas.microsoft.com/office/drawing/2014/main" id="{DEE8E319-71FC-2F79-6512-B74CB05354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1897" y="1908323"/>
            <a:ext cx="2635337"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330E4790-660C-E496-8BCC-F5F843495E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2970" y="3564508"/>
            <a:ext cx="2604350" cy="1540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93B9963A-D75D-F86E-BF74-85166DFE60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3079" y="5220692"/>
            <a:ext cx="2750605"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989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ovéPole 13">
            <a:extLst>
              <a:ext uri="{FF2B5EF4-FFF2-40B4-BE49-F238E27FC236}">
                <a16:creationId xmlns:a16="http://schemas.microsoft.com/office/drawing/2014/main" id="{F5550B6E-E455-6367-2232-70736FB012A2}"/>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Spektroskopie laserem buzeného plazmatu LIBS</a:t>
            </a:r>
          </a:p>
        </p:txBody>
      </p:sp>
      <p:pic>
        <p:nvPicPr>
          <p:cNvPr id="15" name="Obrázek 14">
            <a:extLst>
              <a:ext uri="{FF2B5EF4-FFF2-40B4-BE49-F238E27FC236}">
                <a16:creationId xmlns:a16="http://schemas.microsoft.com/office/drawing/2014/main" id="{BBB13B7C-05A4-FEBF-E9FB-96A2E9C8CC57}"/>
              </a:ext>
            </a:extLst>
          </p:cNvPr>
          <p:cNvPicPr>
            <a:picLocks noChangeAspect="1"/>
          </p:cNvPicPr>
          <p:nvPr/>
        </p:nvPicPr>
        <p:blipFill rotWithShape="1">
          <a:blip r:embed="rId2"/>
          <a:srcRect b="4927"/>
          <a:stretch/>
        </p:blipFill>
        <p:spPr>
          <a:xfrm>
            <a:off x="1255628" y="949874"/>
            <a:ext cx="9077731" cy="5999010"/>
          </a:xfrm>
          <a:prstGeom prst="rect">
            <a:avLst/>
          </a:prstGeom>
        </p:spPr>
      </p:pic>
    </p:spTree>
    <p:extLst>
      <p:ext uri="{BB962C8B-B14F-4D97-AF65-F5344CB8AC3E}">
        <p14:creationId xmlns:p14="http://schemas.microsoft.com/office/powerpoint/2010/main" val="17936484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9AE6577-EE5D-CDE9-AD66-BF4150D9C2CB}"/>
              </a:ext>
            </a:extLst>
          </p:cNvPr>
          <p:cNvSpPr>
            <a:spLocks noGrp="1"/>
          </p:cNvSpPr>
          <p:nvPr>
            <p:ph type="sldNum" sz="quarter" idx="12"/>
          </p:nvPr>
        </p:nvSpPr>
        <p:spPr/>
        <p:txBody>
          <a:bodyPr/>
          <a:lstStyle/>
          <a:p>
            <a:fld id="{0B03548C-D8CE-44B9-80D6-3D9141BDC6B7}" type="slidenum">
              <a:rPr lang="cs-CZ" smtClean="0"/>
              <a:t>65</a:t>
            </a:fld>
            <a:endParaRPr lang="cs-CZ"/>
          </a:p>
        </p:txBody>
      </p:sp>
      <p:pic>
        <p:nvPicPr>
          <p:cNvPr id="3" name="Picture 4" descr="LIBS">
            <a:extLst>
              <a:ext uri="{FF2B5EF4-FFF2-40B4-BE49-F238E27FC236}">
                <a16:creationId xmlns:a16="http://schemas.microsoft.com/office/drawing/2014/main" id="{77AFEEA4-1F56-A343-B2A8-8FE4852C1B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1" t="1715" r="1000" b="5600"/>
          <a:stretch/>
        </p:blipFill>
        <p:spPr bwMode="auto">
          <a:xfrm>
            <a:off x="2772519" y="1260252"/>
            <a:ext cx="7128792" cy="543846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EA38C17E-14E7-206F-2A19-3549224E891A}"/>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Spektroskopie laserem buzeného plazmatu LIBS</a:t>
            </a:r>
          </a:p>
        </p:txBody>
      </p:sp>
    </p:spTree>
    <p:extLst>
      <p:ext uri="{BB962C8B-B14F-4D97-AF65-F5344CB8AC3E}">
        <p14:creationId xmlns:p14="http://schemas.microsoft.com/office/powerpoint/2010/main" val="2714341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7A53904-C2AA-AAE9-E498-3CC21FA73C2E}"/>
              </a:ext>
            </a:extLst>
          </p:cNvPr>
          <p:cNvSpPr>
            <a:spLocks noGrp="1"/>
          </p:cNvSpPr>
          <p:nvPr>
            <p:ph type="sldNum" sz="quarter" idx="12"/>
          </p:nvPr>
        </p:nvSpPr>
        <p:spPr>
          <a:xfrm>
            <a:off x="8721671" y="6617076"/>
            <a:ext cx="2839615" cy="371887"/>
          </a:xfrm>
        </p:spPr>
        <p:txBody>
          <a:bodyPr/>
          <a:lstStyle/>
          <a:p>
            <a:fld id="{0B03548C-D8CE-44B9-80D6-3D9141BDC6B7}" type="slidenum">
              <a:rPr lang="cs-CZ" smtClean="0"/>
              <a:t>66</a:t>
            </a:fld>
            <a:endParaRPr lang="cs-CZ"/>
          </a:p>
        </p:txBody>
      </p:sp>
      <p:sp>
        <p:nvSpPr>
          <p:cNvPr id="3" name="TextovéPole 2">
            <a:extLst>
              <a:ext uri="{FF2B5EF4-FFF2-40B4-BE49-F238E27FC236}">
                <a16:creationId xmlns:a16="http://schemas.microsoft.com/office/drawing/2014/main" id="{C975DE5B-EA53-050E-C375-E2F7AD20EAEE}"/>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Uspořádání s optickými vlákny</a:t>
            </a:r>
          </a:p>
        </p:txBody>
      </p:sp>
      <p:sp>
        <p:nvSpPr>
          <p:cNvPr id="5" name="TextovéPole 4">
            <a:extLst>
              <a:ext uri="{FF2B5EF4-FFF2-40B4-BE49-F238E27FC236}">
                <a16:creationId xmlns:a16="http://schemas.microsoft.com/office/drawing/2014/main" id="{6500A25E-AA1D-09D1-8B7A-3FE6D815A718}"/>
              </a:ext>
            </a:extLst>
          </p:cNvPr>
          <p:cNvSpPr txBox="1"/>
          <p:nvPr/>
        </p:nvSpPr>
        <p:spPr>
          <a:xfrm>
            <a:off x="108223" y="1331259"/>
            <a:ext cx="6112564" cy="461665"/>
          </a:xfrm>
          <a:prstGeom prst="rect">
            <a:avLst/>
          </a:prstGeom>
          <a:noFill/>
        </p:spPr>
        <p:txBody>
          <a:bodyPr wrap="square">
            <a:spAutoFit/>
          </a:bodyPr>
          <a:lstStyle/>
          <a:p>
            <a:pPr eaLnBrk="1" hangingPunct="1">
              <a:buFontTx/>
              <a:buNone/>
            </a:pPr>
            <a:r>
              <a:rPr lang="cs-CZ" altLang="cs-CZ" sz="2400" b="1" dirty="0"/>
              <a:t>přenosná mobilní zařízení – in-</a:t>
            </a:r>
            <a:r>
              <a:rPr lang="cs-CZ" altLang="cs-CZ" sz="2400" b="1" dirty="0" err="1"/>
              <a:t>situ</a:t>
            </a:r>
            <a:r>
              <a:rPr lang="cs-CZ" altLang="cs-CZ" sz="2400" b="1" dirty="0"/>
              <a:t> monitoring</a:t>
            </a:r>
          </a:p>
        </p:txBody>
      </p:sp>
      <p:pic>
        <p:nvPicPr>
          <p:cNvPr id="26" name="Obrázek 25">
            <a:extLst>
              <a:ext uri="{FF2B5EF4-FFF2-40B4-BE49-F238E27FC236}">
                <a16:creationId xmlns:a16="http://schemas.microsoft.com/office/drawing/2014/main" id="{00BE1A88-CB3F-91EC-423A-50BD2D994C31}"/>
              </a:ext>
            </a:extLst>
          </p:cNvPr>
          <p:cNvPicPr>
            <a:picLocks noChangeAspect="1"/>
          </p:cNvPicPr>
          <p:nvPr/>
        </p:nvPicPr>
        <p:blipFill>
          <a:blip r:embed="rId2"/>
          <a:stretch>
            <a:fillRect/>
          </a:stretch>
        </p:blipFill>
        <p:spPr>
          <a:xfrm>
            <a:off x="252239" y="2555395"/>
            <a:ext cx="6527853" cy="3888432"/>
          </a:xfrm>
          <a:prstGeom prst="rect">
            <a:avLst/>
          </a:prstGeom>
        </p:spPr>
      </p:pic>
      <p:sp>
        <p:nvSpPr>
          <p:cNvPr id="27" name="TextovéPole 26">
            <a:extLst>
              <a:ext uri="{FF2B5EF4-FFF2-40B4-BE49-F238E27FC236}">
                <a16:creationId xmlns:a16="http://schemas.microsoft.com/office/drawing/2014/main" id="{D4CFC493-9F89-5F31-4E96-824014B7F006}"/>
              </a:ext>
            </a:extLst>
          </p:cNvPr>
          <p:cNvSpPr txBox="1"/>
          <p:nvPr/>
        </p:nvSpPr>
        <p:spPr>
          <a:xfrm>
            <a:off x="7885087" y="1004158"/>
            <a:ext cx="3136693" cy="400110"/>
          </a:xfrm>
          <a:prstGeom prst="rect">
            <a:avLst/>
          </a:prstGeom>
          <a:noFill/>
        </p:spPr>
        <p:txBody>
          <a:bodyPr wrap="none" rtlCol="0">
            <a:spAutoFit/>
          </a:bodyPr>
          <a:lstStyle/>
          <a:p>
            <a:r>
              <a:rPr lang="cs-CZ" altLang="cs-CZ" sz="2000" b="1" dirty="0">
                <a:solidFill>
                  <a:srgbClr val="FF0000"/>
                </a:solidFill>
              </a:rPr>
              <a:t>Analýza pod vodní hladinou</a:t>
            </a:r>
          </a:p>
        </p:txBody>
      </p:sp>
      <p:pic>
        <p:nvPicPr>
          <p:cNvPr id="28" name="Picture 2">
            <a:extLst>
              <a:ext uri="{FF2B5EF4-FFF2-40B4-BE49-F238E27FC236}">
                <a16:creationId xmlns:a16="http://schemas.microsoft.com/office/drawing/2014/main" id="{8E967651-D295-4AB5-32C8-9355540E83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29"/>
          <a:stretch/>
        </p:blipFill>
        <p:spPr bwMode="auto">
          <a:xfrm>
            <a:off x="8173119" y="1547283"/>
            <a:ext cx="2690978" cy="253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a:extLst>
              <a:ext uri="{FF2B5EF4-FFF2-40B4-BE49-F238E27FC236}">
                <a16:creationId xmlns:a16="http://schemas.microsoft.com/office/drawing/2014/main" id="{4837B645-12C2-419E-F367-2B20685B30B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29"/>
          <a:stretch/>
        </p:blipFill>
        <p:spPr bwMode="auto">
          <a:xfrm>
            <a:off x="8101111" y="4212580"/>
            <a:ext cx="2920669" cy="274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7478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78FCA3E-8B0B-4055-F9F7-64C65649EAF0}"/>
              </a:ext>
            </a:extLst>
          </p:cNvPr>
          <p:cNvSpPr>
            <a:spLocks noGrp="1"/>
          </p:cNvSpPr>
          <p:nvPr>
            <p:ph type="sldNum" sz="quarter" idx="12"/>
          </p:nvPr>
        </p:nvSpPr>
        <p:spPr/>
        <p:txBody>
          <a:bodyPr/>
          <a:lstStyle/>
          <a:p>
            <a:fld id="{0B03548C-D8CE-44B9-80D6-3D9141BDC6B7}" type="slidenum">
              <a:rPr lang="cs-CZ" smtClean="0"/>
              <a:t>67</a:t>
            </a:fld>
            <a:endParaRPr lang="cs-CZ"/>
          </a:p>
        </p:txBody>
      </p:sp>
      <p:sp>
        <p:nvSpPr>
          <p:cNvPr id="3" name="TextovéPole 2">
            <a:extLst>
              <a:ext uri="{FF2B5EF4-FFF2-40B4-BE49-F238E27FC236}">
                <a16:creationId xmlns:a16="http://schemas.microsoft.com/office/drawing/2014/main" id="{6A748CE3-9364-5E3A-2C29-FD90E74860B8}"/>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Ruční LIBS spektrometry</a:t>
            </a:r>
          </a:p>
        </p:txBody>
      </p:sp>
      <p:pic>
        <p:nvPicPr>
          <p:cNvPr id="1026" name="Picture 2">
            <a:extLst>
              <a:ext uri="{FF2B5EF4-FFF2-40B4-BE49-F238E27FC236}">
                <a16:creationId xmlns:a16="http://schemas.microsoft.com/office/drawing/2014/main" id="{2AE1B51C-5429-B7F5-6448-1137C5B352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55" y="1692300"/>
            <a:ext cx="5343537" cy="3312368"/>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6CA92FB3-7710-2CCE-042C-B2DE8415B0C8}"/>
              </a:ext>
            </a:extLst>
          </p:cNvPr>
          <p:cNvPicPr>
            <a:picLocks noChangeAspect="1"/>
          </p:cNvPicPr>
          <p:nvPr/>
        </p:nvPicPr>
        <p:blipFill>
          <a:blip r:embed="rId3" cstate="print"/>
          <a:stretch>
            <a:fillRect/>
          </a:stretch>
        </p:blipFill>
        <p:spPr>
          <a:xfrm>
            <a:off x="6725748" y="1548284"/>
            <a:ext cx="5444027" cy="3535194"/>
          </a:xfrm>
          <a:prstGeom prst="rect">
            <a:avLst/>
          </a:prstGeom>
        </p:spPr>
      </p:pic>
      <p:sp>
        <p:nvSpPr>
          <p:cNvPr id="6" name="TextovéPole 5">
            <a:extLst>
              <a:ext uri="{FF2B5EF4-FFF2-40B4-BE49-F238E27FC236}">
                <a16:creationId xmlns:a16="http://schemas.microsoft.com/office/drawing/2014/main" id="{061D07B9-CBC7-4E98-9740-40766C5F0733}"/>
              </a:ext>
            </a:extLst>
          </p:cNvPr>
          <p:cNvSpPr txBox="1"/>
          <p:nvPr/>
        </p:nvSpPr>
        <p:spPr>
          <a:xfrm>
            <a:off x="6372919" y="5724748"/>
            <a:ext cx="5396029" cy="584775"/>
          </a:xfrm>
          <a:prstGeom prst="rect">
            <a:avLst/>
          </a:prstGeom>
          <a:noFill/>
        </p:spPr>
        <p:txBody>
          <a:bodyPr wrap="none" rtlCol="0">
            <a:spAutoFit/>
          </a:bodyPr>
          <a:lstStyle/>
          <a:p>
            <a:r>
              <a:rPr lang="cs-CZ" sz="1600" dirty="0">
                <a:effectLst/>
                <a:latin typeface="Times New Roman" panose="02020603050405020304" pitchFamily="18" charset="0"/>
                <a:ea typeface="Times New Roman" panose="02020603050405020304" pitchFamily="18" charset="0"/>
              </a:rPr>
              <a:t>Schéma ručního LIBS spektrometru (</a:t>
            </a:r>
            <a:r>
              <a:rPr lang="cs-CZ" sz="1600" dirty="0" err="1">
                <a:effectLst/>
                <a:latin typeface="Times New Roman" panose="02020603050405020304" pitchFamily="18" charset="0"/>
                <a:ea typeface="Times New Roman" panose="02020603050405020304" pitchFamily="18" charset="0"/>
              </a:rPr>
              <a:t>Thermo</a:t>
            </a:r>
            <a:r>
              <a:rPr lang="cs-CZ" sz="1600" dirty="0">
                <a:effectLst/>
                <a:latin typeface="Times New Roman" panose="02020603050405020304" pitchFamily="18" charset="0"/>
                <a:ea typeface="Times New Roman" panose="02020603050405020304" pitchFamily="18" charset="0"/>
              </a:rPr>
              <a:t> </a:t>
            </a:r>
            <a:r>
              <a:rPr lang="cs-CZ" sz="1600" dirty="0" err="1">
                <a:effectLst/>
                <a:latin typeface="Times New Roman" panose="02020603050405020304" pitchFamily="18" charset="0"/>
                <a:ea typeface="Times New Roman" panose="02020603050405020304" pitchFamily="18" charset="0"/>
              </a:rPr>
              <a:t>Fisher</a:t>
            </a:r>
            <a:r>
              <a:rPr lang="cs-CZ" sz="1600" dirty="0">
                <a:effectLst/>
                <a:latin typeface="Times New Roman" panose="02020603050405020304" pitchFamily="18" charset="0"/>
                <a:ea typeface="Times New Roman" panose="02020603050405020304" pitchFamily="18" charset="0"/>
              </a:rPr>
              <a:t> </a:t>
            </a:r>
            <a:r>
              <a:rPr lang="cs-CZ" sz="1600" dirty="0" err="1">
                <a:effectLst/>
                <a:latin typeface="Times New Roman" panose="02020603050405020304" pitchFamily="18" charset="0"/>
                <a:ea typeface="Times New Roman" panose="02020603050405020304" pitchFamily="18" charset="0"/>
              </a:rPr>
              <a:t>Scientific</a:t>
            </a:r>
            <a:r>
              <a:rPr lang="cs-CZ" sz="1600" dirty="0">
                <a:effectLst/>
                <a:latin typeface="Times New Roman" panose="02020603050405020304" pitchFamily="18" charset="0"/>
                <a:ea typeface="Times New Roman" panose="02020603050405020304" pitchFamily="18" charset="0"/>
              </a:rPr>
              <a:t>)</a:t>
            </a:r>
          </a:p>
          <a:p>
            <a:endParaRPr lang="en-GB" sz="1600" dirty="0"/>
          </a:p>
        </p:txBody>
      </p:sp>
      <p:sp>
        <p:nvSpPr>
          <p:cNvPr id="7" name="TextovéPole 6">
            <a:extLst>
              <a:ext uri="{FF2B5EF4-FFF2-40B4-BE49-F238E27FC236}">
                <a16:creationId xmlns:a16="http://schemas.microsoft.com/office/drawing/2014/main" id="{CAAAABD2-313A-93DB-733A-F4E67F8EDB30}"/>
              </a:ext>
            </a:extLst>
          </p:cNvPr>
          <p:cNvSpPr txBox="1"/>
          <p:nvPr/>
        </p:nvSpPr>
        <p:spPr>
          <a:xfrm>
            <a:off x="426115" y="5716037"/>
            <a:ext cx="2850460" cy="584775"/>
          </a:xfrm>
          <a:prstGeom prst="rect">
            <a:avLst/>
          </a:prstGeom>
          <a:noFill/>
        </p:spPr>
        <p:txBody>
          <a:bodyPr wrap="none" rtlCol="0">
            <a:spAutoFit/>
          </a:bodyPr>
          <a:lstStyle/>
          <a:p>
            <a:r>
              <a:rPr lang="cs-CZ" sz="1600" dirty="0">
                <a:latin typeface="Times New Roman" panose="02020603050405020304" pitchFamily="18" charset="0"/>
                <a:ea typeface="Times New Roman" panose="02020603050405020304" pitchFamily="18" charset="0"/>
              </a:rPr>
              <a:t>R</a:t>
            </a:r>
            <a:r>
              <a:rPr lang="cs-CZ" sz="1600" dirty="0">
                <a:effectLst/>
                <a:latin typeface="Times New Roman" panose="02020603050405020304" pitchFamily="18" charset="0"/>
                <a:ea typeface="Times New Roman" panose="02020603050405020304" pitchFamily="18" charset="0"/>
              </a:rPr>
              <a:t>uční LIBS spektrometr </a:t>
            </a:r>
            <a:r>
              <a:rPr lang="cs-CZ" sz="1600" dirty="0" err="1">
                <a:effectLst/>
                <a:latin typeface="Times New Roman" panose="02020603050405020304" pitchFamily="18" charset="0"/>
                <a:ea typeface="Times New Roman" panose="02020603050405020304" pitchFamily="18" charset="0"/>
              </a:rPr>
              <a:t>SciAps</a:t>
            </a:r>
            <a:endParaRPr lang="cs-CZ" sz="1600" dirty="0">
              <a:effectLst/>
              <a:latin typeface="Times New Roman" panose="02020603050405020304" pitchFamily="18" charset="0"/>
              <a:ea typeface="Times New Roman" panose="02020603050405020304" pitchFamily="18" charset="0"/>
            </a:endParaRPr>
          </a:p>
          <a:p>
            <a:endParaRPr lang="en-GB" sz="1600" dirty="0"/>
          </a:p>
        </p:txBody>
      </p:sp>
    </p:spTree>
    <p:extLst>
      <p:ext uri="{BB962C8B-B14F-4D97-AF65-F5344CB8AC3E}">
        <p14:creationId xmlns:p14="http://schemas.microsoft.com/office/powerpoint/2010/main" val="6815521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C50CCFA-28EF-4BC8-77BD-E2AAAB831486}"/>
              </a:ext>
            </a:extLst>
          </p:cNvPr>
          <p:cNvSpPr>
            <a:spLocks noGrp="1"/>
          </p:cNvSpPr>
          <p:nvPr>
            <p:ph type="sldNum" sz="quarter" idx="12"/>
          </p:nvPr>
        </p:nvSpPr>
        <p:spPr/>
        <p:txBody>
          <a:bodyPr/>
          <a:lstStyle/>
          <a:p>
            <a:fld id="{0B03548C-D8CE-44B9-80D6-3D9141BDC6B7}" type="slidenum">
              <a:rPr lang="cs-CZ" smtClean="0"/>
              <a:t>68</a:t>
            </a:fld>
            <a:endParaRPr lang="cs-CZ"/>
          </a:p>
        </p:txBody>
      </p:sp>
      <p:sp>
        <p:nvSpPr>
          <p:cNvPr id="3" name="TextovéPole 2">
            <a:extLst>
              <a:ext uri="{FF2B5EF4-FFF2-40B4-BE49-F238E27FC236}">
                <a16:creationId xmlns:a16="http://schemas.microsoft.com/office/drawing/2014/main" id="{5679F43E-1F50-6745-EF8F-44742B786854}"/>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Uspořádání pro dálková měření</a:t>
            </a:r>
          </a:p>
        </p:txBody>
      </p:sp>
      <p:pic>
        <p:nvPicPr>
          <p:cNvPr id="40" name="Obrázek 39">
            <a:extLst>
              <a:ext uri="{FF2B5EF4-FFF2-40B4-BE49-F238E27FC236}">
                <a16:creationId xmlns:a16="http://schemas.microsoft.com/office/drawing/2014/main" id="{71893525-F370-F93D-40D3-62416BA298AD}"/>
              </a:ext>
            </a:extLst>
          </p:cNvPr>
          <p:cNvPicPr>
            <a:picLocks noChangeAspect="1"/>
          </p:cNvPicPr>
          <p:nvPr/>
        </p:nvPicPr>
        <p:blipFill>
          <a:blip r:embed="rId2"/>
          <a:stretch>
            <a:fillRect/>
          </a:stretch>
        </p:blipFill>
        <p:spPr>
          <a:xfrm>
            <a:off x="98598" y="2360352"/>
            <a:ext cx="4968552" cy="3283366"/>
          </a:xfrm>
          <a:prstGeom prst="rect">
            <a:avLst/>
          </a:prstGeom>
        </p:spPr>
      </p:pic>
      <p:sp>
        <p:nvSpPr>
          <p:cNvPr id="41" name="TextovéPole 40">
            <a:extLst>
              <a:ext uri="{FF2B5EF4-FFF2-40B4-BE49-F238E27FC236}">
                <a16:creationId xmlns:a16="http://schemas.microsoft.com/office/drawing/2014/main" id="{BECADC80-6A22-5939-83B7-0CEF9153A795}"/>
              </a:ext>
            </a:extLst>
          </p:cNvPr>
          <p:cNvSpPr txBox="1"/>
          <p:nvPr/>
        </p:nvSpPr>
        <p:spPr>
          <a:xfrm>
            <a:off x="828303" y="1404268"/>
            <a:ext cx="2530949" cy="415498"/>
          </a:xfrm>
          <a:prstGeom prst="rect">
            <a:avLst/>
          </a:prstGeom>
          <a:noFill/>
        </p:spPr>
        <p:txBody>
          <a:bodyPr wrap="none" rtlCol="0">
            <a:spAutoFit/>
          </a:bodyPr>
          <a:lstStyle/>
          <a:p>
            <a:r>
              <a:rPr lang="cs-CZ" b="1" dirty="0" err="1"/>
              <a:t>Stand-off</a:t>
            </a:r>
            <a:r>
              <a:rPr lang="cs-CZ" b="1" dirty="0"/>
              <a:t> uspořádání</a:t>
            </a:r>
            <a:endParaRPr lang="en-GB" b="1" dirty="0"/>
          </a:p>
        </p:txBody>
      </p:sp>
      <p:pic>
        <p:nvPicPr>
          <p:cNvPr id="42" name="Obrázek 4">
            <a:extLst>
              <a:ext uri="{FF2B5EF4-FFF2-40B4-BE49-F238E27FC236}">
                <a16:creationId xmlns:a16="http://schemas.microsoft.com/office/drawing/2014/main" id="{6197A343-EA1A-88A3-B62B-3334A5C06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834" t="19243" r="20801" b="11514"/>
          <a:stretch>
            <a:fillRect/>
          </a:stretch>
        </p:blipFill>
        <p:spPr bwMode="auto">
          <a:xfrm>
            <a:off x="5021415" y="972220"/>
            <a:ext cx="7148361"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ovéPole 42">
            <a:extLst>
              <a:ext uri="{FF2B5EF4-FFF2-40B4-BE49-F238E27FC236}">
                <a16:creationId xmlns:a16="http://schemas.microsoft.com/office/drawing/2014/main" id="{9CB35C1E-F56E-90EA-932A-E5C930F8666D}"/>
              </a:ext>
            </a:extLst>
          </p:cNvPr>
          <p:cNvSpPr txBox="1"/>
          <p:nvPr/>
        </p:nvSpPr>
        <p:spPr>
          <a:xfrm>
            <a:off x="5058432" y="6107581"/>
            <a:ext cx="6090898" cy="400110"/>
          </a:xfrm>
          <a:prstGeom prst="rect">
            <a:avLst/>
          </a:prstGeom>
          <a:noFill/>
        </p:spPr>
        <p:txBody>
          <a:bodyPr wrap="none" rtlCol="0">
            <a:spAutoFit/>
          </a:bodyPr>
          <a:lstStyle/>
          <a:p>
            <a:r>
              <a:rPr lang="es-ES" sz="2000" dirty="0"/>
              <a:t>Santa Iglesia Catedral Basílica de la Encarnación</a:t>
            </a:r>
            <a:r>
              <a:rPr lang="cs-CZ" sz="2000" dirty="0"/>
              <a:t> - </a:t>
            </a:r>
            <a:r>
              <a:rPr lang="cs-CZ" sz="2000" dirty="0" err="1"/>
              <a:t>Málaga</a:t>
            </a:r>
            <a:endParaRPr lang="en-GB" sz="2000" dirty="0"/>
          </a:p>
        </p:txBody>
      </p:sp>
    </p:spTree>
    <p:extLst>
      <p:ext uri="{BB962C8B-B14F-4D97-AF65-F5344CB8AC3E}">
        <p14:creationId xmlns:p14="http://schemas.microsoft.com/office/powerpoint/2010/main" val="20321295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číslo snímku 3">
            <a:extLst>
              <a:ext uri="{FF2B5EF4-FFF2-40B4-BE49-F238E27FC236}">
                <a16:creationId xmlns:a16="http://schemas.microsoft.com/office/drawing/2014/main" id="{96C8CE5C-1668-9B04-7225-A5EB1971456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59">
                <a:solidFill>
                  <a:schemeClr val="tx1"/>
                </a:solidFill>
                <a:latin typeface="Times New Roman" panose="02020603050405020304" pitchFamily="18" charset="0"/>
              </a:defRPr>
            </a:lvl1pPr>
            <a:lvl2pPr marL="756695" indent="-291036">
              <a:spcBef>
                <a:spcPct val="20000"/>
              </a:spcBef>
              <a:buChar char="–"/>
              <a:defRPr sz="2852">
                <a:solidFill>
                  <a:schemeClr val="tx1"/>
                </a:solidFill>
                <a:latin typeface="Times New Roman" panose="02020603050405020304" pitchFamily="18" charset="0"/>
              </a:defRPr>
            </a:lvl2pPr>
            <a:lvl3pPr marL="1164146" indent="-232829">
              <a:spcBef>
                <a:spcPct val="20000"/>
              </a:spcBef>
              <a:buChar char="•"/>
              <a:defRPr sz="2444">
                <a:solidFill>
                  <a:schemeClr val="tx1"/>
                </a:solidFill>
                <a:latin typeface="Times New Roman" panose="02020603050405020304" pitchFamily="18" charset="0"/>
              </a:defRPr>
            </a:lvl3pPr>
            <a:lvl4pPr marL="1629804" indent="-232829">
              <a:spcBef>
                <a:spcPct val="20000"/>
              </a:spcBef>
              <a:buChar char="–"/>
              <a:defRPr sz="2037">
                <a:solidFill>
                  <a:schemeClr val="tx1"/>
                </a:solidFill>
                <a:latin typeface="Times New Roman" panose="02020603050405020304" pitchFamily="18" charset="0"/>
              </a:defRPr>
            </a:lvl4pPr>
            <a:lvl5pPr marL="2095462" indent="-232829">
              <a:spcBef>
                <a:spcPct val="20000"/>
              </a:spcBef>
              <a:buChar char="»"/>
              <a:defRPr sz="2037">
                <a:solidFill>
                  <a:schemeClr val="tx1"/>
                </a:solidFill>
                <a:latin typeface="Times New Roman" panose="02020603050405020304" pitchFamily="18" charset="0"/>
              </a:defRPr>
            </a:lvl5pPr>
            <a:lvl6pPr marL="2561120" indent="-232829" eaLnBrk="0" fontAlgn="base" hangingPunct="0">
              <a:spcBef>
                <a:spcPct val="20000"/>
              </a:spcBef>
              <a:spcAft>
                <a:spcPct val="0"/>
              </a:spcAft>
              <a:buChar char="»"/>
              <a:defRPr sz="2037">
                <a:solidFill>
                  <a:schemeClr val="tx1"/>
                </a:solidFill>
                <a:latin typeface="Times New Roman" panose="02020603050405020304" pitchFamily="18" charset="0"/>
              </a:defRPr>
            </a:lvl6pPr>
            <a:lvl7pPr marL="3026778" indent="-232829" eaLnBrk="0" fontAlgn="base" hangingPunct="0">
              <a:spcBef>
                <a:spcPct val="20000"/>
              </a:spcBef>
              <a:spcAft>
                <a:spcPct val="0"/>
              </a:spcAft>
              <a:buChar char="»"/>
              <a:defRPr sz="2037">
                <a:solidFill>
                  <a:schemeClr val="tx1"/>
                </a:solidFill>
                <a:latin typeface="Times New Roman" panose="02020603050405020304" pitchFamily="18" charset="0"/>
              </a:defRPr>
            </a:lvl7pPr>
            <a:lvl8pPr marL="3492437" indent="-232829" eaLnBrk="0" fontAlgn="base" hangingPunct="0">
              <a:spcBef>
                <a:spcPct val="20000"/>
              </a:spcBef>
              <a:spcAft>
                <a:spcPct val="0"/>
              </a:spcAft>
              <a:buChar char="»"/>
              <a:defRPr sz="2037">
                <a:solidFill>
                  <a:schemeClr val="tx1"/>
                </a:solidFill>
                <a:latin typeface="Times New Roman" panose="02020603050405020304" pitchFamily="18" charset="0"/>
              </a:defRPr>
            </a:lvl8pPr>
            <a:lvl9pPr marL="3958095" indent="-232829" eaLnBrk="0" fontAlgn="base" hangingPunct="0">
              <a:spcBef>
                <a:spcPct val="20000"/>
              </a:spcBef>
              <a:spcAft>
                <a:spcPct val="0"/>
              </a:spcAft>
              <a:buChar char="»"/>
              <a:defRPr sz="2037">
                <a:solidFill>
                  <a:schemeClr val="tx1"/>
                </a:solidFill>
                <a:latin typeface="Times New Roman" panose="02020603050405020304" pitchFamily="18" charset="0"/>
              </a:defRPr>
            </a:lvl9pPr>
          </a:lstStyle>
          <a:p>
            <a:pPr>
              <a:spcBef>
                <a:spcPct val="0"/>
              </a:spcBef>
              <a:buFontTx/>
              <a:buNone/>
            </a:pPr>
            <a:fld id="{98A3099B-4243-4090-9A92-7B909C3A0606}" type="slidenum">
              <a:rPr lang="cs-CZ" altLang="cs-CZ" sz="1426"/>
              <a:pPr>
                <a:spcBef>
                  <a:spcPct val="0"/>
                </a:spcBef>
                <a:buFontTx/>
                <a:buNone/>
              </a:pPr>
              <a:t>69</a:t>
            </a:fld>
            <a:endParaRPr lang="cs-CZ" altLang="cs-CZ" sz="1426"/>
          </a:p>
        </p:txBody>
      </p:sp>
      <p:sp>
        <p:nvSpPr>
          <p:cNvPr id="31748" name="Text Box 3">
            <a:extLst>
              <a:ext uri="{FF2B5EF4-FFF2-40B4-BE49-F238E27FC236}">
                <a16:creationId xmlns:a16="http://schemas.microsoft.com/office/drawing/2014/main" id="{AA046706-1E64-1AE1-3D47-CE52C3EFE1B4}"/>
              </a:ext>
            </a:extLst>
          </p:cNvPr>
          <p:cNvSpPr txBox="1">
            <a:spLocks noChangeArrowheads="1"/>
          </p:cNvSpPr>
          <p:nvPr/>
        </p:nvSpPr>
        <p:spPr bwMode="auto">
          <a:xfrm>
            <a:off x="1333632" y="847936"/>
            <a:ext cx="9313333" cy="607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180000"/>
              </a:lnSpc>
              <a:spcBef>
                <a:spcPct val="0"/>
              </a:spcBef>
              <a:buClr>
                <a:srgbClr val="FF0000"/>
              </a:buClr>
              <a:buFont typeface="Wingdings" panose="05000000000000000000" pitchFamily="2" charset="2"/>
              <a:buChar char="Ø"/>
            </a:pPr>
            <a:r>
              <a:rPr lang="cs-CZ" altLang="cs-CZ" sz="2037" dirty="0"/>
              <a:t> </a:t>
            </a:r>
            <a:r>
              <a:rPr lang="cs-CZ" altLang="cs-CZ" sz="2000" dirty="0">
                <a:latin typeface="+mn-lt"/>
              </a:rPr>
              <a:t>analýzy na dálku (1-10 m) – taveniny, nepřístupná zařízení (časti atomového reaktoru </a:t>
            </a:r>
          </a:p>
          <a:p>
            <a:pPr eaLnBrk="1" hangingPunct="1">
              <a:lnSpc>
                <a:spcPct val="160000"/>
              </a:lnSpc>
              <a:spcBef>
                <a:spcPct val="0"/>
              </a:spcBef>
              <a:buClr>
                <a:srgbClr val="FF0000"/>
              </a:buClr>
              <a:buFont typeface="Wingdings" panose="05000000000000000000" pitchFamily="2" charset="2"/>
              <a:buNone/>
            </a:pPr>
            <a:r>
              <a:rPr lang="cs-CZ" altLang="cs-CZ" sz="2000" dirty="0">
                <a:latin typeface="+mn-lt"/>
              </a:rPr>
              <a:t>     za olověným sklem)</a:t>
            </a:r>
          </a:p>
          <a:p>
            <a:pPr eaLnBrk="1" hangingPunct="1">
              <a:lnSpc>
                <a:spcPct val="160000"/>
              </a:lnSpc>
              <a:spcBef>
                <a:spcPct val="0"/>
              </a:spcBef>
              <a:buClr>
                <a:srgbClr val="FF0000"/>
              </a:buClr>
              <a:buFont typeface="Wingdings" panose="05000000000000000000" pitchFamily="2" charset="2"/>
              <a:buChar char="Ø"/>
            </a:pPr>
            <a:r>
              <a:rPr lang="cs-CZ" altLang="cs-CZ" sz="2000" dirty="0">
                <a:latin typeface="+mn-lt"/>
              </a:rPr>
              <a:t> analýza kovových materiálů, keramických materiálů, skel, nerostných surovin</a:t>
            </a:r>
          </a:p>
          <a:p>
            <a:pPr eaLnBrk="1" hangingPunct="1">
              <a:lnSpc>
                <a:spcPct val="180000"/>
              </a:lnSpc>
              <a:spcBef>
                <a:spcPct val="0"/>
              </a:spcBef>
              <a:buClr>
                <a:srgbClr val="FF0000"/>
              </a:buClr>
              <a:buFont typeface="Wingdings" panose="05000000000000000000" pitchFamily="2" charset="2"/>
              <a:buChar char="Ø"/>
            </a:pPr>
            <a:r>
              <a:rPr lang="cs-CZ" altLang="cs-CZ" sz="2000" dirty="0">
                <a:latin typeface="+mn-lt"/>
              </a:rPr>
              <a:t> single – shot režim (minimální narušení vzorku – výrobku či zařízení)</a:t>
            </a:r>
          </a:p>
          <a:p>
            <a:pPr eaLnBrk="1" hangingPunct="1">
              <a:lnSpc>
                <a:spcPct val="160000"/>
              </a:lnSpc>
              <a:spcBef>
                <a:spcPct val="0"/>
              </a:spcBef>
              <a:buClr>
                <a:srgbClr val="FF0000"/>
              </a:buClr>
              <a:buFont typeface="Wingdings" panose="05000000000000000000" pitchFamily="2" charset="2"/>
              <a:buChar char="Ø"/>
            </a:pPr>
            <a:r>
              <a:rPr lang="cs-CZ" altLang="cs-CZ" sz="2000" dirty="0">
                <a:latin typeface="+mn-lt"/>
              </a:rPr>
              <a:t> analýza archeologických nálezů, uměleckých předmětů</a:t>
            </a:r>
          </a:p>
          <a:p>
            <a:pPr eaLnBrk="1" hangingPunct="1">
              <a:lnSpc>
                <a:spcPct val="160000"/>
              </a:lnSpc>
              <a:spcBef>
                <a:spcPct val="0"/>
              </a:spcBef>
              <a:buClr>
                <a:srgbClr val="FF0000"/>
              </a:buClr>
              <a:buFont typeface="Wingdings" panose="05000000000000000000" pitchFamily="2" charset="2"/>
              <a:buChar char="Ø"/>
            </a:pPr>
            <a:r>
              <a:rPr lang="cs-CZ" altLang="cs-CZ" sz="2000" dirty="0">
                <a:latin typeface="+mn-lt"/>
              </a:rPr>
              <a:t> monitoring životního prostředí, výrobních procesů</a:t>
            </a:r>
          </a:p>
          <a:p>
            <a:pPr eaLnBrk="1" hangingPunct="1">
              <a:lnSpc>
                <a:spcPct val="160000"/>
              </a:lnSpc>
              <a:spcBef>
                <a:spcPct val="0"/>
              </a:spcBef>
              <a:buClr>
                <a:srgbClr val="FF0000"/>
              </a:buClr>
              <a:buFont typeface="Wingdings" panose="05000000000000000000" pitchFamily="2" charset="2"/>
              <a:buChar char="Ø"/>
            </a:pPr>
            <a:r>
              <a:rPr lang="cs-CZ" altLang="cs-CZ" sz="2000" dirty="0">
                <a:latin typeface="+mn-lt"/>
              </a:rPr>
              <a:t> analýza a třídění odpadů</a:t>
            </a:r>
          </a:p>
          <a:p>
            <a:pPr eaLnBrk="1" hangingPunct="1">
              <a:lnSpc>
                <a:spcPct val="160000"/>
              </a:lnSpc>
              <a:spcBef>
                <a:spcPct val="0"/>
              </a:spcBef>
              <a:buClr>
                <a:srgbClr val="FF0000"/>
              </a:buClr>
              <a:buFont typeface="Wingdings" panose="05000000000000000000" pitchFamily="2" charset="2"/>
              <a:buChar char="Ø"/>
            </a:pPr>
            <a:r>
              <a:rPr lang="cs-CZ" altLang="cs-CZ" sz="2000" dirty="0">
                <a:latin typeface="+mn-lt"/>
              </a:rPr>
              <a:t>  analýza olejů a suspenzí</a:t>
            </a:r>
          </a:p>
          <a:p>
            <a:pPr eaLnBrk="1" hangingPunct="1">
              <a:lnSpc>
                <a:spcPct val="160000"/>
              </a:lnSpc>
              <a:spcBef>
                <a:spcPct val="0"/>
              </a:spcBef>
              <a:buClr>
                <a:srgbClr val="FF0000"/>
              </a:buClr>
              <a:buFont typeface="Wingdings" panose="05000000000000000000" pitchFamily="2" charset="2"/>
              <a:buChar char="Ø"/>
            </a:pPr>
            <a:r>
              <a:rPr lang="cs-CZ" altLang="cs-CZ" sz="2000" dirty="0">
                <a:latin typeface="+mn-lt"/>
              </a:rPr>
              <a:t>  analýza aerosolů </a:t>
            </a:r>
          </a:p>
          <a:p>
            <a:pPr eaLnBrk="1" hangingPunct="1">
              <a:lnSpc>
                <a:spcPct val="160000"/>
              </a:lnSpc>
              <a:spcBef>
                <a:spcPct val="0"/>
              </a:spcBef>
              <a:buClr>
                <a:srgbClr val="FF0000"/>
              </a:buClr>
              <a:buFont typeface="Wingdings" panose="05000000000000000000" pitchFamily="2" charset="2"/>
              <a:buNone/>
            </a:pPr>
            <a:endParaRPr lang="cs-CZ" altLang="cs-CZ" sz="2000" dirty="0">
              <a:latin typeface="+mn-lt"/>
            </a:endParaRPr>
          </a:p>
          <a:p>
            <a:pPr eaLnBrk="1" hangingPunct="1">
              <a:lnSpc>
                <a:spcPct val="160000"/>
              </a:lnSpc>
              <a:spcBef>
                <a:spcPct val="0"/>
              </a:spcBef>
              <a:buClr>
                <a:srgbClr val="FF0000"/>
              </a:buClr>
              <a:buFont typeface="Wingdings" panose="05000000000000000000" pitchFamily="2" charset="2"/>
              <a:buChar char="Ø"/>
            </a:pPr>
            <a:r>
              <a:rPr lang="cs-CZ" altLang="cs-CZ" sz="2000" dirty="0">
                <a:latin typeface="+mn-lt"/>
              </a:rPr>
              <a:t> nízké meze detekce (setiny procent až mg/kg)</a:t>
            </a:r>
          </a:p>
          <a:p>
            <a:pPr eaLnBrk="1" hangingPunct="1">
              <a:lnSpc>
                <a:spcPct val="160000"/>
              </a:lnSpc>
              <a:spcBef>
                <a:spcPct val="0"/>
              </a:spcBef>
              <a:buClr>
                <a:srgbClr val="FF0000"/>
              </a:buClr>
              <a:buFont typeface="Wingdings" panose="05000000000000000000" pitchFamily="2" charset="2"/>
              <a:buChar char="Ø"/>
            </a:pPr>
            <a:r>
              <a:rPr lang="cs-CZ" altLang="cs-CZ" sz="2000" dirty="0">
                <a:latin typeface="+mn-lt"/>
              </a:rPr>
              <a:t> linearita kalibračních křivek (v závislosti na povaze vzorku a výběru emisní čáry)</a:t>
            </a:r>
          </a:p>
        </p:txBody>
      </p:sp>
      <p:pic>
        <p:nvPicPr>
          <p:cNvPr id="31749" name="Picture 5" descr="Spark_in_air">
            <a:extLst>
              <a:ext uri="{FF2B5EF4-FFF2-40B4-BE49-F238E27FC236}">
                <a16:creationId xmlns:a16="http://schemas.microsoft.com/office/drawing/2014/main" id="{2D2CAE14-9A4A-71A1-E887-FB6506293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1100" y="4467185"/>
            <a:ext cx="1377597" cy="131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Spark_on_metal">
            <a:extLst>
              <a:ext uri="{FF2B5EF4-FFF2-40B4-BE49-F238E27FC236}">
                <a16:creationId xmlns:a16="http://schemas.microsoft.com/office/drawing/2014/main" id="{1F19A710-28A0-85FB-FB27-02D179AF2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751" y="4467185"/>
            <a:ext cx="1278967" cy="131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Spark_on_liquid">
            <a:extLst>
              <a:ext uri="{FF2B5EF4-FFF2-40B4-BE49-F238E27FC236}">
                <a16:creationId xmlns:a16="http://schemas.microsoft.com/office/drawing/2014/main" id="{ED4A7B48-541D-CF16-2FEC-1C24338DA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360" y="4467185"/>
            <a:ext cx="1278967" cy="131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 Box 9">
            <a:extLst>
              <a:ext uri="{FF2B5EF4-FFF2-40B4-BE49-F238E27FC236}">
                <a16:creationId xmlns:a16="http://schemas.microsoft.com/office/drawing/2014/main" id="{62761E4E-656F-E1FA-07DA-822DB2374ED0}"/>
              </a:ext>
            </a:extLst>
          </p:cNvPr>
          <p:cNvSpPr txBox="1">
            <a:spLocks noChangeArrowheads="1"/>
          </p:cNvSpPr>
          <p:nvPr/>
        </p:nvSpPr>
        <p:spPr bwMode="auto">
          <a:xfrm>
            <a:off x="6024100" y="4140572"/>
            <a:ext cx="4015107" cy="349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30" b="1" dirty="0">
                <a:solidFill>
                  <a:srgbClr val="FF0000"/>
                </a:solidFill>
                <a:latin typeface="Arial" panose="020B0604020202020204" pitchFamily="34" charset="0"/>
              </a:rPr>
              <a:t>pevné vzorky      plyny            kapaliny</a:t>
            </a:r>
          </a:p>
        </p:txBody>
      </p:sp>
      <p:sp>
        <p:nvSpPr>
          <p:cNvPr id="2" name="TextovéPole 1">
            <a:extLst>
              <a:ext uri="{FF2B5EF4-FFF2-40B4-BE49-F238E27FC236}">
                <a16:creationId xmlns:a16="http://schemas.microsoft.com/office/drawing/2014/main" id="{42CA3CBD-E593-C09B-FF90-60267463D938}"/>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Aplikace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0B03548C-D8CE-44B9-80D6-3D9141BDC6B7}" type="slidenum">
              <a:rPr lang="cs-CZ" smtClean="0"/>
              <a:t>7</a:t>
            </a:fld>
            <a:endParaRPr lang="cs-CZ"/>
          </a:p>
        </p:txBody>
      </p:sp>
      <p:graphicFrame>
        <p:nvGraphicFramePr>
          <p:cNvPr id="4" name="Group 49"/>
          <p:cNvGraphicFramePr>
            <a:graphicFrameLocks/>
          </p:cNvGraphicFramePr>
          <p:nvPr>
            <p:extLst>
              <p:ext uri="{D42A27DB-BD31-4B8C-83A1-F6EECF244321}">
                <p14:modId xmlns:p14="http://schemas.microsoft.com/office/powerpoint/2010/main" val="627406821"/>
              </p:ext>
            </p:extLst>
          </p:nvPr>
        </p:nvGraphicFramePr>
        <p:xfrm>
          <a:off x="1908423" y="1095250"/>
          <a:ext cx="8893175" cy="5853634"/>
        </p:xfrm>
        <a:graphic>
          <a:graphicData uri="http://schemas.openxmlformats.org/drawingml/2006/table">
            <a:tbl>
              <a:tblPr/>
              <a:tblGrid>
                <a:gridCol w="2016125">
                  <a:extLst>
                    <a:ext uri="{9D8B030D-6E8A-4147-A177-3AD203B41FA5}">
                      <a16:colId xmlns:a16="http://schemas.microsoft.com/office/drawing/2014/main" val="934744176"/>
                    </a:ext>
                  </a:extLst>
                </a:gridCol>
                <a:gridCol w="1871663">
                  <a:extLst>
                    <a:ext uri="{9D8B030D-6E8A-4147-A177-3AD203B41FA5}">
                      <a16:colId xmlns:a16="http://schemas.microsoft.com/office/drawing/2014/main" val="3582799681"/>
                    </a:ext>
                  </a:extLst>
                </a:gridCol>
                <a:gridCol w="2232025">
                  <a:extLst>
                    <a:ext uri="{9D8B030D-6E8A-4147-A177-3AD203B41FA5}">
                      <a16:colId xmlns:a16="http://schemas.microsoft.com/office/drawing/2014/main" val="2539803208"/>
                    </a:ext>
                  </a:extLst>
                </a:gridCol>
                <a:gridCol w="2773362">
                  <a:extLst>
                    <a:ext uri="{9D8B030D-6E8A-4147-A177-3AD203B41FA5}">
                      <a16:colId xmlns:a16="http://schemas.microsoft.com/office/drawing/2014/main" val="1588951490"/>
                    </a:ext>
                  </a:extLst>
                </a:gridCol>
              </a:tblGrid>
              <a:tr h="647616">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1" i="0" u="sng" strike="noStrike" cap="none" normalizeH="0" baseline="0" dirty="0">
                          <a:ln>
                            <a:noFill/>
                          </a:ln>
                          <a:solidFill>
                            <a:schemeClr val="tx1"/>
                          </a:solidFill>
                          <a:effectLst/>
                          <a:latin typeface="Arial" panose="020B0604020202020204" pitchFamily="34" charset="0"/>
                        </a:rPr>
                        <a:t>Vlnová délka (vlnočet)</a:t>
                      </a:r>
                    </a:p>
                  </a:txBody>
                  <a:tcPr marT="45714" marB="457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1" i="0" u="sng" strike="noStrike" cap="none" normalizeH="0" baseline="0" dirty="0">
                          <a:ln>
                            <a:noFill/>
                          </a:ln>
                          <a:solidFill>
                            <a:schemeClr val="tx1"/>
                          </a:solidFill>
                          <a:effectLst/>
                          <a:latin typeface="Arial" panose="020B0604020202020204" pitchFamily="34" charset="0"/>
                        </a:rPr>
                        <a:t>Oblast záření</a:t>
                      </a:r>
                    </a:p>
                  </a:txBody>
                  <a:tcPr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1" i="0" u="sng" strike="noStrike" cap="none" normalizeH="0" baseline="0" dirty="0">
                          <a:ln>
                            <a:noFill/>
                          </a:ln>
                          <a:solidFill>
                            <a:schemeClr val="tx1"/>
                          </a:solidFill>
                          <a:effectLst/>
                          <a:latin typeface="Arial" panose="020B0604020202020204" pitchFamily="34" charset="0"/>
                        </a:rPr>
                        <a:t>Spektrální metoda</a:t>
                      </a:r>
                    </a:p>
                  </a:txBody>
                  <a:tcPr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1" i="0" u="sng" strike="noStrike" cap="none" normalizeH="0" baseline="0" dirty="0">
                          <a:ln>
                            <a:noFill/>
                          </a:ln>
                          <a:solidFill>
                            <a:schemeClr val="tx1"/>
                          </a:solidFill>
                          <a:effectLst/>
                          <a:latin typeface="Arial" panose="020B0604020202020204" pitchFamily="34" charset="0"/>
                        </a:rPr>
                        <a:t>Procesy spojené s výměnou energie</a:t>
                      </a:r>
                    </a:p>
                  </a:txBody>
                  <a:tcPr marT="45714" marB="457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410230522"/>
                  </a:ext>
                </a:extLst>
              </a:tr>
              <a:tr h="530283">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10</a:t>
                      </a:r>
                      <a:r>
                        <a:rPr kumimoji="0" lang="cs-CZ" altLang="cs-CZ" sz="1800" b="0" i="0" u="none" strike="noStrike" cap="none" normalizeH="0" baseline="30000">
                          <a:ln>
                            <a:noFill/>
                          </a:ln>
                          <a:solidFill>
                            <a:schemeClr val="tx1"/>
                          </a:solidFill>
                          <a:effectLst/>
                          <a:latin typeface="Arial" panose="020B0604020202020204" pitchFamily="34" charset="0"/>
                        </a:rPr>
                        <a:t>-3</a:t>
                      </a:r>
                      <a:r>
                        <a:rPr kumimoji="0" lang="cs-CZ" altLang="cs-CZ" sz="1800" b="0" i="0" u="none" strike="noStrike" cap="none" normalizeH="0" baseline="0">
                          <a:ln>
                            <a:noFill/>
                          </a:ln>
                          <a:solidFill>
                            <a:schemeClr val="tx1"/>
                          </a:solidFill>
                          <a:effectLst/>
                          <a:latin typeface="Arial" panose="020B0604020202020204" pitchFamily="34" charset="0"/>
                        </a:rPr>
                        <a:t>-10 nm </a:t>
                      </a:r>
                    </a:p>
                  </a:txBody>
                  <a:tcPr marT="45714" marB="457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rentgenová (RTG) </a:t>
                      </a:r>
                    </a:p>
                  </a:txBody>
                  <a:tcPr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dirty="0">
                          <a:ln>
                            <a:noFill/>
                          </a:ln>
                          <a:solidFill>
                            <a:schemeClr val="tx1"/>
                          </a:solidFill>
                          <a:effectLst/>
                          <a:latin typeface="Arial" panose="020B0604020202020204" pitchFamily="34" charset="0"/>
                        </a:rPr>
                        <a:t>RTG spektrometrie </a:t>
                      </a:r>
                    </a:p>
                  </a:txBody>
                  <a:tcPr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přeskoky elektronů ve slupkách atomů K a L </a:t>
                      </a:r>
                    </a:p>
                  </a:txBody>
                  <a:tcPr marT="45714" marB="457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208096355"/>
                  </a:ext>
                </a:extLst>
              </a:tr>
              <a:tr h="749710">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10-200 nm </a:t>
                      </a:r>
                    </a:p>
                  </a:txBody>
                  <a:tcPr marT="45714" marB="457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ultrafialová vakuová </a:t>
                      </a:r>
                    </a:p>
                  </a:txBody>
                  <a:tcPr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txBody>
                  <a:tcPr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přeskoky elektronů ve středních a vnějších slupkách atomů </a:t>
                      </a:r>
                    </a:p>
                  </a:txBody>
                  <a:tcPr marT="45714" marB="457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689243713"/>
                  </a:ext>
                </a:extLst>
              </a:tr>
              <a:tr h="749710">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dirty="0">
                          <a:ln>
                            <a:noFill/>
                          </a:ln>
                          <a:solidFill>
                            <a:schemeClr val="tx1"/>
                          </a:solidFill>
                          <a:effectLst/>
                          <a:latin typeface="Arial" panose="020B0604020202020204" pitchFamily="34" charset="0"/>
                        </a:rPr>
                        <a:t>200-760 </a:t>
                      </a:r>
                      <a:r>
                        <a:rPr kumimoji="0" lang="cs-CZ" altLang="cs-CZ" sz="1800" b="0" i="0" u="none" strike="noStrike" cap="none" normalizeH="0" baseline="0" dirty="0" err="1">
                          <a:ln>
                            <a:noFill/>
                          </a:ln>
                          <a:solidFill>
                            <a:schemeClr val="tx1"/>
                          </a:solidFill>
                          <a:effectLst/>
                          <a:latin typeface="Arial" panose="020B0604020202020204" pitchFamily="34" charset="0"/>
                        </a:rPr>
                        <a:t>nm</a:t>
                      </a:r>
                      <a:endParaRPr kumimoji="0" lang="cs-CZ" altLang="cs-CZ" sz="1800" b="0" i="0" u="none" strike="noStrike" cap="none" normalizeH="0" baseline="0" dirty="0">
                        <a:ln>
                          <a:noFill/>
                        </a:ln>
                        <a:solidFill>
                          <a:schemeClr val="tx1"/>
                        </a:solidFill>
                        <a:effectLst/>
                        <a:latin typeface="Arial" panose="020B0604020202020204" pitchFamily="34" charset="0"/>
                      </a:endParaRPr>
                    </a:p>
                  </a:txBody>
                  <a:tcPr marT="45714" marB="457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000"/>
                    </a:solid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dirty="0">
                          <a:ln>
                            <a:noFill/>
                          </a:ln>
                          <a:solidFill>
                            <a:schemeClr val="tx1"/>
                          </a:solidFill>
                          <a:effectLst/>
                          <a:latin typeface="Arial" panose="020B0604020202020204" pitchFamily="34" charset="0"/>
                        </a:rPr>
                        <a:t>ultrafialová blízká (UV) a viditelná(VIS) </a:t>
                      </a:r>
                    </a:p>
                  </a:txBody>
                  <a:tcPr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000"/>
                    </a:solid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UV, VIS spektrometrie </a:t>
                      </a:r>
                    </a:p>
                  </a:txBody>
                  <a:tcPr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000"/>
                    </a:solid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přeskoky valenčních elektronů v atomech a molekulách </a:t>
                      </a:r>
                    </a:p>
                  </a:txBody>
                  <a:tcPr marT="45714" marB="457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000"/>
                    </a:solidFill>
                  </a:tcPr>
                </a:tc>
                <a:extLst>
                  <a:ext uri="{0D108BD9-81ED-4DB2-BD59-A6C34878D82A}">
                    <a16:rowId xmlns:a16="http://schemas.microsoft.com/office/drawing/2014/main" val="3824197585"/>
                  </a:ext>
                </a:extLst>
              </a:tr>
              <a:tr h="652378">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0,75-50 </a:t>
                      </a:r>
                      <a:r>
                        <a:rPr kumimoji="0" lang="cs-CZ" altLang="cs-CZ" sz="1800" b="0" i="0" u="none" strike="noStrike" cap="none" normalizeH="0" baseline="0">
                          <a:ln>
                            <a:noFill/>
                          </a:ln>
                          <a:solidFill>
                            <a:schemeClr val="tx1"/>
                          </a:solidFill>
                          <a:effectLst/>
                          <a:latin typeface="Arial" panose="020B0604020202020204" pitchFamily="34" charset="0"/>
                          <a:sym typeface="Symbol" panose="05050102010706020507" pitchFamily="18" charset="2"/>
                        </a:rPr>
                        <a:t></a:t>
                      </a:r>
                      <a:r>
                        <a:rPr kumimoji="0" lang="cs-CZ" altLang="cs-CZ" sz="1800" b="0" i="0" u="none" strike="noStrike" cap="none" normalizeH="0" baseline="0">
                          <a:ln>
                            <a:noFill/>
                          </a:ln>
                          <a:solidFill>
                            <a:schemeClr val="tx1"/>
                          </a:solidFill>
                          <a:effectLst/>
                          <a:latin typeface="Arial" panose="020B0604020202020204" pitchFamily="34" charset="0"/>
                        </a:rPr>
                        <a:t>m (13000-200 cm</a:t>
                      </a:r>
                      <a:r>
                        <a:rPr kumimoji="0" lang="cs-CZ" altLang="cs-CZ" sz="1800" b="0" i="0" u="none" strike="noStrike" cap="none" normalizeH="0" baseline="30000">
                          <a:ln>
                            <a:noFill/>
                          </a:ln>
                          <a:solidFill>
                            <a:schemeClr val="tx1"/>
                          </a:solidFill>
                          <a:effectLst/>
                          <a:latin typeface="Arial" panose="020B0604020202020204" pitchFamily="34" charset="0"/>
                        </a:rPr>
                        <a:t>-1</a:t>
                      </a:r>
                      <a:r>
                        <a:rPr kumimoji="0" lang="cs-CZ" altLang="cs-CZ" sz="1800" b="0" i="0" u="none" strike="noStrike" cap="none" normalizeH="0" baseline="0">
                          <a:ln>
                            <a:noFill/>
                          </a:ln>
                          <a:solidFill>
                            <a:schemeClr val="tx1"/>
                          </a:solidFill>
                          <a:effectLst/>
                          <a:latin typeface="Arial" panose="020B0604020202020204" pitchFamily="34" charset="0"/>
                        </a:rPr>
                        <a:t>)</a:t>
                      </a:r>
                    </a:p>
                  </a:txBody>
                  <a:tcPr marT="45714" marB="457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000"/>
                    </a:solid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infračervená blízká a střední </a:t>
                      </a:r>
                    </a:p>
                  </a:txBody>
                  <a:tcPr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000"/>
                    </a:solid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IR spektrometrie </a:t>
                      </a:r>
                    </a:p>
                  </a:txBody>
                  <a:tcPr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000"/>
                    </a:solid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dirty="0">
                          <a:ln>
                            <a:noFill/>
                          </a:ln>
                          <a:solidFill>
                            <a:schemeClr val="tx1"/>
                          </a:solidFill>
                          <a:effectLst/>
                          <a:latin typeface="Arial" panose="020B0604020202020204" pitchFamily="34" charset="0"/>
                        </a:rPr>
                        <a:t>vibrace atomů a skupin v molekulách </a:t>
                      </a:r>
                    </a:p>
                  </a:txBody>
                  <a:tcPr marT="45714" marB="457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000"/>
                    </a:solidFill>
                  </a:tcPr>
                </a:tc>
                <a:extLst>
                  <a:ext uri="{0D108BD9-81ED-4DB2-BD59-A6C34878D82A}">
                    <a16:rowId xmlns:a16="http://schemas.microsoft.com/office/drawing/2014/main" val="145106727"/>
                  </a:ext>
                </a:extLst>
              </a:tr>
              <a:tr h="585140">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50-1000 </a:t>
                      </a:r>
                      <a:r>
                        <a:rPr kumimoji="0" lang="cs-CZ" altLang="cs-CZ" sz="1800" b="0" i="0" u="none" strike="noStrike" cap="none" normalizeH="0" baseline="0">
                          <a:ln>
                            <a:noFill/>
                          </a:ln>
                          <a:solidFill>
                            <a:schemeClr val="tx1"/>
                          </a:solidFill>
                          <a:effectLst/>
                          <a:latin typeface="Arial" panose="020B0604020202020204" pitchFamily="34" charset="0"/>
                          <a:sym typeface="Symbol" panose="05050102010706020507" pitchFamily="18" charset="2"/>
                        </a:rPr>
                        <a:t></a:t>
                      </a:r>
                      <a:r>
                        <a:rPr kumimoji="0" lang="cs-CZ" altLang="cs-CZ" sz="1800" b="0" i="0" u="none" strike="noStrike" cap="none" normalizeH="0" baseline="0">
                          <a:ln>
                            <a:noFill/>
                          </a:ln>
                          <a:solidFill>
                            <a:schemeClr val="tx1"/>
                          </a:solidFill>
                          <a:effectLst/>
                          <a:latin typeface="Arial" panose="020B0604020202020204" pitchFamily="34" charset="0"/>
                        </a:rPr>
                        <a:t>m</a:t>
                      </a:r>
                    </a:p>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(200-10 cm</a:t>
                      </a:r>
                      <a:r>
                        <a:rPr kumimoji="0" lang="cs-CZ" altLang="cs-CZ" sz="1800" b="0" i="0" u="none" strike="noStrike" cap="none" normalizeH="0" baseline="30000">
                          <a:ln>
                            <a:noFill/>
                          </a:ln>
                          <a:solidFill>
                            <a:schemeClr val="tx1"/>
                          </a:solidFill>
                          <a:effectLst/>
                          <a:latin typeface="Arial" panose="020B0604020202020204" pitchFamily="34" charset="0"/>
                        </a:rPr>
                        <a:t>-1</a:t>
                      </a:r>
                      <a:r>
                        <a:rPr kumimoji="0" lang="cs-CZ" altLang="cs-CZ" sz="1800" b="0" i="0" u="none" strike="noStrike" cap="none" normalizeH="0" baseline="0">
                          <a:ln>
                            <a:noFill/>
                          </a:ln>
                          <a:solidFill>
                            <a:schemeClr val="tx1"/>
                          </a:solidFill>
                          <a:effectLst/>
                          <a:latin typeface="Arial" panose="020B0604020202020204" pitchFamily="34" charset="0"/>
                        </a:rPr>
                        <a:t>) </a:t>
                      </a:r>
                    </a:p>
                  </a:txBody>
                  <a:tcPr marT="45714" marB="457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infračervená vzdálená </a:t>
                      </a:r>
                    </a:p>
                  </a:txBody>
                  <a:tcPr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IR spektrometrie </a:t>
                      </a:r>
                    </a:p>
                  </a:txBody>
                  <a:tcPr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pomalé vibrace a rotace v molekulách </a:t>
                      </a:r>
                    </a:p>
                  </a:txBody>
                  <a:tcPr marT="45714" marB="457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277793049"/>
                  </a:ext>
                </a:extLst>
              </a:tr>
              <a:tr h="969138">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10 mm-1000 mm </a:t>
                      </a:r>
                    </a:p>
                  </a:txBody>
                  <a:tcPr marT="45714" marB="457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mikrovlnná </a:t>
                      </a:r>
                    </a:p>
                  </a:txBody>
                  <a:tcPr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EPR - elektronová paramagnetická resonanční spektrometrie</a:t>
                      </a:r>
                    </a:p>
                  </a:txBody>
                  <a:tcPr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dirty="0">
                          <a:ln>
                            <a:noFill/>
                          </a:ln>
                          <a:solidFill>
                            <a:schemeClr val="tx1"/>
                          </a:solidFill>
                          <a:effectLst/>
                          <a:latin typeface="Arial" panose="020B0604020202020204" pitchFamily="34" charset="0"/>
                        </a:rPr>
                        <a:t>interakce s magneticky orientovanými elektrony </a:t>
                      </a:r>
                    </a:p>
                  </a:txBody>
                  <a:tcPr marT="45714" marB="457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712515905"/>
                  </a:ext>
                </a:extLst>
              </a:tr>
              <a:tr h="969138">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1 m – 1000 m </a:t>
                      </a:r>
                    </a:p>
                  </a:txBody>
                  <a:tcPr marT="45714" marB="457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dirty="0">
                          <a:ln>
                            <a:noFill/>
                          </a:ln>
                          <a:solidFill>
                            <a:schemeClr val="tx1"/>
                          </a:solidFill>
                          <a:effectLst/>
                          <a:latin typeface="Arial" panose="020B0604020202020204" pitchFamily="34" charset="0"/>
                        </a:rPr>
                        <a:t>radiofrekvenční </a:t>
                      </a:r>
                    </a:p>
                  </a:txBody>
                  <a:tcPr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a:ln>
                            <a:noFill/>
                          </a:ln>
                          <a:solidFill>
                            <a:schemeClr val="tx1"/>
                          </a:solidFill>
                          <a:effectLst/>
                          <a:latin typeface="Arial" panose="020B0604020202020204" pitchFamily="34" charset="0"/>
                        </a:rPr>
                        <a:t>NMR-jaderná magnetická resonanční spektrometrie</a:t>
                      </a:r>
                    </a:p>
                  </a:txBody>
                  <a:tcPr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Font typeface="Arial" panose="020B0604020202020204" pitchFamily="34" charset="0"/>
                        <a:defRPr sz="2800">
                          <a:solidFill>
                            <a:srgbClr val="818184"/>
                          </a:solidFill>
                          <a:latin typeface="Arial" panose="020B0604020202020204" pitchFamily="34" charset="0"/>
                        </a:defRPr>
                      </a:lvl1pPr>
                      <a:lvl2pPr>
                        <a:spcBef>
                          <a:spcPct val="20000"/>
                        </a:spcBef>
                        <a:buClr>
                          <a:schemeClr val="accent1"/>
                        </a:buClr>
                        <a:buFont typeface="Arial" panose="020B0604020202020204" pitchFamily="34" charset="0"/>
                        <a:defRPr sz="2400">
                          <a:solidFill>
                            <a:srgbClr val="818184"/>
                          </a:solidFill>
                          <a:latin typeface="Arial" panose="020B0604020202020204" pitchFamily="34" charset="0"/>
                        </a:defRPr>
                      </a:lvl2pPr>
                      <a:lvl3pPr>
                        <a:spcBef>
                          <a:spcPct val="20000"/>
                        </a:spcBef>
                        <a:buClr>
                          <a:schemeClr val="accent1"/>
                        </a:buClr>
                        <a:buFont typeface="Arial" panose="020B0604020202020204" pitchFamily="34" charset="0"/>
                        <a:defRPr sz="2000">
                          <a:solidFill>
                            <a:srgbClr val="818184"/>
                          </a:solidFill>
                          <a:latin typeface="Arial" panose="020B0604020202020204" pitchFamily="34" charset="0"/>
                        </a:defRPr>
                      </a:lvl3pPr>
                      <a:lvl4pPr>
                        <a:spcBef>
                          <a:spcPct val="20000"/>
                        </a:spcBef>
                        <a:buClr>
                          <a:schemeClr val="accent1"/>
                        </a:buClr>
                        <a:buFont typeface="Arial" panose="020B0604020202020204" pitchFamily="34" charset="0"/>
                        <a:defRPr>
                          <a:solidFill>
                            <a:srgbClr val="818184"/>
                          </a:solidFill>
                          <a:latin typeface="Arial" panose="020B0604020202020204" pitchFamily="34" charset="0"/>
                        </a:defRPr>
                      </a:lvl4pPr>
                      <a:lvl5pPr>
                        <a:spcBef>
                          <a:spcPct val="20000"/>
                        </a:spcBef>
                        <a:buClr>
                          <a:schemeClr val="accent1"/>
                        </a:buClr>
                        <a:buFont typeface="Arial" panose="020B0604020202020204" pitchFamily="34" charset="0"/>
                        <a:defRPr>
                          <a:solidFill>
                            <a:srgbClr val="818184"/>
                          </a:solidFill>
                          <a:latin typeface="Arial" panose="020B0604020202020204" pitchFamily="34" charset="0"/>
                        </a:defRPr>
                      </a:lvl5pPr>
                      <a:lvl6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6pPr>
                      <a:lvl7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7pPr>
                      <a:lvl8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8pPr>
                      <a:lvl9pPr fontAlgn="base">
                        <a:spcBef>
                          <a:spcPct val="20000"/>
                        </a:spcBef>
                        <a:spcAft>
                          <a:spcPct val="0"/>
                        </a:spcAft>
                        <a:buClr>
                          <a:schemeClr val="accent1"/>
                        </a:buClr>
                        <a:buFont typeface="Arial" panose="020B0604020202020204" pitchFamily="34" charset="0"/>
                        <a:defRPr>
                          <a:solidFill>
                            <a:srgbClr val="818184"/>
                          </a:solidFill>
                          <a:latin typeface="Arial" panose="020B0604020202020204" pitchFamily="34" charset="0"/>
                        </a:defRPr>
                      </a:lvl9pPr>
                    </a:lstStyle>
                    <a:p>
                      <a:pPr marL="0" marR="0" lvl="0" indent="0" algn="l" defTabSz="914400" rtl="0" eaLnBrk="1" fontAlgn="base" latinLnBrk="0" hangingPunct="1">
                        <a:lnSpc>
                          <a:spcPct val="80000"/>
                        </a:lnSpc>
                        <a:spcBef>
                          <a:spcPct val="20000"/>
                        </a:spcBef>
                        <a:spcAft>
                          <a:spcPct val="0"/>
                        </a:spcAft>
                        <a:buClr>
                          <a:schemeClr val="accent1"/>
                        </a:buClr>
                        <a:buSzTx/>
                        <a:buFont typeface="Arial" panose="020B0604020202020204" pitchFamily="34" charset="0"/>
                        <a:buNone/>
                        <a:tabLst/>
                      </a:pPr>
                      <a:r>
                        <a:rPr kumimoji="0" lang="cs-CZ" altLang="cs-CZ" sz="1800" b="0" i="0" u="none" strike="noStrike" cap="none" normalizeH="0" baseline="0" dirty="0">
                          <a:ln>
                            <a:noFill/>
                          </a:ln>
                          <a:solidFill>
                            <a:schemeClr val="tx1"/>
                          </a:solidFill>
                          <a:effectLst/>
                          <a:latin typeface="Arial" panose="020B0604020202020204" pitchFamily="34" charset="0"/>
                        </a:rPr>
                        <a:t>interakce s magneticky orientovanými jádry </a:t>
                      </a:r>
                    </a:p>
                  </a:txBody>
                  <a:tcPr marT="45714" marB="457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610818644"/>
                  </a:ext>
                </a:extLst>
              </a:tr>
            </a:tbl>
          </a:graphicData>
        </a:graphic>
      </p:graphicFrame>
      <p:sp>
        <p:nvSpPr>
          <p:cNvPr id="5" name="TextovéPole 4">
            <a:extLst>
              <a:ext uri="{FF2B5EF4-FFF2-40B4-BE49-F238E27FC236}">
                <a16:creationId xmlns:a16="http://schemas.microsoft.com/office/drawing/2014/main" id="{EC37CC67-198C-8489-9EAF-953042B86CB6}"/>
              </a:ext>
            </a:extLst>
          </p:cNvPr>
          <p:cNvSpPr txBox="1"/>
          <p:nvPr/>
        </p:nvSpPr>
        <p:spPr>
          <a:xfrm>
            <a:off x="0" y="108124"/>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Oblast záření a spektrální metody</a:t>
            </a:r>
          </a:p>
        </p:txBody>
      </p:sp>
    </p:spTree>
    <p:extLst>
      <p:ext uri="{BB962C8B-B14F-4D97-AF65-F5344CB8AC3E}">
        <p14:creationId xmlns:p14="http://schemas.microsoft.com/office/powerpoint/2010/main" val="34898734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ADD0E13-47B3-0850-1C2C-EC1BAD8A6DF2}"/>
              </a:ext>
            </a:extLst>
          </p:cNvPr>
          <p:cNvSpPr>
            <a:spLocks noGrp="1"/>
          </p:cNvSpPr>
          <p:nvPr>
            <p:ph type="sldNum" sz="quarter" idx="12"/>
          </p:nvPr>
        </p:nvSpPr>
        <p:spPr/>
        <p:txBody>
          <a:bodyPr/>
          <a:lstStyle/>
          <a:p>
            <a:fld id="{0B03548C-D8CE-44B9-80D6-3D9141BDC6B7}" type="slidenum">
              <a:rPr lang="cs-CZ" smtClean="0"/>
              <a:t>70</a:t>
            </a:fld>
            <a:endParaRPr lang="cs-CZ"/>
          </a:p>
        </p:txBody>
      </p:sp>
      <p:sp>
        <p:nvSpPr>
          <p:cNvPr id="3" name="TextovéPole 2">
            <a:extLst>
              <a:ext uri="{FF2B5EF4-FFF2-40B4-BE49-F238E27FC236}">
                <a16:creationId xmlns:a16="http://schemas.microsoft.com/office/drawing/2014/main" id="{0E6B08FC-2C42-AB73-1519-1100F9A9752E}"/>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Sledování hloubkového profilu</a:t>
            </a:r>
          </a:p>
        </p:txBody>
      </p:sp>
      <p:sp>
        <p:nvSpPr>
          <p:cNvPr id="4" name="Line 3">
            <a:extLst>
              <a:ext uri="{FF2B5EF4-FFF2-40B4-BE49-F238E27FC236}">
                <a16:creationId xmlns:a16="http://schemas.microsoft.com/office/drawing/2014/main" id="{C6ED38AE-C7B5-E81D-6C82-4C2ADF304180}"/>
              </a:ext>
            </a:extLst>
          </p:cNvPr>
          <p:cNvSpPr>
            <a:spLocks noChangeShapeType="1"/>
          </p:cNvSpPr>
          <p:nvPr/>
        </p:nvSpPr>
        <p:spPr bwMode="auto">
          <a:xfrm>
            <a:off x="1009586" y="1620390"/>
            <a:ext cx="0" cy="32400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 name="Line 4">
            <a:extLst>
              <a:ext uri="{FF2B5EF4-FFF2-40B4-BE49-F238E27FC236}">
                <a16:creationId xmlns:a16="http://schemas.microsoft.com/office/drawing/2014/main" id="{1548C5BC-8F68-A5CC-848D-267B43236F38}"/>
              </a:ext>
            </a:extLst>
          </p:cNvPr>
          <p:cNvSpPr>
            <a:spLocks noChangeShapeType="1"/>
          </p:cNvSpPr>
          <p:nvPr/>
        </p:nvSpPr>
        <p:spPr bwMode="auto">
          <a:xfrm>
            <a:off x="1009587" y="4860478"/>
            <a:ext cx="424973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6" name="Text Box 5">
            <a:extLst>
              <a:ext uri="{FF2B5EF4-FFF2-40B4-BE49-F238E27FC236}">
                <a16:creationId xmlns:a16="http://schemas.microsoft.com/office/drawing/2014/main" id="{CE7306F5-E299-9F4E-15D5-1E89DF4D2FE2}"/>
              </a:ext>
            </a:extLst>
          </p:cNvPr>
          <p:cNvSpPr txBox="1">
            <a:spLocks noChangeArrowheads="1"/>
          </p:cNvSpPr>
          <p:nvPr/>
        </p:nvSpPr>
        <p:spPr bwMode="auto">
          <a:xfrm>
            <a:off x="4357177" y="4954145"/>
            <a:ext cx="9001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1600" dirty="0">
                <a:cs typeface="Arial" charset="0"/>
              </a:rPr>
              <a:t>hloubka</a:t>
            </a:r>
            <a:endParaRPr lang="en-US" altLang="cs-CZ" sz="1600" dirty="0">
              <a:cs typeface="Arial" charset="0"/>
            </a:endParaRPr>
          </a:p>
        </p:txBody>
      </p:sp>
      <p:sp>
        <p:nvSpPr>
          <p:cNvPr id="7" name="Text Box 6">
            <a:extLst>
              <a:ext uri="{FF2B5EF4-FFF2-40B4-BE49-F238E27FC236}">
                <a16:creationId xmlns:a16="http://schemas.microsoft.com/office/drawing/2014/main" id="{E1D02C31-2A7B-2EB6-C5FA-71B56ACC0C67}"/>
              </a:ext>
            </a:extLst>
          </p:cNvPr>
          <p:cNvSpPr txBox="1">
            <a:spLocks noChangeArrowheads="1"/>
          </p:cNvSpPr>
          <p:nvPr/>
        </p:nvSpPr>
        <p:spPr bwMode="auto">
          <a:xfrm rot="16200000">
            <a:off x="214041" y="2822009"/>
            <a:ext cx="10080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cs-CZ" sz="1600" dirty="0">
                <a:cs typeface="Arial" charset="0"/>
              </a:rPr>
              <a:t>Sign</a:t>
            </a:r>
            <a:r>
              <a:rPr lang="cs-CZ" altLang="cs-CZ" sz="1600" dirty="0">
                <a:cs typeface="Arial" charset="0"/>
              </a:rPr>
              <a:t>á</a:t>
            </a:r>
            <a:r>
              <a:rPr lang="en-US" altLang="cs-CZ" sz="1600" dirty="0">
                <a:cs typeface="Arial" charset="0"/>
              </a:rPr>
              <a:t>l</a:t>
            </a:r>
          </a:p>
        </p:txBody>
      </p:sp>
      <p:sp>
        <p:nvSpPr>
          <p:cNvPr id="8" name="Line 14">
            <a:extLst>
              <a:ext uri="{FF2B5EF4-FFF2-40B4-BE49-F238E27FC236}">
                <a16:creationId xmlns:a16="http://schemas.microsoft.com/office/drawing/2014/main" id="{1D8E1D8B-BBFF-BFFB-D60B-97836BCB32D6}"/>
              </a:ext>
            </a:extLst>
          </p:cNvPr>
          <p:cNvSpPr>
            <a:spLocks noChangeShapeType="1"/>
          </p:cNvSpPr>
          <p:nvPr/>
        </p:nvSpPr>
        <p:spPr bwMode="auto">
          <a:xfrm>
            <a:off x="3168586" y="1620391"/>
            <a:ext cx="0" cy="324167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 name="Line 15">
            <a:extLst>
              <a:ext uri="{FF2B5EF4-FFF2-40B4-BE49-F238E27FC236}">
                <a16:creationId xmlns:a16="http://schemas.microsoft.com/office/drawing/2014/main" id="{6FA46311-3AE3-29F2-E80A-412C1535B608}"/>
              </a:ext>
            </a:extLst>
          </p:cNvPr>
          <p:cNvSpPr>
            <a:spLocks noChangeShapeType="1"/>
          </p:cNvSpPr>
          <p:nvPr/>
        </p:nvSpPr>
        <p:spPr bwMode="auto">
          <a:xfrm flipV="1">
            <a:off x="2520886" y="1620391"/>
            <a:ext cx="0" cy="324167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 name="Line 16">
            <a:extLst>
              <a:ext uri="{FF2B5EF4-FFF2-40B4-BE49-F238E27FC236}">
                <a16:creationId xmlns:a16="http://schemas.microsoft.com/office/drawing/2014/main" id="{4D75A370-DC82-74E4-0CD2-10A5ACB835E1}"/>
              </a:ext>
            </a:extLst>
          </p:cNvPr>
          <p:cNvSpPr>
            <a:spLocks noChangeShapeType="1"/>
          </p:cNvSpPr>
          <p:nvPr/>
        </p:nvSpPr>
        <p:spPr bwMode="auto">
          <a:xfrm>
            <a:off x="2520886" y="1907728"/>
            <a:ext cx="6477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 name="Text Box 17">
            <a:extLst>
              <a:ext uri="{FF2B5EF4-FFF2-40B4-BE49-F238E27FC236}">
                <a16:creationId xmlns:a16="http://schemas.microsoft.com/office/drawing/2014/main" id="{F931A724-E443-225E-77C9-757F93F80066}"/>
              </a:ext>
            </a:extLst>
          </p:cNvPr>
          <p:cNvSpPr txBox="1">
            <a:spLocks noChangeArrowheads="1"/>
          </p:cNvSpPr>
          <p:nvPr/>
        </p:nvSpPr>
        <p:spPr bwMode="auto">
          <a:xfrm>
            <a:off x="3600387" y="4141341"/>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cs typeface="Arial" charset="0"/>
              </a:rPr>
              <a:t>16 %</a:t>
            </a:r>
          </a:p>
        </p:txBody>
      </p:sp>
      <p:sp>
        <p:nvSpPr>
          <p:cNvPr id="12" name="Text Box 18">
            <a:extLst>
              <a:ext uri="{FF2B5EF4-FFF2-40B4-BE49-F238E27FC236}">
                <a16:creationId xmlns:a16="http://schemas.microsoft.com/office/drawing/2014/main" id="{F74F3E0F-5276-1FE7-FFB8-5CB5F04AE1A9}"/>
              </a:ext>
            </a:extLst>
          </p:cNvPr>
          <p:cNvSpPr txBox="1">
            <a:spLocks noChangeArrowheads="1"/>
          </p:cNvSpPr>
          <p:nvPr/>
        </p:nvSpPr>
        <p:spPr bwMode="auto">
          <a:xfrm>
            <a:off x="1296923" y="2052191"/>
            <a:ext cx="719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cs typeface="Arial" charset="0"/>
              </a:rPr>
              <a:t>84 %</a:t>
            </a:r>
          </a:p>
        </p:txBody>
      </p:sp>
      <p:sp>
        <p:nvSpPr>
          <p:cNvPr id="13" name="Text Box 19">
            <a:extLst>
              <a:ext uri="{FF2B5EF4-FFF2-40B4-BE49-F238E27FC236}">
                <a16:creationId xmlns:a16="http://schemas.microsoft.com/office/drawing/2014/main" id="{B5E48DDD-1F31-C2F6-73D8-65751A0A4557}"/>
              </a:ext>
            </a:extLst>
          </p:cNvPr>
          <p:cNvSpPr txBox="1">
            <a:spLocks noChangeArrowheads="1"/>
          </p:cNvSpPr>
          <p:nvPr/>
        </p:nvSpPr>
        <p:spPr bwMode="auto">
          <a:xfrm>
            <a:off x="2592324" y="1475928"/>
            <a:ext cx="504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dirty="0" err="1">
                <a:cs typeface="Arial" charset="0"/>
              </a:rPr>
              <a:t>Δz</a:t>
            </a:r>
            <a:endParaRPr lang="cs-CZ" altLang="cs-CZ" dirty="0">
              <a:cs typeface="Arial" charset="0"/>
            </a:endParaRPr>
          </a:p>
        </p:txBody>
      </p:sp>
      <p:sp>
        <p:nvSpPr>
          <p:cNvPr id="14" name="Line 20">
            <a:extLst>
              <a:ext uri="{FF2B5EF4-FFF2-40B4-BE49-F238E27FC236}">
                <a16:creationId xmlns:a16="http://schemas.microsoft.com/office/drawing/2014/main" id="{34A03432-465F-A850-5FD7-E503118AA4A2}"/>
              </a:ext>
            </a:extLst>
          </p:cNvPr>
          <p:cNvSpPr>
            <a:spLocks noChangeShapeType="1"/>
          </p:cNvSpPr>
          <p:nvPr/>
        </p:nvSpPr>
        <p:spPr bwMode="auto">
          <a:xfrm flipH="1">
            <a:off x="3241611" y="4357240"/>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 name="Line 21">
            <a:extLst>
              <a:ext uri="{FF2B5EF4-FFF2-40B4-BE49-F238E27FC236}">
                <a16:creationId xmlns:a16="http://schemas.microsoft.com/office/drawing/2014/main" id="{312162ED-CFE9-7336-E15E-CAD99BE16435}"/>
              </a:ext>
            </a:extLst>
          </p:cNvPr>
          <p:cNvSpPr>
            <a:spLocks noChangeShapeType="1"/>
          </p:cNvSpPr>
          <p:nvPr/>
        </p:nvSpPr>
        <p:spPr bwMode="auto">
          <a:xfrm>
            <a:off x="2017648" y="2196653"/>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16" name="Picture 22">
            <a:extLst>
              <a:ext uri="{FF2B5EF4-FFF2-40B4-BE49-F238E27FC236}">
                <a16:creationId xmlns:a16="http://schemas.microsoft.com/office/drawing/2014/main" id="{E81FCB21-99EA-4164-E4FF-9C2300DD16D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9586" y="1620391"/>
            <a:ext cx="4152900" cy="32623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23">
            <a:extLst>
              <a:ext uri="{FF2B5EF4-FFF2-40B4-BE49-F238E27FC236}">
                <a16:creationId xmlns:a16="http://schemas.microsoft.com/office/drawing/2014/main" id="{CB97F65D-972F-5765-5B14-5DEF9C2C645C}"/>
              </a:ext>
            </a:extLst>
          </p:cNvPr>
          <p:cNvSpPr txBox="1">
            <a:spLocks noChangeArrowheads="1"/>
          </p:cNvSpPr>
          <p:nvPr/>
        </p:nvSpPr>
        <p:spPr bwMode="auto">
          <a:xfrm>
            <a:off x="2736786" y="4931916"/>
            <a:ext cx="5762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cs typeface="Arial" charset="0"/>
              </a:rPr>
              <a:t>x</a:t>
            </a:r>
          </a:p>
        </p:txBody>
      </p:sp>
      <p:sp>
        <p:nvSpPr>
          <p:cNvPr id="18" name="Line 24">
            <a:extLst>
              <a:ext uri="{FF2B5EF4-FFF2-40B4-BE49-F238E27FC236}">
                <a16:creationId xmlns:a16="http://schemas.microsoft.com/office/drawing/2014/main" id="{D5E429DD-91E7-4D0D-3CD0-0754325CAC82}"/>
              </a:ext>
            </a:extLst>
          </p:cNvPr>
          <p:cNvSpPr>
            <a:spLocks noChangeShapeType="1"/>
          </p:cNvSpPr>
          <p:nvPr/>
        </p:nvSpPr>
        <p:spPr bwMode="auto">
          <a:xfrm>
            <a:off x="2881248" y="3492054"/>
            <a:ext cx="0" cy="15128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 name="Text Box 25">
            <a:extLst>
              <a:ext uri="{FF2B5EF4-FFF2-40B4-BE49-F238E27FC236}">
                <a16:creationId xmlns:a16="http://schemas.microsoft.com/office/drawing/2014/main" id="{3F3034BA-DB82-E256-49D2-9D7686993266}"/>
              </a:ext>
            </a:extLst>
          </p:cNvPr>
          <p:cNvSpPr txBox="1">
            <a:spLocks noChangeArrowheads="1"/>
          </p:cNvSpPr>
          <p:nvPr/>
        </p:nvSpPr>
        <p:spPr bwMode="auto">
          <a:xfrm>
            <a:off x="1225486" y="1691828"/>
            <a:ext cx="5762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b="1">
                <a:solidFill>
                  <a:srgbClr val="982114"/>
                </a:solidFill>
                <a:cs typeface="Arial" charset="0"/>
              </a:rPr>
              <a:t>A</a:t>
            </a:r>
          </a:p>
        </p:txBody>
      </p:sp>
      <p:pic>
        <p:nvPicPr>
          <p:cNvPr id="20" name="Picture 26">
            <a:extLst>
              <a:ext uri="{FF2B5EF4-FFF2-40B4-BE49-F238E27FC236}">
                <a16:creationId xmlns:a16="http://schemas.microsoft.com/office/drawing/2014/main" id="{4641F1E8-8F70-8E76-D245-5FDEB8D30A4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5123" y="1691828"/>
            <a:ext cx="3810000" cy="31242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27">
            <a:extLst>
              <a:ext uri="{FF2B5EF4-FFF2-40B4-BE49-F238E27FC236}">
                <a16:creationId xmlns:a16="http://schemas.microsoft.com/office/drawing/2014/main" id="{06A97970-5762-4343-4A3E-B615F4C0F3D8}"/>
              </a:ext>
            </a:extLst>
          </p:cNvPr>
          <p:cNvSpPr txBox="1">
            <a:spLocks noChangeArrowheads="1"/>
          </p:cNvSpPr>
          <p:nvPr/>
        </p:nvSpPr>
        <p:spPr bwMode="auto">
          <a:xfrm>
            <a:off x="4105212" y="1620391"/>
            <a:ext cx="9350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b="1">
                <a:solidFill>
                  <a:srgbClr val="000099"/>
                </a:solidFill>
                <a:cs typeface="Arial" charset="0"/>
              </a:rPr>
              <a:t>B</a:t>
            </a:r>
          </a:p>
        </p:txBody>
      </p:sp>
      <p:sp>
        <p:nvSpPr>
          <p:cNvPr id="22" name="Rectangle 28">
            <a:extLst>
              <a:ext uri="{FF2B5EF4-FFF2-40B4-BE49-F238E27FC236}">
                <a16:creationId xmlns:a16="http://schemas.microsoft.com/office/drawing/2014/main" id="{5F58977E-6EA1-904B-5BFF-40AA5CE72F09}"/>
              </a:ext>
            </a:extLst>
          </p:cNvPr>
          <p:cNvSpPr>
            <a:spLocks noChangeArrowheads="1"/>
          </p:cNvSpPr>
          <p:nvPr/>
        </p:nvSpPr>
        <p:spPr bwMode="auto">
          <a:xfrm rot="16200000">
            <a:off x="2448803" y="4717851"/>
            <a:ext cx="360362" cy="1800225"/>
          </a:xfrm>
          <a:prstGeom prst="rect">
            <a:avLst/>
          </a:prstGeom>
          <a:solidFill>
            <a:srgbClr val="CFCFCF"/>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 name="Rectangle 29">
            <a:extLst>
              <a:ext uri="{FF2B5EF4-FFF2-40B4-BE49-F238E27FC236}">
                <a16:creationId xmlns:a16="http://schemas.microsoft.com/office/drawing/2014/main" id="{CA750FF1-490D-3563-7991-B951E05663C9}"/>
              </a:ext>
            </a:extLst>
          </p:cNvPr>
          <p:cNvSpPr>
            <a:spLocks noChangeArrowheads="1"/>
          </p:cNvSpPr>
          <p:nvPr/>
        </p:nvSpPr>
        <p:spPr bwMode="auto">
          <a:xfrm>
            <a:off x="1728872" y="5798145"/>
            <a:ext cx="1800225" cy="574675"/>
          </a:xfrm>
          <a:prstGeom prst="rect">
            <a:avLst/>
          </a:prstGeom>
          <a:solidFill>
            <a:srgbClr val="B0B0B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 name="Text Box 30">
            <a:extLst>
              <a:ext uri="{FF2B5EF4-FFF2-40B4-BE49-F238E27FC236}">
                <a16:creationId xmlns:a16="http://schemas.microsoft.com/office/drawing/2014/main" id="{543425B4-40CF-B4AC-3DC5-970980A26AB3}"/>
              </a:ext>
            </a:extLst>
          </p:cNvPr>
          <p:cNvSpPr txBox="1">
            <a:spLocks noChangeArrowheads="1"/>
          </p:cNvSpPr>
          <p:nvPr/>
        </p:nvSpPr>
        <p:spPr bwMode="auto">
          <a:xfrm>
            <a:off x="649149" y="5437782"/>
            <a:ext cx="107972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cs-CZ" altLang="cs-CZ" b="1" dirty="0">
                <a:solidFill>
                  <a:srgbClr val="982114"/>
                </a:solidFill>
                <a:cs typeface="Arial" charset="0"/>
              </a:rPr>
              <a:t>vrstva</a:t>
            </a:r>
            <a:r>
              <a:rPr lang="en-US" altLang="cs-CZ" b="1" dirty="0">
                <a:solidFill>
                  <a:srgbClr val="982114"/>
                </a:solidFill>
                <a:cs typeface="Arial" charset="0"/>
              </a:rPr>
              <a:t> A</a:t>
            </a:r>
          </a:p>
        </p:txBody>
      </p:sp>
      <p:sp>
        <p:nvSpPr>
          <p:cNvPr id="25" name="Text Box 31">
            <a:extLst>
              <a:ext uri="{FF2B5EF4-FFF2-40B4-BE49-F238E27FC236}">
                <a16:creationId xmlns:a16="http://schemas.microsoft.com/office/drawing/2014/main" id="{6829EDBF-3DF2-5667-6E89-3AB5C55A47A3}"/>
              </a:ext>
            </a:extLst>
          </p:cNvPr>
          <p:cNvSpPr txBox="1">
            <a:spLocks noChangeArrowheads="1"/>
          </p:cNvSpPr>
          <p:nvPr/>
        </p:nvSpPr>
        <p:spPr bwMode="auto">
          <a:xfrm>
            <a:off x="643020" y="5867448"/>
            <a:ext cx="107972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cs-CZ" altLang="cs-CZ" b="1" dirty="0">
                <a:solidFill>
                  <a:srgbClr val="000099"/>
                </a:solidFill>
                <a:cs typeface="Arial" charset="0"/>
              </a:rPr>
              <a:t>vrstva</a:t>
            </a:r>
            <a:r>
              <a:rPr lang="en-US" altLang="cs-CZ" b="1" dirty="0">
                <a:solidFill>
                  <a:srgbClr val="000099"/>
                </a:solidFill>
                <a:cs typeface="Arial" charset="0"/>
              </a:rPr>
              <a:t> B</a:t>
            </a:r>
          </a:p>
        </p:txBody>
      </p:sp>
      <p:cxnSp>
        <p:nvCxnSpPr>
          <p:cNvPr id="26" name="Přímá spojnice 25">
            <a:extLst>
              <a:ext uri="{FF2B5EF4-FFF2-40B4-BE49-F238E27FC236}">
                <a16:creationId xmlns:a16="http://schemas.microsoft.com/office/drawing/2014/main" id="{77D6AE0A-D7C6-59A2-AEAC-27D91AA00F65}"/>
              </a:ext>
            </a:extLst>
          </p:cNvPr>
          <p:cNvCxnSpPr/>
          <p:nvPr/>
        </p:nvCxnSpPr>
        <p:spPr>
          <a:xfrm>
            <a:off x="2674428" y="5419574"/>
            <a:ext cx="0" cy="4059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3B76F258-A400-9DDE-D9B8-E2AB4DDF394B}"/>
              </a:ext>
            </a:extLst>
          </p:cNvPr>
          <p:cNvCxnSpPr/>
          <p:nvPr/>
        </p:nvCxnSpPr>
        <p:spPr>
          <a:xfrm>
            <a:off x="2943606" y="5425091"/>
            <a:ext cx="0" cy="4059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Přímá spojnice 27">
            <a:extLst>
              <a:ext uri="{FF2B5EF4-FFF2-40B4-BE49-F238E27FC236}">
                <a16:creationId xmlns:a16="http://schemas.microsoft.com/office/drawing/2014/main" id="{F558C970-7181-96D8-8753-BD7721990C83}"/>
              </a:ext>
            </a:extLst>
          </p:cNvPr>
          <p:cNvCxnSpPr/>
          <p:nvPr/>
        </p:nvCxnSpPr>
        <p:spPr>
          <a:xfrm>
            <a:off x="2665473" y="5831055"/>
            <a:ext cx="2875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Volný tvar 45">
            <a:extLst>
              <a:ext uri="{FF2B5EF4-FFF2-40B4-BE49-F238E27FC236}">
                <a16:creationId xmlns:a16="http://schemas.microsoft.com/office/drawing/2014/main" id="{A13992CE-8376-EDE4-8A26-C7B981617815}"/>
              </a:ext>
            </a:extLst>
          </p:cNvPr>
          <p:cNvSpPr/>
          <p:nvPr/>
        </p:nvSpPr>
        <p:spPr>
          <a:xfrm>
            <a:off x="1843600" y="5435298"/>
            <a:ext cx="443346" cy="443349"/>
          </a:xfrm>
          <a:custGeom>
            <a:avLst/>
            <a:gdLst>
              <a:gd name="connsiteX0" fmla="*/ 0 w 443346"/>
              <a:gd name="connsiteY0" fmla="*/ 0 h 443349"/>
              <a:gd name="connsiteX1" fmla="*/ 221673 w 443346"/>
              <a:gd name="connsiteY1" fmla="*/ 443345 h 443349"/>
              <a:gd name="connsiteX2" fmla="*/ 443346 w 443346"/>
              <a:gd name="connsiteY2" fmla="*/ 9236 h 443349"/>
              <a:gd name="connsiteX3" fmla="*/ 443346 w 443346"/>
              <a:gd name="connsiteY3" fmla="*/ 9236 h 443349"/>
            </a:gdLst>
            <a:ahLst/>
            <a:cxnLst>
              <a:cxn ang="0">
                <a:pos x="connsiteX0" y="connsiteY0"/>
              </a:cxn>
              <a:cxn ang="0">
                <a:pos x="connsiteX1" y="connsiteY1"/>
              </a:cxn>
              <a:cxn ang="0">
                <a:pos x="connsiteX2" y="connsiteY2"/>
              </a:cxn>
              <a:cxn ang="0">
                <a:pos x="connsiteX3" y="connsiteY3"/>
              </a:cxn>
            </a:cxnLst>
            <a:rect l="l" t="t" r="r" b="b"/>
            <a:pathLst>
              <a:path w="443346" h="443349">
                <a:moveTo>
                  <a:pt x="0" y="0"/>
                </a:moveTo>
                <a:cubicBezTo>
                  <a:pt x="73891" y="220903"/>
                  <a:pt x="147782" y="441806"/>
                  <a:pt x="221673" y="443345"/>
                </a:cubicBezTo>
                <a:cubicBezTo>
                  <a:pt x="295564" y="444884"/>
                  <a:pt x="443346" y="9236"/>
                  <a:pt x="443346" y="9236"/>
                </a:cubicBezTo>
                <a:lnTo>
                  <a:pt x="443346" y="9236"/>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TextovéPole 29">
            <a:extLst>
              <a:ext uri="{FF2B5EF4-FFF2-40B4-BE49-F238E27FC236}">
                <a16:creationId xmlns:a16="http://schemas.microsoft.com/office/drawing/2014/main" id="{66600A35-32A6-CEDD-E32B-8DD6BEB66601}"/>
              </a:ext>
            </a:extLst>
          </p:cNvPr>
          <p:cNvSpPr txBox="1"/>
          <p:nvPr/>
        </p:nvSpPr>
        <p:spPr>
          <a:xfrm>
            <a:off x="180231" y="1836316"/>
            <a:ext cx="785793" cy="415498"/>
          </a:xfrm>
          <a:prstGeom prst="rect">
            <a:avLst/>
          </a:prstGeom>
          <a:noFill/>
        </p:spPr>
        <p:txBody>
          <a:bodyPr wrap="none" rtlCol="0">
            <a:spAutoFit/>
          </a:bodyPr>
          <a:lstStyle/>
          <a:p>
            <a:r>
              <a:rPr lang="cs-CZ" dirty="0"/>
              <a:t>100%</a:t>
            </a:r>
            <a:endParaRPr lang="en-GB" dirty="0"/>
          </a:p>
        </p:txBody>
      </p:sp>
      <p:sp>
        <p:nvSpPr>
          <p:cNvPr id="32" name="TextovéPole 31">
            <a:extLst>
              <a:ext uri="{FF2B5EF4-FFF2-40B4-BE49-F238E27FC236}">
                <a16:creationId xmlns:a16="http://schemas.microsoft.com/office/drawing/2014/main" id="{9E07ED40-CC9C-A8E8-C0B2-0E80D02B735D}"/>
              </a:ext>
            </a:extLst>
          </p:cNvPr>
          <p:cNvSpPr txBox="1"/>
          <p:nvPr/>
        </p:nvSpPr>
        <p:spPr>
          <a:xfrm>
            <a:off x="6232694" y="1908324"/>
            <a:ext cx="5328592" cy="1708160"/>
          </a:xfrm>
          <a:prstGeom prst="rect">
            <a:avLst/>
          </a:prstGeom>
          <a:noFill/>
        </p:spPr>
        <p:txBody>
          <a:bodyPr wrap="square">
            <a:spAutoFit/>
          </a:bodyPr>
          <a:lstStyle/>
          <a:p>
            <a:pPr marL="342900" indent="-342900">
              <a:buFont typeface="Arial" panose="020B0604020202020204" pitchFamily="34" charset="0"/>
              <a:buChar char="•"/>
            </a:pPr>
            <a:r>
              <a:rPr lang="cs-CZ" dirty="0"/>
              <a:t>od nanometrů po milimetrové měřítko</a:t>
            </a:r>
          </a:p>
          <a:p>
            <a:pPr marL="342900" indent="-342900">
              <a:buFont typeface="Arial" panose="020B0604020202020204" pitchFamily="34" charset="0"/>
              <a:buChar char="•"/>
            </a:pPr>
            <a:r>
              <a:rPr lang="cs-CZ" dirty="0"/>
              <a:t>žádná nebo minimální příprava vzorku</a:t>
            </a:r>
          </a:p>
          <a:p>
            <a:pPr marL="342900" indent="-342900">
              <a:buFont typeface="Arial" panose="020B0604020202020204" pitchFamily="34" charset="0"/>
              <a:buChar char="•"/>
            </a:pPr>
            <a:r>
              <a:rPr lang="cs-CZ" dirty="0"/>
              <a:t>bez omezení tvaru, velikosti nebo vodivosti</a:t>
            </a:r>
          </a:p>
          <a:p>
            <a:pPr marL="342900" indent="-342900">
              <a:buFont typeface="Arial" panose="020B0604020202020204" pitchFamily="34" charset="0"/>
              <a:buChar char="•"/>
            </a:pPr>
            <a:r>
              <a:rPr lang="cs-CZ" dirty="0"/>
              <a:t>za atmosférických podmínek</a:t>
            </a:r>
          </a:p>
          <a:p>
            <a:pPr marL="342900" indent="-342900">
              <a:buFont typeface="Arial" panose="020B0604020202020204" pitchFamily="34" charset="0"/>
              <a:buChar char="•"/>
            </a:pPr>
            <a:r>
              <a:rPr lang="cs-CZ" dirty="0"/>
              <a:t>on-line a in </a:t>
            </a:r>
            <a:r>
              <a:rPr lang="cs-CZ" dirty="0" err="1"/>
              <a:t>situ</a:t>
            </a:r>
            <a:r>
              <a:rPr lang="cs-CZ" dirty="0"/>
              <a:t> měření</a:t>
            </a:r>
          </a:p>
        </p:txBody>
      </p:sp>
      <p:sp>
        <p:nvSpPr>
          <p:cNvPr id="33" name="TextovéPole 32">
            <a:extLst>
              <a:ext uri="{FF2B5EF4-FFF2-40B4-BE49-F238E27FC236}">
                <a16:creationId xmlns:a16="http://schemas.microsoft.com/office/drawing/2014/main" id="{DC4A2300-6148-D363-D6B7-7A6C444D2672}"/>
              </a:ext>
            </a:extLst>
          </p:cNvPr>
          <p:cNvSpPr txBox="1"/>
          <p:nvPr/>
        </p:nvSpPr>
        <p:spPr>
          <a:xfrm>
            <a:off x="6444927" y="1116236"/>
            <a:ext cx="3932230" cy="738664"/>
          </a:xfrm>
          <a:prstGeom prst="rect">
            <a:avLst/>
          </a:prstGeom>
          <a:noFill/>
        </p:spPr>
        <p:txBody>
          <a:bodyPr wrap="none" rtlCol="0">
            <a:spAutoFit/>
          </a:bodyPr>
          <a:lstStyle/>
          <a:p>
            <a:r>
              <a:rPr lang="cs-CZ" b="1" dirty="0">
                <a:solidFill>
                  <a:srgbClr val="C00000"/>
                </a:solidFill>
              </a:rPr>
              <a:t>Opakovaná ablace stejného místa</a:t>
            </a:r>
          </a:p>
          <a:p>
            <a:r>
              <a:rPr lang="cs-CZ" b="1" dirty="0">
                <a:solidFill>
                  <a:srgbClr val="C00000"/>
                </a:solidFill>
              </a:rPr>
              <a:t>postupné pronikání do hloubky</a:t>
            </a:r>
            <a:endParaRPr lang="en-GB" b="1" dirty="0">
              <a:solidFill>
                <a:srgbClr val="C00000"/>
              </a:solidFill>
            </a:endParaRPr>
          </a:p>
        </p:txBody>
      </p:sp>
      <p:pic>
        <p:nvPicPr>
          <p:cNvPr id="34" name="Picture 2">
            <a:extLst>
              <a:ext uri="{FF2B5EF4-FFF2-40B4-BE49-F238E27FC236}">
                <a16:creationId xmlns:a16="http://schemas.microsoft.com/office/drawing/2014/main" id="{D2BEDB1E-74F7-9316-E826-B3E61DCDC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5400" y="4176720"/>
            <a:ext cx="5094788" cy="2772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ovéPole 34">
            <a:extLst>
              <a:ext uri="{FF2B5EF4-FFF2-40B4-BE49-F238E27FC236}">
                <a16:creationId xmlns:a16="http://schemas.microsoft.com/office/drawing/2014/main" id="{EF0EB4B5-23F5-7D8E-DAD0-880AD8B0FE1A}"/>
              </a:ext>
            </a:extLst>
          </p:cNvPr>
          <p:cNvSpPr txBox="1"/>
          <p:nvPr/>
        </p:nvSpPr>
        <p:spPr>
          <a:xfrm>
            <a:off x="6519179" y="3725074"/>
            <a:ext cx="4346831" cy="415498"/>
          </a:xfrm>
          <a:prstGeom prst="rect">
            <a:avLst/>
          </a:prstGeom>
          <a:noFill/>
        </p:spPr>
        <p:txBody>
          <a:bodyPr wrap="none" rtlCol="0">
            <a:spAutoFit/>
          </a:bodyPr>
          <a:lstStyle/>
          <a:p>
            <a:r>
              <a:rPr lang="cs-CZ" b="1" dirty="0">
                <a:solidFill>
                  <a:srgbClr val="C00000"/>
                </a:solidFill>
              </a:rPr>
              <a:t>Hloubkový profil – pozinkovaný plech</a:t>
            </a:r>
            <a:endParaRPr lang="en-GB" b="1" dirty="0">
              <a:solidFill>
                <a:srgbClr val="C00000"/>
              </a:solidFill>
            </a:endParaRPr>
          </a:p>
        </p:txBody>
      </p:sp>
    </p:spTree>
    <p:extLst>
      <p:ext uri="{BB962C8B-B14F-4D97-AF65-F5344CB8AC3E}">
        <p14:creationId xmlns:p14="http://schemas.microsoft.com/office/powerpoint/2010/main" val="7727436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DB0E02A-C45F-FFDA-F173-E0EB771701C7}"/>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Využití v zobrazovacích technikách (</a:t>
            </a:r>
            <a:r>
              <a:rPr lang="cs-CZ" sz="4000" b="1" dirty="0" err="1">
                <a:solidFill>
                  <a:schemeClr val="accent1"/>
                </a:solidFill>
              </a:rPr>
              <a:t>imaging</a:t>
            </a:r>
            <a:r>
              <a:rPr lang="cs-CZ" sz="4000" b="1" dirty="0">
                <a:solidFill>
                  <a:schemeClr val="accent1"/>
                </a:solidFill>
              </a:rPr>
              <a:t>)</a:t>
            </a:r>
          </a:p>
        </p:txBody>
      </p:sp>
      <p:pic>
        <p:nvPicPr>
          <p:cNvPr id="7" name="Obrázek 6">
            <a:extLst>
              <a:ext uri="{FF2B5EF4-FFF2-40B4-BE49-F238E27FC236}">
                <a16:creationId xmlns:a16="http://schemas.microsoft.com/office/drawing/2014/main" id="{0014A14E-2B46-2065-7264-7F8E7508CA93}"/>
              </a:ext>
            </a:extLst>
          </p:cNvPr>
          <p:cNvPicPr>
            <a:picLocks noChangeAspect="1"/>
          </p:cNvPicPr>
          <p:nvPr/>
        </p:nvPicPr>
        <p:blipFill rotWithShape="1">
          <a:blip r:embed="rId2"/>
          <a:srcRect l="13274" t="21952" r="15207" b="19073"/>
          <a:stretch/>
        </p:blipFill>
        <p:spPr>
          <a:xfrm>
            <a:off x="180231" y="3367241"/>
            <a:ext cx="5086495" cy="2621521"/>
          </a:xfrm>
          <a:prstGeom prst="rect">
            <a:avLst/>
          </a:prstGeom>
        </p:spPr>
      </p:pic>
      <p:sp>
        <p:nvSpPr>
          <p:cNvPr id="8" name="TextovéPole 7">
            <a:extLst>
              <a:ext uri="{FF2B5EF4-FFF2-40B4-BE49-F238E27FC236}">
                <a16:creationId xmlns:a16="http://schemas.microsoft.com/office/drawing/2014/main" id="{25080F6F-C127-264D-B4A8-ECEB054709C4}"/>
              </a:ext>
            </a:extLst>
          </p:cNvPr>
          <p:cNvSpPr txBox="1"/>
          <p:nvPr/>
        </p:nvSpPr>
        <p:spPr>
          <a:xfrm>
            <a:off x="180231" y="1261301"/>
            <a:ext cx="4262705" cy="1661993"/>
          </a:xfrm>
          <a:prstGeom prst="rect">
            <a:avLst/>
          </a:prstGeom>
          <a:noFill/>
        </p:spPr>
        <p:txBody>
          <a:bodyPr wrap="none" rtlCol="0">
            <a:spAutoFit/>
          </a:bodyPr>
          <a:lstStyle/>
          <a:p>
            <a:r>
              <a:rPr lang="cs-CZ" dirty="0"/>
              <a:t>Studium struktury močových kamenů</a:t>
            </a:r>
          </a:p>
          <a:p>
            <a:endParaRPr lang="cs-CZ" sz="900" dirty="0"/>
          </a:p>
          <a:p>
            <a:pPr marL="285750" indent="-285750">
              <a:buFontTx/>
              <a:buChar char="-"/>
            </a:pPr>
            <a:r>
              <a:rPr lang="cs-CZ" sz="1800" dirty="0"/>
              <a:t>sledování složení přírůstových linií</a:t>
            </a:r>
          </a:p>
          <a:p>
            <a:pPr marL="285750" indent="-285750">
              <a:buFontTx/>
              <a:buChar char="-"/>
            </a:pPr>
            <a:r>
              <a:rPr lang="cs-CZ" sz="1800" dirty="0"/>
              <a:t>historie růstu kamene</a:t>
            </a:r>
          </a:p>
          <a:p>
            <a:pPr marL="285750" indent="-285750">
              <a:buFontTx/>
              <a:buChar char="-"/>
            </a:pPr>
            <a:r>
              <a:rPr lang="cs-CZ" sz="1800" dirty="0"/>
              <a:t>reakce na léčbu, dietu, změnu prostředí</a:t>
            </a:r>
          </a:p>
          <a:p>
            <a:pPr marL="285750" indent="-285750">
              <a:buFontTx/>
              <a:buChar char="-"/>
            </a:pPr>
            <a:endParaRPr lang="en-GB" sz="1800" dirty="0"/>
          </a:p>
        </p:txBody>
      </p:sp>
      <p:pic>
        <p:nvPicPr>
          <p:cNvPr id="13" name="Obrázek 12">
            <a:extLst>
              <a:ext uri="{FF2B5EF4-FFF2-40B4-BE49-F238E27FC236}">
                <a16:creationId xmlns:a16="http://schemas.microsoft.com/office/drawing/2014/main" id="{A4935601-FEB3-6799-DC6B-08801A1B1C77}"/>
              </a:ext>
            </a:extLst>
          </p:cNvPr>
          <p:cNvPicPr>
            <a:picLocks noChangeAspect="1"/>
          </p:cNvPicPr>
          <p:nvPr/>
        </p:nvPicPr>
        <p:blipFill>
          <a:blip r:embed="rId3"/>
          <a:stretch>
            <a:fillRect/>
          </a:stretch>
        </p:blipFill>
        <p:spPr>
          <a:xfrm>
            <a:off x="6824490" y="2095115"/>
            <a:ext cx="3993402" cy="3917665"/>
          </a:xfrm>
          <a:prstGeom prst="rect">
            <a:avLst/>
          </a:prstGeom>
        </p:spPr>
      </p:pic>
      <p:sp>
        <p:nvSpPr>
          <p:cNvPr id="14" name="TextovéPole 13">
            <a:extLst>
              <a:ext uri="{FF2B5EF4-FFF2-40B4-BE49-F238E27FC236}">
                <a16:creationId xmlns:a16="http://schemas.microsoft.com/office/drawing/2014/main" id="{F607B6CC-95E1-E2F6-42FA-D3B7D13296F3}"/>
              </a:ext>
            </a:extLst>
          </p:cNvPr>
          <p:cNvSpPr txBox="1"/>
          <p:nvPr/>
        </p:nvSpPr>
        <p:spPr>
          <a:xfrm>
            <a:off x="6444927" y="1334001"/>
            <a:ext cx="4752528" cy="646331"/>
          </a:xfrm>
          <a:prstGeom prst="rect">
            <a:avLst/>
          </a:prstGeom>
          <a:noFill/>
        </p:spPr>
        <p:txBody>
          <a:bodyPr wrap="square">
            <a:spAutoFit/>
          </a:bodyPr>
          <a:lstStyle/>
          <a:p>
            <a:r>
              <a:rPr lang="cs-CZ" sz="1800" dirty="0"/>
              <a:t>Ex-</a:t>
            </a:r>
            <a:r>
              <a:rPr lang="cs-CZ" sz="1800" dirty="0" err="1"/>
              <a:t>vivo</a:t>
            </a:r>
            <a:r>
              <a:rPr lang="cs-CZ" sz="1800" dirty="0"/>
              <a:t> trojrozměrné elementární zobrazování bloku myší mozkové tkáně pomocí </a:t>
            </a:r>
            <a:r>
              <a:rPr lang="cs-CZ" sz="1800" dirty="0" err="1"/>
              <a:t>LIBS</a:t>
            </a:r>
            <a:endParaRPr lang="cs-CZ" sz="1800" dirty="0"/>
          </a:p>
        </p:txBody>
      </p:sp>
      <p:sp>
        <p:nvSpPr>
          <p:cNvPr id="16" name="TextovéPole 15">
            <a:extLst>
              <a:ext uri="{FF2B5EF4-FFF2-40B4-BE49-F238E27FC236}">
                <a16:creationId xmlns:a16="http://schemas.microsoft.com/office/drawing/2014/main" id="{2F7AAD21-D918-BF5A-FF09-4998CB571034}"/>
              </a:ext>
            </a:extLst>
          </p:cNvPr>
          <p:cNvSpPr txBox="1"/>
          <p:nvPr/>
        </p:nvSpPr>
        <p:spPr>
          <a:xfrm>
            <a:off x="7020991" y="6109964"/>
            <a:ext cx="2952328" cy="276999"/>
          </a:xfrm>
          <a:prstGeom prst="rect">
            <a:avLst/>
          </a:prstGeom>
          <a:noFill/>
        </p:spPr>
        <p:txBody>
          <a:bodyPr wrap="square">
            <a:spAutoFit/>
          </a:bodyPr>
          <a:lstStyle/>
          <a:p>
            <a:r>
              <a:rPr lang="en-GB" sz="1200" b="0" i="0" u="none" strike="noStrike" baseline="0" dirty="0">
                <a:latin typeface="AdvOTf2679e53.I"/>
              </a:rPr>
              <a:t>J. </a:t>
            </a:r>
            <a:r>
              <a:rPr lang="en-GB" sz="1200" b="0" i="0" u="none" strike="noStrike" baseline="0" dirty="0" err="1">
                <a:latin typeface="AdvOTf2679e53.I"/>
              </a:rPr>
              <a:t>Biophotonics</a:t>
            </a:r>
            <a:r>
              <a:rPr lang="en-GB" sz="1200" b="0" i="0" u="none" strike="noStrike" baseline="0" dirty="0">
                <a:latin typeface="AdvOT569473da"/>
              </a:rPr>
              <a:t>.</a:t>
            </a:r>
            <a:r>
              <a:rPr lang="cs-CZ" sz="1200" b="0" i="0" u="none" strike="noStrike" baseline="0" dirty="0">
                <a:latin typeface="AdvOT569473da"/>
              </a:rPr>
              <a:t> </a:t>
            </a:r>
            <a:r>
              <a:rPr lang="en-GB" sz="1200" b="0" i="0" u="none" strike="noStrike" baseline="0" dirty="0" err="1">
                <a:latin typeface="AdvOT569473da"/>
              </a:rPr>
              <a:t>2021;14:e202000479</a:t>
            </a:r>
            <a:r>
              <a:rPr lang="en-GB" sz="1200" b="0" i="0" u="none" strike="noStrike" baseline="0" dirty="0">
                <a:latin typeface="AdvOT569473da"/>
              </a:rPr>
              <a:t>.</a:t>
            </a:r>
            <a:endParaRPr lang="en-GB" sz="1200" dirty="0"/>
          </a:p>
        </p:txBody>
      </p:sp>
    </p:spTree>
    <p:extLst>
      <p:ext uri="{BB962C8B-B14F-4D97-AF65-F5344CB8AC3E}">
        <p14:creationId xmlns:p14="http://schemas.microsoft.com/office/powerpoint/2010/main" val="22764124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C5F575F-5ECD-9760-080F-20DEFDBF1E27}"/>
              </a:ext>
            </a:extLst>
          </p:cNvPr>
          <p:cNvSpPr>
            <a:spLocks noGrp="1"/>
          </p:cNvSpPr>
          <p:nvPr>
            <p:ph type="sldNum" sz="quarter" idx="12"/>
          </p:nvPr>
        </p:nvSpPr>
        <p:spPr/>
        <p:txBody>
          <a:bodyPr/>
          <a:lstStyle/>
          <a:p>
            <a:fld id="{0B03548C-D8CE-44B9-80D6-3D9141BDC6B7}" type="slidenum">
              <a:rPr lang="cs-CZ" smtClean="0"/>
              <a:t>72</a:t>
            </a:fld>
            <a:endParaRPr lang="cs-CZ"/>
          </a:p>
        </p:txBody>
      </p:sp>
      <p:sp>
        <p:nvSpPr>
          <p:cNvPr id="3" name="TextovéPole 2">
            <a:extLst>
              <a:ext uri="{FF2B5EF4-FFF2-40B4-BE49-F238E27FC236}">
                <a16:creationId xmlns:a16="http://schemas.microsoft.com/office/drawing/2014/main" id="{58A7F2DC-7C2D-9236-B9D0-482F4B86B6C1}"/>
              </a:ext>
            </a:extLst>
          </p:cNvPr>
          <p:cNvSpPr txBox="1"/>
          <p:nvPr/>
        </p:nvSpPr>
        <p:spPr>
          <a:xfrm>
            <a:off x="0" y="139052"/>
            <a:ext cx="12169775" cy="646331"/>
          </a:xfrm>
          <a:prstGeom prst="rect">
            <a:avLst/>
          </a:prstGeom>
          <a:noFill/>
          <a:ln w="57150">
            <a:solidFill>
              <a:srgbClr val="7030A0"/>
            </a:solidFill>
          </a:ln>
        </p:spPr>
        <p:txBody>
          <a:bodyPr wrap="square">
            <a:spAutoFit/>
          </a:bodyPr>
          <a:lstStyle/>
          <a:p>
            <a:pPr algn="ctr">
              <a:defRPr/>
            </a:pPr>
            <a:r>
              <a:rPr lang="cs-CZ" sz="3600" b="1" dirty="0">
                <a:solidFill>
                  <a:schemeClr val="accent1"/>
                </a:solidFill>
              </a:rPr>
              <a:t>Doplňková metoda k elektronové mikrosondě v geologii</a:t>
            </a:r>
          </a:p>
        </p:txBody>
      </p:sp>
      <p:pic>
        <p:nvPicPr>
          <p:cNvPr id="4" name="Obrázek 3" descr="Obsah obrázku text, papírnictví, stavební materiál, kámen&#10;&#10;Popis byl vytvořen automaticky">
            <a:extLst>
              <a:ext uri="{FF2B5EF4-FFF2-40B4-BE49-F238E27FC236}">
                <a16:creationId xmlns:a16="http://schemas.microsoft.com/office/drawing/2014/main" id="{30F5BC3A-D014-CD1A-3FA3-0DAE68D16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407" y="1620073"/>
            <a:ext cx="4435147" cy="3368141"/>
          </a:xfrm>
          <a:prstGeom prst="rect">
            <a:avLst/>
          </a:prstGeom>
        </p:spPr>
      </p:pic>
      <p:pic>
        <p:nvPicPr>
          <p:cNvPr id="5" name="Obrázek 4" descr="Obsah obrázku text, stavební materiál, obálka, kámen&#10;&#10;Popis byl vytvořen automaticky">
            <a:extLst>
              <a:ext uri="{FF2B5EF4-FFF2-40B4-BE49-F238E27FC236}">
                <a16:creationId xmlns:a16="http://schemas.microsoft.com/office/drawing/2014/main" id="{8350CB9D-9B46-180B-9A86-D6C9CE2572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2" r="24548" b="4389"/>
          <a:stretch/>
        </p:blipFill>
        <p:spPr>
          <a:xfrm>
            <a:off x="3869944" y="1620074"/>
            <a:ext cx="3160182" cy="3408776"/>
          </a:xfrm>
          <a:prstGeom prst="rect">
            <a:avLst/>
          </a:prstGeom>
        </p:spPr>
      </p:pic>
      <p:sp>
        <p:nvSpPr>
          <p:cNvPr id="6" name="TextovéPole 5">
            <a:extLst>
              <a:ext uri="{FF2B5EF4-FFF2-40B4-BE49-F238E27FC236}">
                <a16:creationId xmlns:a16="http://schemas.microsoft.com/office/drawing/2014/main" id="{556C87A2-7061-DEF6-6DD4-6C94FACC79BA}"/>
              </a:ext>
            </a:extLst>
          </p:cNvPr>
          <p:cNvSpPr txBox="1"/>
          <p:nvPr/>
        </p:nvSpPr>
        <p:spPr>
          <a:xfrm>
            <a:off x="4563666" y="1044228"/>
            <a:ext cx="1997275" cy="369332"/>
          </a:xfrm>
          <a:prstGeom prst="rect">
            <a:avLst/>
          </a:prstGeom>
          <a:noFill/>
        </p:spPr>
        <p:txBody>
          <a:bodyPr wrap="square" rtlCol="0">
            <a:spAutoFit/>
          </a:bodyPr>
          <a:lstStyle/>
          <a:p>
            <a:r>
              <a:rPr lang="cs-CZ" sz="1800" dirty="0"/>
              <a:t>O I 777.42 </a:t>
            </a:r>
            <a:r>
              <a:rPr lang="cs-CZ" sz="1800" dirty="0" err="1"/>
              <a:t>nm</a:t>
            </a:r>
            <a:endParaRPr lang="cs-CZ" sz="1800" dirty="0"/>
          </a:p>
        </p:txBody>
      </p:sp>
      <p:sp>
        <p:nvSpPr>
          <p:cNvPr id="7" name="TextovéPole 6">
            <a:extLst>
              <a:ext uri="{FF2B5EF4-FFF2-40B4-BE49-F238E27FC236}">
                <a16:creationId xmlns:a16="http://schemas.microsoft.com/office/drawing/2014/main" id="{EB7116AB-0175-52D8-415A-5E67CD7CE2F5}"/>
              </a:ext>
            </a:extLst>
          </p:cNvPr>
          <p:cNvSpPr txBox="1"/>
          <p:nvPr/>
        </p:nvSpPr>
        <p:spPr>
          <a:xfrm>
            <a:off x="1015964" y="1044228"/>
            <a:ext cx="1997275" cy="369332"/>
          </a:xfrm>
          <a:prstGeom prst="rect">
            <a:avLst/>
          </a:prstGeom>
          <a:noFill/>
        </p:spPr>
        <p:txBody>
          <a:bodyPr wrap="square" rtlCol="0">
            <a:spAutoFit/>
          </a:bodyPr>
          <a:lstStyle/>
          <a:p>
            <a:r>
              <a:rPr lang="cs-CZ" sz="1800" dirty="0"/>
              <a:t>U II 591.35 </a:t>
            </a:r>
            <a:r>
              <a:rPr lang="cs-CZ" sz="1800" dirty="0" err="1"/>
              <a:t>nm</a:t>
            </a:r>
            <a:endParaRPr lang="cs-CZ" sz="1800" dirty="0"/>
          </a:p>
        </p:txBody>
      </p:sp>
      <p:pic>
        <p:nvPicPr>
          <p:cNvPr id="8" name="Obrázek 7" descr="Obsah obrázku text, papírnictví, obálka&#10;&#10;Popis byl vytvořen automaticky">
            <a:extLst>
              <a:ext uri="{FF2B5EF4-FFF2-40B4-BE49-F238E27FC236}">
                <a16:creationId xmlns:a16="http://schemas.microsoft.com/office/drawing/2014/main" id="{ABF6E821-1E50-78B8-30FC-A5ADD1F24493}"/>
              </a:ext>
            </a:extLst>
          </p:cNvPr>
          <p:cNvPicPr>
            <a:picLocks noChangeAspect="1"/>
          </p:cNvPicPr>
          <p:nvPr/>
        </p:nvPicPr>
        <p:blipFill rotWithShape="1">
          <a:blip r:embed="rId4">
            <a:extLst>
              <a:ext uri="{28A0092B-C50C-407E-A947-70E740481C1C}">
                <a14:useLocalDpi xmlns:a14="http://schemas.microsoft.com/office/drawing/2010/main" val="0"/>
              </a:ext>
            </a:extLst>
          </a:blip>
          <a:srcRect t="4043" r="28808" b="4043"/>
          <a:stretch/>
        </p:blipFill>
        <p:spPr>
          <a:xfrm>
            <a:off x="7350481" y="1676886"/>
            <a:ext cx="3160183" cy="3311329"/>
          </a:xfrm>
          <a:prstGeom prst="rect">
            <a:avLst/>
          </a:prstGeom>
        </p:spPr>
      </p:pic>
      <p:sp>
        <p:nvSpPr>
          <p:cNvPr id="9" name="TextovéPole 8">
            <a:extLst>
              <a:ext uri="{FF2B5EF4-FFF2-40B4-BE49-F238E27FC236}">
                <a16:creationId xmlns:a16="http://schemas.microsoft.com/office/drawing/2014/main" id="{3A5531F2-29FD-403A-0D2E-155B022A1259}"/>
              </a:ext>
            </a:extLst>
          </p:cNvPr>
          <p:cNvSpPr txBox="1"/>
          <p:nvPr/>
        </p:nvSpPr>
        <p:spPr>
          <a:xfrm>
            <a:off x="8111368" y="1116236"/>
            <a:ext cx="1997275" cy="369332"/>
          </a:xfrm>
          <a:prstGeom prst="rect">
            <a:avLst/>
          </a:prstGeom>
          <a:noFill/>
        </p:spPr>
        <p:txBody>
          <a:bodyPr wrap="square" rtlCol="0">
            <a:spAutoFit/>
          </a:bodyPr>
          <a:lstStyle/>
          <a:p>
            <a:r>
              <a:rPr lang="cs-CZ" sz="1800" dirty="0"/>
              <a:t>H </a:t>
            </a:r>
            <a:r>
              <a:rPr lang="el-GR" sz="1800" dirty="0"/>
              <a:t>α</a:t>
            </a:r>
            <a:r>
              <a:rPr lang="cs-CZ" sz="1800" dirty="0"/>
              <a:t> 656.28 </a:t>
            </a:r>
            <a:r>
              <a:rPr lang="cs-CZ" sz="1800" dirty="0" err="1"/>
              <a:t>nm</a:t>
            </a:r>
            <a:endParaRPr lang="cs-CZ" sz="1800" dirty="0"/>
          </a:p>
        </p:txBody>
      </p:sp>
      <p:sp>
        <p:nvSpPr>
          <p:cNvPr id="11" name="TextovéPole 10">
            <a:extLst>
              <a:ext uri="{FF2B5EF4-FFF2-40B4-BE49-F238E27FC236}">
                <a16:creationId xmlns:a16="http://schemas.microsoft.com/office/drawing/2014/main" id="{84A2EF42-275B-6815-C0C9-93C1D8593043}"/>
              </a:ext>
            </a:extLst>
          </p:cNvPr>
          <p:cNvSpPr txBox="1"/>
          <p:nvPr/>
        </p:nvSpPr>
        <p:spPr>
          <a:xfrm>
            <a:off x="728304" y="5624036"/>
            <a:ext cx="8876136" cy="830997"/>
          </a:xfrm>
          <a:prstGeom prst="rect">
            <a:avLst/>
          </a:prstGeom>
          <a:noFill/>
        </p:spPr>
        <p:txBody>
          <a:bodyPr wrap="square" rtlCol="0">
            <a:spAutoFit/>
          </a:bodyPr>
          <a:lstStyle/>
          <a:p>
            <a:pPr marL="285236" indent="-285236">
              <a:buFontTx/>
              <a:buChar char="-"/>
            </a:pPr>
            <a:r>
              <a:rPr lang="cs-CZ" sz="1600"/>
              <a:t>Viditelný kontrast mezi primární a sekundární mineralizací uranu </a:t>
            </a:r>
          </a:p>
          <a:p>
            <a:pPr marL="285236" indent="-285236">
              <a:buFontTx/>
              <a:buChar char="-"/>
            </a:pPr>
            <a:r>
              <a:rPr lang="cs-CZ" sz="1600" dirty="0"/>
              <a:t>Distribuce kyslíku potvrzuje přítomnost oxidovaných forem uranu  (</a:t>
            </a:r>
            <a:r>
              <a:rPr lang="cs-CZ" sz="1600" dirty="0" err="1"/>
              <a:t>uranofán</a:t>
            </a:r>
            <a:r>
              <a:rPr lang="cs-CZ" sz="1600" dirty="0"/>
              <a:t>)</a:t>
            </a:r>
          </a:p>
          <a:p>
            <a:pPr marL="285236" indent="-285236">
              <a:buFontTx/>
              <a:buChar char="-"/>
            </a:pPr>
            <a:r>
              <a:rPr lang="cs-CZ" sz="1600" dirty="0"/>
              <a:t>Distribuce vodíku potvrzuje přítomnost minerálních fází obsahujících vodu nebo hydroxylové skupiny</a:t>
            </a:r>
          </a:p>
        </p:txBody>
      </p:sp>
    </p:spTree>
    <p:extLst>
      <p:ext uri="{BB962C8B-B14F-4D97-AF65-F5344CB8AC3E}">
        <p14:creationId xmlns:p14="http://schemas.microsoft.com/office/powerpoint/2010/main" val="38216723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6BD94EB-E06F-5D22-E2C2-E10BB8931CB6}"/>
              </a:ext>
            </a:extLst>
          </p:cNvPr>
          <p:cNvSpPr>
            <a:spLocks noGrp="1"/>
          </p:cNvSpPr>
          <p:nvPr>
            <p:ph type="sldNum" sz="quarter" idx="12"/>
          </p:nvPr>
        </p:nvSpPr>
        <p:spPr/>
        <p:txBody>
          <a:bodyPr/>
          <a:lstStyle/>
          <a:p>
            <a:fld id="{0B03548C-D8CE-44B9-80D6-3D9141BDC6B7}" type="slidenum">
              <a:rPr lang="cs-CZ" smtClean="0"/>
              <a:t>73</a:t>
            </a:fld>
            <a:endParaRPr lang="cs-CZ"/>
          </a:p>
        </p:txBody>
      </p:sp>
      <p:sp>
        <p:nvSpPr>
          <p:cNvPr id="3" name="TextovéPole 2">
            <a:extLst>
              <a:ext uri="{FF2B5EF4-FFF2-40B4-BE49-F238E27FC236}">
                <a16:creationId xmlns:a16="http://schemas.microsoft.com/office/drawing/2014/main" id="{65D4849E-6815-2704-0D51-5D1EA7C900A0}"/>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Využití v kosmickém výzkumu</a:t>
            </a:r>
          </a:p>
        </p:txBody>
      </p:sp>
      <p:pic>
        <p:nvPicPr>
          <p:cNvPr id="4" name="Picture 6" descr="Msl laser 466x248.gif">
            <a:extLst>
              <a:ext uri="{FF2B5EF4-FFF2-40B4-BE49-F238E27FC236}">
                <a16:creationId xmlns:a16="http://schemas.microsoft.com/office/drawing/2014/main" id="{C7B8BD64-CF7F-7DEF-0241-695ADE3E0DF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77966" y="2916436"/>
            <a:ext cx="7347281" cy="391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a:extLst>
              <a:ext uri="{FF2B5EF4-FFF2-40B4-BE49-F238E27FC236}">
                <a16:creationId xmlns:a16="http://schemas.microsoft.com/office/drawing/2014/main" id="{AAF036A2-C9CA-FD7D-EE64-F2C43DB7CBEC}"/>
              </a:ext>
            </a:extLst>
          </p:cNvPr>
          <p:cNvSpPr txBox="1"/>
          <p:nvPr/>
        </p:nvSpPr>
        <p:spPr>
          <a:xfrm>
            <a:off x="756295" y="1116236"/>
            <a:ext cx="6112042" cy="1569660"/>
          </a:xfrm>
          <a:prstGeom prst="rect">
            <a:avLst/>
          </a:prstGeom>
          <a:noFill/>
        </p:spPr>
        <p:txBody>
          <a:bodyPr wrap="square">
            <a:spAutoFit/>
          </a:bodyPr>
          <a:lstStyle/>
          <a:p>
            <a:pPr eaLnBrk="1" hangingPunct="1">
              <a:spcBef>
                <a:spcPct val="0"/>
              </a:spcBef>
              <a:buFontTx/>
              <a:buNone/>
            </a:pPr>
            <a:r>
              <a:rPr lang="cs-CZ" altLang="cs-CZ" sz="3600" b="1" u="sng" dirty="0">
                <a:solidFill>
                  <a:srgbClr val="C00000"/>
                </a:solidFill>
              </a:rPr>
              <a:t>Výzkum Marsu (NASA)</a:t>
            </a:r>
          </a:p>
          <a:p>
            <a:pPr eaLnBrk="1" hangingPunct="1">
              <a:spcBef>
                <a:spcPct val="0"/>
              </a:spcBef>
              <a:buFontTx/>
              <a:buNone/>
            </a:pPr>
            <a:endParaRPr lang="cs-CZ" altLang="cs-CZ" sz="2000" b="1" dirty="0"/>
          </a:p>
          <a:p>
            <a:pPr eaLnBrk="1" hangingPunct="1">
              <a:spcBef>
                <a:spcPct val="0"/>
              </a:spcBef>
              <a:buFontTx/>
              <a:buNone/>
            </a:pPr>
            <a:r>
              <a:rPr lang="cs-CZ" altLang="cs-CZ" sz="2000" b="1" dirty="0" err="1"/>
              <a:t>ChemCam</a:t>
            </a:r>
            <a:r>
              <a:rPr lang="cs-CZ" altLang="cs-CZ" sz="2000" b="1" dirty="0"/>
              <a:t> (</a:t>
            </a:r>
            <a:r>
              <a:rPr lang="cs-CZ" altLang="cs-CZ" sz="2000" b="1" dirty="0" err="1"/>
              <a:t>Curiosity</a:t>
            </a:r>
            <a:r>
              <a:rPr lang="cs-CZ" altLang="cs-CZ" sz="2000" b="1" dirty="0"/>
              <a:t> Rover - 2012)</a:t>
            </a:r>
          </a:p>
          <a:p>
            <a:pPr eaLnBrk="1" hangingPunct="1">
              <a:spcBef>
                <a:spcPct val="0"/>
              </a:spcBef>
              <a:buFontTx/>
              <a:buNone/>
            </a:pPr>
            <a:r>
              <a:rPr lang="cs-CZ" altLang="cs-CZ" sz="2000" b="1" dirty="0" err="1"/>
              <a:t>SuperCam</a:t>
            </a:r>
            <a:r>
              <a:rPr lang="cs-CZ" altLang="cs-CZ" sz="2000" b="1" dirty="0"/>
              <a:t> (Perseverance Rover – 2020)</a:t>
            </a:r>
          </a:p>
        </p:txBody>
      </p:sp>
    </p:spTree>
    <p:extLst>
      <p:ext uri="{BB962C8B-B14F-4D97-AF65-F5344CB8AC3E}">
        <p14:creationId xmlns:p14="http://schemas.microsoft.com/office/powerpoint/2010/main" val="12589874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08DDF4F-79D8-15ED-8CE4-563545B86DA9}"/>
              </a:ext>
            </a:extLst>
          </p:cNvPr>
          <p:cNvSpPr>
            <a:spLocks noGrp="1"/>
          </p:cNvSpPr>
          <p:nvPr>
            <p:ph type="sldNum" sz="quarter" idx="12"/>
          </p:nvPr>
        </p:nvSpPr>
        <p:spPr/>
        <p:txBody>
          <a:bodyPr/>
          <a:lstStyle/>
          <a:p>
            <a:fld id="{0B03548C-D8CE-44B9-80D6-3D9141BDC6B7}" type="slidenum">
              <a:rPr lang="cs-CZ" smtClean="0"/>
              <a:t>74</a:t>
            </a:fld>
            <a:endParaRPr lang="cs-CZ"/>
          </a:p>
        </p:txBody>
      </p:sp>
      <p:sp>
        <p:nvSpPr>
          <p:cNvPr id="3" name="TextovéPole 2">
            <a:extLst>
              <a:ext uri="{FF2B5EF4-FFF2-40B4-BE49-F238E27FC236}">
                <a16:creationId xmlns:a16="http://schemas.microsoft.com/office/drawing/2014/main" id="{E90D437E-D3E6-1604-9AEC-EC59B43F0229}"/>
              </a:ext>
            </a:extLst>
          </p:cNvPr>
          <p:cNvSpPr txBox="1"/>
          <p:nvPr/>
        </p:nvSpPr>
        <p:spPr>
          <a:xfrm>
            <a:off x="0" y="139052"/>
            <a:ext cx="12169775" cy="707886"/>
          </a:xfrm>
          <a:prstGeom prst="rect">
            <a:avLst/>
          </a:prstGeom>
          <a:noFill/>
          <a:ln w="57150">
            <a:solidFill>
              <a:srgbClr val="7030A0"/>
            </a:solidFill>
          </a:ln>
        </p:spPr>
        <p:txBody>
          <a:bodyPr wrap="square">
            <a:spAutoFit/>
          </a:bodyPr>
          <a:lstStyle/>
          <a:p>
            <a:pPr algn="ctr">
              <a:defRPr/>
            </a:pPr>
            <a:r>
              <a:rPr lang="cs-CZ" sz="4000" b="1" dirty="0">
                <a:solidFill>
                  <a:schemeClr val="accent1"/>
                </a:solidFill>
              </a:rPr>
              <a:t>Výzkum Marsu (NASA)</a:t>
            </a:r>
          </a:p>
        </p:txBody>
      </p:sp>
      <p:pic>
        <p:nvPicPr>
          <p:cNvPr id="4" name="Picture 8" descr="http://www.msl-chemcam.com/overlay/msl.png">
            <a:extLst>
              <a:ext uri="{FF2B5EF4-FFF2-40B4-BE49-F238E27FC236}">
                <a16:creationId xmlns:a16="http://schemas.microsoft.com/office/drawing/2014/main" id="{5B59AE0A-159A-A4B2-E963-DCDDA1101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97"/>
          <a:stretch>
            <a:fillRect/>
          </a:stretch>
        </p:blipFill>
        <p:spPr bwMode="auto">
          <a:xfrm>
            <a:off x="396255" y="972220"/>
            <a:ext cx="3332162"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www.msl-chemcam.com/doc/images/259/image016.jpg">
            <a:extLst>
              <a:ext uri="{FF2B5EF4-FFF2-40B4-BE49-F238E27FC236}">
                <a16:creationId xmlns:a16="http://schemas.microsoft.com/office/drawing/2014/main" id="{F000A266-54E4-5736-8BFF-0BBA3FA8A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023" y="1116236"/>
            <a:ext cx="4680521" cy="38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s://upload.wikimedia.org/wikipedia/commons/4/4f/PIA16089.jpg">
            <a:extLst>
              <a:ext uri="{FF2B5EF4-FFF2-40B4-BE49-F238E27FC236}">
                <a16:creationId xmlns:a16="http://schemas.microsoft.com/office/drawing/2014/main" id="{B8ED27E6-7981-37DE-E12E-A31CCA1A5F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600"/>
          <a:stretch/>
        </p:blipFill>
        <p:spPr bwMode="auto">
          <a:xfrm>
            <a:off x="138355" y="3852540"/>
            <a:ext cx="7727678" cy="299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457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DD0190E-F15B-E59A-FE96-6E04496EB09A}"/>
              </a:ext>
            </a:extLst>
          </p:cNvPr>
          <p:cNvSpPr>
            <a:spLocks noGrp="1"/>
          </p:cNvSpPr>
          <p:nvPr>
            <p:ph type="sldNum" sz="quarter" idx="12"/>
          </p:nvPr>
        </p:nvSpPr>
        <p:spPr/>
        <p:txBody>
          <a:bodyPr/>
          <a:lstStyle/>
          <a:p>
            <a:fld id="{0B03548C-D8CE-44B9-80D6-3D9141BDC6B7}" type="slidenum">
              <a:rPr lang="cs-CZ" smtClean="0"/>
              <a:t>8</a:t>
            </a:fld>
            <a:endParaRPr lang="cs-CZ"/>
          </a:p>
        </p:txBody>
      </p:sp>
      <p:sp>
        <p:nvSpPr>
          <p:cNvPr id="4" name="TextovéPole 3">
            <a:extLst>
              <a:ext uri="{FF2B5EF4-FFF2-40B4-BE49-F238E27FC236}">
                <a16:creationId xmlns:a16="http://schemas.microsoft.com/office/drawing/2014/main" id="{7F126888-EDC6-44B6-0DB2-38046BEBA1C6}"/>
              </a:ext>
            </a:extLst>
          </p:cNvPr>
          <p:cNvSpPr txBox="1"/>
          <p:nvPr/>
        </p:nvSpPr>
        <p:spPr>
          <a:xfrm>
            <a:off x="-1" y="252140"/>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Optické analytické metody</a:t>
            </a:r>
          </a:p>
        </p:txBody>
      </p:sp>
      <p:sp>
        <p:nvSpPr>
          <p:cNvPr id="5" name="Obdélník 4">
            <a:extLst>
              <a:ext uri="{FF2B5EF4-FFF2-40B4-BE49-F238E27FC236}">
                <a16:creationId xmlns:a16="http://schemas.microsoft.com/office/drawing/2014/main" id="{146D70A0-A1F9-6593-215C-D7D8001D3724}"/>
              </a:ext>
            </a:extLst>
          </p:cNvPr>
          <p:cNvSpPr/>
          <p:nvPr/>
        </p:nvSpPr>
        <p:spPr>
          <a:xfrm>
            <a:off x="756295" y="1188244"/>
            <a:ext cx="11210570" cy="5713552"/>
          </a:xfrm>
          <a:prstGeom prst="rect">
            <a:avLst/>
          </a:prstGeom>
        </p:spPr>
        <p:txBody>
          <a:bodyPr wrap="square">
            <a:spAutoFit/>
          </a:bodyPr>
          <a:lstStyle/>
          <a:p>
            <a:pPr marL="342900" indent="-342900">
              <a:lnSpc>
                <a:spcPct val="80000"/>
              </a:lnSpc>
              <a:buFont typeface="Wingdings" panose="05000000000000000000" pitchFamily="2" charset="2"/>
              <a:buChar char="§"/>
            </a:pPr>
            <a:r>
              <a:rPr lang="cs-CZ" altLang="cs-CZ" sz="2400" dirty="0"/>
              <a:t>metody využívající interakci elektromagnetického záření se zkoumanou látkou</a:t>
            </a:r>
          </a:p>
          <a:p>
            <a:pPr marL="342900" indent="-342900">
              <a:lnSpc>
                <a:spcPct val="80000"/>
              </a:lnSpc>
              <a:buFont typeface="Wingdings" panose="05000000000000000000" pitchFamily="2" charset="2"/>
              <a:buChar char="§"/>
            </a:pPr>
            <a:endParaRPr lang="cs-CZ" altLang="cs-CZ" sz="2400" dirty="0"/>
          </a:p>
          <a:p>
            <a:pPr>
              <a:lnSpc>
                <a:spcPct val="80000"/>
              </a:lnSpc>
            </a:pPr>
            <a:endParaRPr lang="cs-CZ" altLang="cs-CZ" sz="800" dirty="0"/>
          </a:p>
          <a:p>
            <a:pPr marL="342900" indent="-342900">
              <a:lnSpc>
                <a:spcPct val="80000"/>
              </a:lnSpc>
              <a:buClr>
                <a:schemeClr val="tx1"/>
              </a:buClr>
              <a:buFont typeface="Wingdings" panose="05000000000000000000" pitchFamily="2" charset="2"/>
              <a:buChar char="Ø"/>
            </a:pPr>
            <a:r>
              <a:rPr lang="cs-CZ" altLang="cs-CZ" sz="2400" dirty="0"/>
              <a:t>spektrometrické metody založené na měření množství elektromagnetického záření produkovaného nebo absorbovaného atomy nebo molekulami</a:t>
            </a:r>
          </a:p>
          <a:p>
            <a:pPr>
              <a:lnSpc>
                <a:spcPct val="80000"/>
              </a:lnSpc>
              <a:buClr>
                <a:schemeClr val="tx1"/>
              </a:buClr>
              <a:buFont typeface="Wingdings" pitchFamily="2" charset="2"/>
              <a:buChar char="Ø"/>
            </a:pPr>
            <a:endParaRPr lang="cs-CZ" altLang="cs-CZ" sz="800" dirty="0">
              <a:solidFill>
                <a:srgbClr val="58585A"/>
              </a:solidFill>
            </a:endParaRPr>
          </a:p>
          <a:p>
            <a:pPr>
              <a:lnSpc>
                <a:spcPct val="80000"/>
              </a:lnSpc>
            </a:pPr>
            <a:endParaRPr lang="cs-CZ" altLang="cs-CZ" sz="2400" b="1" dirty="0">
              <a:solidFill>
                <a:srgbClr val="FF0000"/>
              </a:solidFill>
            </a:endParaRPr>
          </a:p>
          <a:p>
            <a:pPr>
              <a:lnSpc>
                <a:spcPct val="80000"/>
              </a:lnSpc>
            </a:pPr>
            <a:endParaRPr lang="cs-CZ" altLang="cs-CZ" sz="2400" b="1" dirty="0">
              <a:solidFill>
                <a:srgbClr val="FF0000"/>
              </a:solidFill>
            </a:endParaRPr>
          </a:p>
          <a:p>
            <a:pPr>
              <a:lnSpc>
                <a:spcPct val="80000"/>
              </a:lnSpc>
            </a:pPr>
            <a:r>
              <a:rPr lang="cs-CZ" altLang="cs-CZ" sz="2400" b="1" dirty="0">
                <a:solidFill>
                  <a:srgbClr val="FF0000"/>
                </a:solidFill>
              </a:rPr>
              <a:t>absorpční a emisní spektrometrie   </a:t>
            </a:r>
          </a:p>
          <a:p>
            <a:pPr>
              <a:lnSpc>
                <a:spcPct val="80000"/>
              </a:lnSpc>
            </a:pPr>
            <a:endParaRPr lang="cs-CZ" altLang="cs-CZ" sz="800" b="1" dirty="0">
              <a:solidFill>
                <a:srgbClr val="FF0000"/>
              </a:solidFill>
            </a:endParaRPr>
          </a:p>
          <a:p>
            <a:pPr>
              <a:lnSpc>
                <a:spcPct val="80000"/>
              </a:lnSpc>
            </a:pPr>
            <a:endParaRPr lang="cs-CZ" altLang="cs-CZ" sz="2400" b="1" dirty="0">
              <a:solidFill>
                <a:srgbClr val="FF0000"/>
              </a:solidFill>
            </a:endParaRPr>
          </a:p>
          <a:p>
            <a:pPr>
              <a:lnSpc>
                <a:spcPct val="80000"/>
              </a:lnSpc>
            </a:pPr>
            <a:endParaRPr lang="cs-CZ" altLang="cs-CZ" sz="2400" b="1" dirty="0">
              <a:solidFill>
                <a:srgbClr val="FF0000"/>
              </a:solidFill>
            </a:endParaRPr>
          </a:p>
          <a:p>
            <a:pPr>
              <a:lnSpc>
                <a:spcPct val="80000"/>
              </a:lnSpc>
            </a:pPr>
            <a:r>
              <a:rPr lang="cs-CZ" altLang="cs-CZ" sz="2400" b="1" dirty="0">
                <a:solidFill>
                  <a:srgbClr val="FF0000"/>
                </a:solidFill>
              </a:rPr>
              <a:t>atomová a molekulová spektrometrie</a:t>
            </a:r>
          </a:p>
          <a:p>
            <a:pPr>
              <a:lnSpc>
                <a:spcPct val="80000"/>
              </a:lnSpc>
            </a:pPr>
            <a:endParaRPr lang="cs-CZ" altLang="cs-CZ" sz="2400" b="1" dirty="0">
              <a:solidFill>
                <a:srgbClr val="FF0000"/>
              </a:solidFill>
            </a:endParaRPr>
          </a:p>
          <a:p>
            <a:pPr>
              <a:lnSpc>
                <a:spcPct val="80000"/>
              </a:lnSpc>
            </a:pPr>
            <a:endParaRPr lang="cs-CZ" altLang="cs-CZ" sz="2400" dirty="0">
              <a:solidFill>
                <a:srgbClr val="58585A"/>
              </a:solidFill>
            </a:endParaRPr>
          </a:p>
          <a:p>
            <a:pPr>
              <a:lnSpc>
                <a:spcPct val="80000"/>
              </a:lnSpc>
              <a:buClr>
                <a:schemeClr val="tx1"/>
              </a:buClr>
            </a:pPr>
            <a:r>
              <a:rPr lang="cs-CZ" altLang="cs-CZ" sz="2400" b="1" dirty="0">
                <a:solidFill>
                  <a:srgbClr val="FF0000"/>
                </a:solidFill>
              </a:rPr>
              <a:t>nepružný rozptyl záření (</a:t>
            </a:r>
            <a:r>
              <a:rPr lang="cs-CZ" altLang="cs-CZ" sz="2400" b="1" dirty="0" err="1">
                <a:solidFill>
                  <a:srgbClr val="FF0000"/>
                </a:solidFill>
              </a:rPr>
              <a:t>Ramanova</a:t>
            </a:r>
            <a:r>
              <a:rPr lang="cs-CZ" altLang="cs-CZ" sz="2400" b="1" dirty="0">
                <a:solidFill>
                  <a:srgbClr val="FF0000"/>
                </a:solidFill>
              </a:rPr>
              <a:t> spektroskopie)</a:t>
            </a:r>
          </a:p>
          <a:p>
            <a:pPr>
              <a:lnSpc>
                <a:spcPct val="80000"/>
              </a:lnSpc>
              <a:buClr>
                <a:schemeClr val="tx1"/>
              </a:buClr>
            </a:pPr>
            <a:r>
              <a:rPr lang="cs-CZ" altLang="cs-CZ" sz="2400" dirty="0"/>
              <a:t>   </a:t>
            </a:r>
          </a:p>
          <a:p>
            <a:pPr>
              <a:lnSpc>
                <a:spcPct val="80000"/>
              </a:lnSpc>
              <a:buClr>
                <a:schemeClr val="tx1"/>
              </a:buClr>
              <a:buFont typeface="Wingdings" pitchFamily="2" charset="2"/>
              <a:buChar char="Ø"/>
            </a:pPr>
            <a:r>
              <a:rPr lang="cs-CZ" altLang="cs-CZ" sz="2400" dirty="0"/>
              <a:t>   metody využívající změn rychlosti záření (refraktometrie) </a:t>
            </a:r>
          </a:p>
          <a:p>
            <a:pPr>
              <a:lnSpc>
                <a:spcPct val="80000"/>
              </a:lnSpc>
              <a:buClr>
                <a:schemeClr val="tx1"/>
              </a:buClr>
              <a:buFont typeface="Wingdings" pitchFamily="2" charset="2"/>
              <a:buChar char="Ø"/>
            </a:pPr>
            <a:r>
              <a:rPr lang="cs-CZ" altLang="cs-CZ" sz="2400" dirty="0"/>
              <a:t>   stáčení roviny polarizovaného světla (polarimetre)</a:t>
            </a:r>
          </a:p>
          <a:p>
            <a:pPr>
              <a:lnSpc>
                <a:spcPct val="80000"/>
              </a:lnSpc>
              <a:buClr>
                <a:schemeClr val="tx1"/>
              </a:buClr>
              <a:buFont typeface="Wingdings" pitchFamily="2" charset="2"/>
              <a:buChar char="Ø"/>
            </a:pPr>
            <a:r>
              <a:rPr lang="cs-CZ" altLang="cs-CZ" sz="2400" dirty="0"/>
              <a:t>   interference záření (interferometrie) </a:t>
            </a:r>
          </a:p>
          <a:p>
            <a:pPr>
              <a:lnSpc>
                <a:spcPct val="80000"/>
              </a:lnSpc>
              <a:buClr>
                <a:schemeClr val="tx1"/>
              </a:buClr>
              <a:buFont typeface="Wingdings" pitchFamily="2" charset="2"/>
              <a:buChar char="Ø"/>
            </a:pPr>
            <a:r>
              <a:rPr lang="cs-CZ" altLang="cs-CZ" sz="2400" dirty="0"/>
              <a:t>   pružný rozptyl záření (turbidimetrie, nefelometrie)</a:t>
            </a:r>
          </a:p>
        </p:txBody>
      </p:sp>
      <p:sp>
        <p:nvSpPr>
          <p:cNvPr id="6" name="TextovéPole 5">
            <a:extLst>
              <a:ext uri="{FF2B5EF4-FFF2-40B4-BE49-F238E27FC236}">
                <a16:creationId xmlns:a16="http://schemas.microsoft.com/office/drawing/2014/main" id="{35843D05-E51D-E6E4-0552-0AFD1DCE0A80}"/>
              </a:ext>
            </a:extLst>
          </p:cNvPr>
          <p:cNvSpPr txBox="1"/>
          <p:nvPr/>
        </p:nvSpPr>
        <p:spPr>
          <a:xfrm>
            <a:off x="6281365" y="2988444"/>
            <a:ext cx="5256584" cy="1415772"/>
          </a:xfrm>
          <a:prstGeom prst="rect">
            <a:avLst/>
          </a:prstGeom>
          <a:noFill/>
        </p:spPr>
        <p:txBody>
          <a:bodyPr wrap="square">
            <a:spAutoFit/>
          </a:bodyPr>
          <a:lstStyle/>
          <a:p>
            <a:r>
              <a:rPr lang="cs-CZ" altLang="cs-CZ" sz="2000" dirty="0"/>
              <a:t>výměna energie mezi </a:t>
            </a:r>
            <a:r>
              <a:rPr lang="cs-CZ" altLang="cs-CZ" sz="2000" b="1" dirty="0"/>
              <a:t>zářením</a:t>
            </a:r>
            <a:r>
              <a:rPr lang="cs-CZ" altLang="cs-CZ" sz="2000" dirty="0"/>
              <a:t> a </a:t>
            </a:r>
            <a:r>
              <a:rPr lang="cs-CZ" altLang="cs-CZ" sz="2000" b="1" dirty="0"/>
              <a:t>hmotou</a:t>
            </a:r>
            <a:r>
              <a:rPr lang="cs-CZ" altLang="cs-CZ" sz="2000" dirty="0"/>
              <a:t> </a:t>
            </a:r>
          </a:p>
          <a:p>
            <a:endParaRPr lang="cs-CZ" altLang="cs-CZ" sz="700" dirty="0"/>
          </a:p>
          <a:p>
            <a:r>
              <a:rPr lang="cs-CZ" altLang="cs-CZ" sz="2000" dirty="0" err="1"/>
              <a:t>ΔE</a:t>
            </a:r>
            <a:r>
              <a:rPr lang="cs-CZ" altLang="cs-CZ" sz="2000" dirty="0"/>
              <a:t> mezi počátečním </a:t>
            </a:r>
            <a:r>
              <a:rPr lang="cs-CZ" altLang="cs-CZ" sz="2000" dirty="0" err="1"/>
              <a:t>E</a:t>
            </a:r>
            <a:r>
              <a:rPr lang="cs-CZ" altLang="cs-CZ" sz="2000" baseline="-25000" dirty="0" err="1"/>
              <a:t>poč</a:t>
            </a:r>
            <a:r>
              <a:rPr lang="cs-CZ" altLang="cs-CZ" sz="2000" dirty="0"/>
              <a:t> a konečným stavem </a:t>
            </a:r>
            <a:r>
              <a:rPr lang="cs-CZ" altLang="cs-CZ" sz="2000" dirty="0" err="1"/>
              <a:t>E</a:t>
            </a:r>
            <a:r>
              <a:rPr lang="cs-CZ" altLang="cs-CZ" sz="2000" baseline="-25000" dirty="0" err="1"/>
              <a:t>kon</a:t>
            </a:r>
            <a:endParaRPr lang="cs-CZ" altLang="cs-CZ" sz="2000" baseline="-25000" dirty="0"/>
          </a:p>
          <a:p>
            <a:endParaRPr lang="cs-CZ" altLang="cs-CZ" sz="700" dirty="0"/>
          </a:p>
          <a:p>
            <a:pPr>
              <a:buClr>
                <a:schemeClr val="tx1"/>
              </a:buClr>
              <a:buFont typeface="Arial" charset="0"/>
              <a:buNone/>
            </a:pPr>
            <a:r>
              <a:rPr lang="cs-CZ" altLang="cs-CZ" sz="2000" dirty="0"/>
              <a:t>                       </a:t>
            </a:r>
            <a:r>
              <a:rPr lang="cs-CZ" altLang="cs-CZ" sz="3200" b="1" dirty="0" err="1"/>
              <a:t>ΔE</a:t>
            </a:r>
            <a:r>
              <a:rPr lang="cs-CZ" altLang="cs-CZ" sz="3200" b="1" dirty="0"/>
              <a:t>  =  </a:t>
            </a:r>
            <a:r>
              <a:rPr lang="cs-CZ" altLang="cs-CZ" sz="3200" b="1" dirty="0" err="1"/>
              <a:t>E</a:t>
            </a:r>
            <a:r>
              <a:rPr lang="cs-CZ" altLang="cs-CZ" sz="3200" b="1" baseline="-25000" dirty="0" err="1"/>
              <a:t>kon</a:t>
            </a:r>
            <a:r>
              <a:rPr lang="cs-CZ" altLang="cs-CZ" sz="3200" b="1" baseline="-25000" dirty="0"/>
              <a:t> </a:t>
            </a:r>
            <a:r>
              <a:rPr lang="cs-CZ" altLang="cs-CZ" sz="3200" b="1" dirty="0"/>
              <a:t>-  </a:t>
            </a:r>
            <a:r>
              <a:rPr lang="cs-CZ" altLang="cs-CZ" sz="3200" b="1" dirty="0" err="1"/>
              <a:t>E</a:t>
            </a:r>
            <a:r>
              <a:rPr lang="cs-CZ" altLang="cs-CZ" sz="3200" b="1" baseline="-25000" dirty="0" err="1"/>
              <a:t>poč</a:t>
            </a:r>
            <a:r>
              <a:rPr lang="cs-CZ" altLang="cs-CZ" sz="3200" b="1" dirty="0"/>
              <a:t> =  h </a:t>
            </a:r>
            <a:r>
              <a:rPr lang="cs-CZ" altLang="cs-CZ" sz="3200" b="1" dirty="0">
                <a:sym typeface="Symbol" pitchFamily="18" charset="2"/>
              </a:rPr>
              <a:t></a:t>
            </a:r>
          </a:p>
        </p:txBody>
      </p:sp>
    </p:spTree>
    <p:extLst>
      <p:ext uri="{BB962C8B-B14F-4D97-AF65-F5344CB8AC3E}">
        <p14:creationId xmlns:p14="http://schemas.microsoft.com/office/powerpoint/2010/main" val="1874017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a:extLst>
              <a:ext uri="{FF2B5EF4-FFF2-40B4-BE49-F238E27FC236}">
                <a16:creationId xmlns:a16="http://schemas.microsoft.com/office/drawing/2014/main" id="{CF8431FF-9319-4D69-C037-6DA09F290B22}"/>
              </a:ext>
            </a:extLst>
          </p:cNvPr>
          <p:cNvSpPr>
            <a:spLocks noChangeShapeType="1"/>
          </p:cNvSpPr>
          <p:nvPr/>
        </p:nvSpPr>
        <p:spPr bwMode="auto">
          <a:xfrm>
            <a:off x="3637264" y="2277693"/>
            <a:ext cx="6264047" cy="0"/>
          </a:xfrm>
          <a:prstGeom prst="line">
            <a:avLst/>
          </a:prstGeom>
          <a:noFill/>
          <a:ln w="9525">
            <a:solidFill>
              <a:schemeClr val="tx1"/>
            </a:solidFill>
            <a:miter lim="800000"/>
            <a:headEnd/>
            <a:tailEnd/>
          </a:ln>
          <a:effectLst/>
        </p:spPr>
        <p:txBody>
          <a:bodyPr wrap="none"/>
          <a:lstStyle/>
          <a:p>
            <a:endParaRPr lang="cs-CZ" sz="2096"/>
          </a:p>
        </p:txBody>
      </p:sp>
      <p:sp>
        <p:nvSpPr>
          <p:cNvPr id="5" name="Line 5">
            <a:extLst>
              <a:ext uri="{FF2B5EF4-FFF2-40B4-BE49-F238E27FC236}">
                <a16:creationId xmlns:a16="http://schemas.microsoft.com/office/drawing/2014/main" id="{2D41CCAD-09F3-4F19-7F87-1EF8E2150AAE}"/>
              </a:ext>
            </a:extLst>
          </p:cNvPr>
          <p:cNvSpPr>
            <a:spLocks noChangeShapeType="1"/>
          </p:cNvSpPr>
          <p:nvPr/>
        </p:nvSpPr>
        <p:spPr bwMode="auto">
          <a:xfrm>
            <a:off x="3637264" y="4863279"/>
            <a:ext cx="6264047" cy="0"/>
          </a:xfrm>
          <a:prstGeom prst="line">
            <a:avLst/>
          </a:prstGeom>
          <a:noFill/>
          <a:ln w="9525">
            <a:solidFill>
              <a:schemeClr val="tx1"/>
            </a:solidFill>
            <a:miter lim="800000"/>
            <a:headEnd/>
            <a:tailEnd/>
          </a:ln>
          <a:effectLst/>
        </p:spPr>
        <p:txBody>
          <a:bodyPr wrap="none"/>
          <a:lstStyle/>
          <a:p>
            <a:endParaRPr lang="cs-CZ" sz="2096"/>
          </a:p>
        </p:txBody>
      </p:sp>
      <p:sp>
        <p:nvSpPr>
          <p:cNvPr id="6" name="Freeform 8">
            <a:extLst>
              <a:ext uri="{FF2B5EF4-FFF2-40B4-BE49-F238E27FC236}">
                <a16:creationId xmlns:a16="http://schemas.microsoft.com/office/drawing/2014/main" id="{E13A8B9B-488F-E3B3-6CEA-6F66D191B51B}"/>
              </a:ext>
            </a:extLst>
          </p:cNvPr>
          <p:cNvSpPr>
            <a:spLocks/>
          </p:cNvSpPr>
          <p:nvPr/>
        </p:nvSpPr>
        <p:spPr bwMode="auto">
          <a:xfrm>
            <a:off x="5909914" y="3308849"/>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chemeClr val="tx1"/>
            </a:solidFill>
            <a:prstDash val="solid"/>
            <a:miter lim="800000"/>
            <a:headEnd type="none" w="med" len="med"/>
            <a:tailEnd type="stealth" w="lg" len="med"/>
          </a:ln>
          <a:effectLst/>
        </p:spPr>
        <p:txBody>
          <a:bodyPr wrap="none"/>
          <a:lstStyle/>
          <a:p>
            <a:endParaRPr lang="cs-CZ" sz="2096"/>
          </a:p>
        </p:txBody>
      </p:sp>
      <p:sp>
        <p:nvSpPr>
          <p:cNvPr id="7" name="Freeform 11">
            <a:extLst>
              <a:ext uri="{FF2B5EF4-FFF2-40B4-BE49-F238E27FC236}">
                <a16:creationId xmlns:a16="http://schemas.microsoft.com/office/drawing/2014/main" id="{075603A2-41B9-B0E7-AB48-F674F1EE9FBF}"/>
              </a:ext>
            </a:extLst>
          </p:cNvPr>
          <p:cNvSpPr>
            <a:spLocks/>
          </p:cNvSpPr>
          <p:nvPr/>
        </p:nvSpPr>
        <p:spPr bwMode="auto">
          <a:xfrm>
            <a:off x="2885577" y="3354734"/>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chemeClr val="tx1"/>
            </a:solidFill>
            <a:prstDash val="solid"/>
            <a:miter lim="800000"/>
            <a:headEnd type="none" w="med" len="med"/>
            <a:tailEnd type="stealth" w="lg" len="med"/>
          </a:ln>
          <a:effectLst/>
        </p:spPr>
        <p:txBody>
          <a:bodyPr wrap="none"/>
          <a:lstStyle/>
          <a:p>
            <a:endParaRPr lang="cs-CZ" sz="2096"/>
          </a:p>
        </p:txBody>
      </p:sp>
      <p:sp>
        <p:nvSpPr>
          <p:cNvPr id="8" name="AutoShape 12">
            <a:extLst>
              <a:ext uri="{FF2B5EF4-FFF2-40B4-BE49-F238E27FC236}">
                <a16:creationId xmlns:a16="http://schemas.microsoft.com/office/drawing/2014/main" id="{3C87EE3F-4037-25A8-9F6A-0B78722B180A}"/>
              </a:ext>
            </a:extLst>
          </p:cNvPr>
          <p:cNvSpPr>
            <a:spLocks noChangeArrowheads="1"/>
          </p:cNvSpPr>
          <p:nvPr/>
        </p:nvSpPr>
        <p:spPr bwMode="auto">
          <a:xfrm>
            <a:off x="5854434" y="2139569"/>
            <a:ext cx="125281" cy="111931"/>
          </a:xfrm>
          <a:prstGeom prst="flowChartConnector">
            <a:avLst/>
          </a:prstGeom>
          <a:solidFill>
            <a:srgbClr val="FF9900"/>
          </a:solidFill>
          <a:ln w="9525">
            <a:solidFill>
              <a:schemeClr val="tx1"/>
            </a:solidFill>
            <a:miter lim="800000"/>
            <a:headEnd/>
            <a:tailEnd/>
          </a:ln>
          <a:effectLst/>
        </p:spPr>
        <p:txBody>
          <a:bodyPr wrap="none" anchor="ctr"/>
          <a:lstStyle/>
          <a:p>
            <a:endParaRPr lang="cs-CZ" sz="2096"/>
          </a:p>
        </p:txBody>
      </p:sp>
      <p:sp>
        <p:nvSpPr>
          <p:cNvPr id="9" name="AutoShape 17">
            <a:extLst>
              <a:ext uri="{FF2B5EF4-FFF2-40B4-BE49-F238E27FC236}">
                <a16:creationId xmlns:a16="http://schemas.microsoft.com/office/drawing/2014/main" id="{05433091-3A83-3A65-661C-9D9BD3A5084D}"/>
              </a:ext>
            </a:extLst>
          </p:cNvPr>
          <p:cNvSpPr>
            <a:spLocks noChangeArrowheads="1"/>
          </p:cNvSpPr>
          <p:nvPr/>
        </p:nvSpPr>
        <p:spPr bwMode="auto">
          <a:xfrm>
            <a:off x="8523221" y="2154570"/>
            <a:ext cx="125281" cy="123123"/>
          </a:xfrm>
          <a:prstGeom prst="flowChartConnector">
            <a:avLst/>
          </a:prstGeom>
          <a:solidFill>
            <a:srgbClr val="FF9900"/>
          </a:solidFill>
          <a:ln w="9525">
            <a:solidFill>
              <a:schemeClr val="tx1"/>
            </a:solidFill>
            <a:miter lim="800000"/>
            <a:headEnd/>
            <a:tailEnd/>
          </a:ln>
          <a:effectLst/>
        </p:spPr>
        <p:txBody>
          <a:bodyPr wrap="none" anchor="ctr"/>
          <a:lstStyle/>
          <a:p>
            <a:endParaRPr lang="cs-CZ" sz="2096"/>
          </a:p>
        </p:txBody>
      </p:sp>
      <p:sp>
        <p:nvSpPr>
          <p:cNvPr id="10" name="Text Box 18">
            <a:extLst>
              <a:ext uri="{FF2B5EF4-FFF2-40B4-BE49-F238E27FC236}">
                <a16:creationId xmlns:a16="http://schemas.microsoft.com/office/drawing/2014/main" id="{BDEF398E-E1C7-4872-6832-ED0FF6F6ACB3}"/>
              </a:ext>
            </a:extLst>
          </p:cNvPr>
          <p:cNvSpPr txBox="1">
            <a:spLocks noChangeArrowheads="1"/>
          </p:cNvSpPr>
          <p:nvPr/>
        </p:nvSpPr>
        <p:spPr bwMode="auto">
          <a:xfrm>
            <a:off x="2885578" y="4493910"/>
            <a:ext cx="570990" cy="584775"/>
          </a:xfrm>
          <a:prstGeom prst="rect">
            <a:avLst/>
          </a:prstGeom>
          <a:noFill/>
          <a:ln w="9525">
            <a:noFill/>
            <a:miter lim="800000"/>
            <a:headEnd/>
            <a:tailEnd/>
          </a:ln>
          <a:effectLst/>
        </p:spPr>
        <p:txBody>
          <a:bodyPr wrap="none">
            <a:spAutoFit/>
          </a:bodyPr>
          <a:lstStyle/>
          <a:p>
            <a:r>
              <a:rPr lang="en-US" sz="3200" dirty="0" err="1">
                <a:latin typeface="Times New Roman" pitchFamily="18" charset="0"/>
              </a:rPr>
              <a:t>E</a:t>
            </a:r>
            <a:r>
              <a:rPr lang="en-US" sz="3200" baseline="-25000" dirty="0" err="1">
                <a:latin typeface="Times New Roman" pitchFamily="18" charset="0"/>
              </a:rPr>
              <a:t>0</a:t>
            </a:r>
            <a:endParaRPr lang="en-US" sz="3200" baseline="-25000" dirty="0">
              <a:latin typeface="Times New Roman" pitchFamily="18" charset="0"/>
            </a:endParaRPr>
          </a:p>
        </p:txBody>
      </p:sp>
      <p:sp>
        <p:nvSpPr>
          <p:cNvPr id="11" name="Rectangle 20">
            <a:extLst>
              <a:ext uri="{FF2B5EF4-FFF2-40B4-BE49-F238E27FC236}">
                <a16:creationId xmlns:a16="http://schemas.microsoft.com/office/drawing/2014/main" id="{EB039378-4DC6-C6C5-9E71-86415A3C32D2}"/>
              </a:ext>
            </a:extLst>
          </p:cNvPr>
          <p:cNvSpPr>
            <a:spLocks noChangeArrowheads="1"/>
          </p:cNvSpPr>
          <p:nvPr/>
        </p:nvSpPr>
        <p:spPr bwMode="auto">
          <a:xfrm>
            <a:off x="2885578" y="1908324"/>
            <a:ext cx="570990" cy="584775"/>
          </a:xfrm>
          <a:prstGeom prst="rect">
            <a:avLst/>
          </a:prstGeom>
          <a:noFill/>
          <a:ln w="9525">
            <a:noFill/>
            <a:miter lim="800000"/>
            <a:headEnd/>
            <a:tailEnd/>
          </a:ln>
          <a:effectLst/>
        </p:spPr>
        <p:txBody>
          <a:bodyPr wrap="none">
            <a:spAutoFit/>
          </a:bodyPr>
          <a:lstStyle/>
          <a:p>
            <a:r>
              <a:rPr lang="en-US" sz="3200" dirty="0" err="1">
                <a:latin typeface="Times New Roman" pitchFamily="18" charset="0"/>
              </a:rPr>
              <a:t>E</a:t>
            </a:r>
            <a:r>
              <a:rPr lang="en-US" sz="3200" baseline="-25000" dirty="0" err="1">
                <a:latin typeface="Times New Roman" pitchFamily="18" charset="0"/>
              </a:rPr>
              <a:t>1</a:t>
            </a:r>
            <a:endParaRPr lang="en-US" sz="3200" baseline="-25000" dirty="0">
              <a:latin typeface="Times New Roman" pitchFamily="18" charset="0"/>
            </a:endParaRPr>
          </a:p>
        </p:txBody>
      </p:sp>
      <p:sp>
        <p:nvSpPr>
          <p:cNvPr id="12" name="Text Box 21">
            <a:extLst>
              <a:ext uri="{FF2B5EF4-FFF2-40B4-BE49-F238E27FC236}">
                <a16:creationId xmlns:a16="http://schemas.microsoft.com/office/drawing/2014/main" id="{B1C91372-E04A-A3A8-FA10-10526C3A2ED3}"/>
              </a:ext>
            </a:extLst>
          </p:cNvPr>
          <p:cNvSpPr txBox="1">
            <a:spLocks noChangeArrowheads="1"/>
          </p:cNvSpPr>
          <p:nvPr/>
        </p:nvSpPr>
        <p:spPr bwMode="auto">
          <a:xfrm>
            <a:off x="187522" y="2628523"/>
            <a:ext cx="2140330" cy="646331"/>
          </a:xfrm>
          <a:prstGeom prst="rect">
            <a:avLst/>
          </a:prstGeom>
          <a:noFill/>
          <a:ln w="9525">
            <a:noFill/>
            <a:miter lim="800000"/>
            <a:headEnd/>
            <a:tailEnd/>
          </a:ln>
          <a:effectLst/>
        </p:spPr>
        <p:txBody>
          <a:bodyPr wrap="none">
            <a:spAutoFit/>
          </a:bodyPr>
          <a:lstStyle/>
          <a:p>
            <a:r>
              <a:rPr lang="cs-CZ" sz="3600" dirty="0" err="1">
                <a:latin typeface="Times New Roman" pitchFamily="18" charset="0"/>
              </a:rPr>
              <a:t>h</a:t>
            </a:r>
            <a:r>
              <a:rPr lang="en-US" sz="3600" dirty="0">
                <a:latin typeface="Times New Roman" pitchFamily="18" charset="0"/>
              </a:rPr>
              <a:t>ν</a:t>
            </a:r>
            <a:r>
              <a:rPr lang="cs-CZ" sz="3600" dirty="0">
                <a:latin typeface="Times New Roman" pitchFamily="18" charset="0"/>
              </a:rPr>
              <a:t> </a:t>
            </a:r>
            <a:r>
              <a:rPr lang="en-US" sz="3600" dirty="0">
                <a:latin typeface="Times New Roman" pitchFamily="18" charset="0"/>
              </a:rPr>
              <a:t>=</a:t>
            </a:r>
            <a:r>
              <a:rPr lang="cs-CZ" sz="3600" dirty="0">
                <a:latin typeface="Times New Roman" pitchFamily="18" charset="0"/>
              </a:rPr>
              <a:t> </a:t>
            </a:r>
            <a:r>
              <a:rPr lang="en-US" sz="3600" dirty="0">
                <a:latin typeface="Times New Roman" pitchFamily="18" charset="0"/>
              </a:rPr>
              <a:t>E</a:t>
            </a:r>
            <a:r>
              <a:rPr lang="en-US" sz="3600" baseline="-25000" dirty="0">
                <a:latin typeface="Times New Roman" pitchFamily="18" charset="0"/>
              </a:rPr>
              <a:t>1</a:t>
            </a:r>
            <a:r>
              <a:rPr lang="en-US" sz="3600" dirty="0">
                <a:latin typeface="Times New Roman" pitchFamily="18" charset="0"/>
              </a:rPr>
              <a:t>-E</a:t>
            </a:r>
            <a:r>
              <a:rPr lang="en-US" sz="3600" baseline="-25000" dirty="0">
                <a:latin typeface="Times New Roman" pitchFamily="18" charset="0"/>
              </a:rPr>
              <a:t>0</a:t>
            </a:r>
          </a:p>
        </p:txBody>
      </p:sp>
      <p:sp>
        <p:nvSpPr>
          <p:cNvPr id="13" name="Text Box 22">
            <a:extLst>
              <a:ext uri="{FF2B5EF4-FFF2-40B4-BE49-F238E27FC236}">
                <a16:creationId xmlns:a16="http://schemas.microsoft.com/office/drawing/2014/main" id="{309B8EAC-51E1-B246-CCF6-23032C730886}"/>
              </a:ext>
            </a:extLst>
          </p:cNvPr>
          <p:cNvSpPr txBox="1">
            <a:spLocks noChangeArrowheads="1"/>
          </p:cNvSpPr>
          <p:nvPr/>
        </p:nvSpPr>
        <p:spPr bwMode="auto">
          <a:xfrm>
            <a:off x="5269707" y="5171590"/>
            <a:ext cx="1280413" cy="707886"/>
          </a:xfrm>
          <a:prstGeom prst="rect">
            <a:avLst/>
          </a:prstGeom>
          <a:noFill/>
          <a:ln w="9525">
            <a:noFill/>
            <a:miter lim="800000"/>
            <a:headEnd/>
            <a:tailEnd/>
          </a:ln>
          <a:effectLst/>
        </p:spPr>
        <p:txBody>
          <a:bodyPr wrap="none">
            <a:spAutoFit/>
          </a:bodyPr>
          <a:lstStyle/>
          <a:p>
            <a:pPr algn="ctr"/>
            <a:r>
              <a:rPr lang="cs-CZ" sz="2000" dirty="0"/>
              <a:t>spontánní</a:t>
            </a:r>
            <a:r>
              <a:rPr lang="cs-CZ" sz="2000" dirty="0">
                <a:solidFill>
                  <a:srgbClr val="FF5050"/>
                </a:solidFill>
              </a:rPr>
              <a:t> </a:t>
            </a:r>
          </a:p>
          <a:p>
            <a:pPr algn="ctr"/>
            <a:r>
              <a:rPr lang="cs-CZ" sz="2000" dirty="0"/>
              <a:t>emise</a:t>
            </a:r>
            <a:endParaRPr lang="en-US" sz="2000" dirty="0"/>
          </a:p>
        </p:txBody>
      </p:sp>
      <p:sp>
        <p:nvSpPr>
          <p:cNvPr id="14" name="Text Box 23">
            <a:extLst>
              <a:ext uri="{FF2B5EF4-FFF2-40B4-BE49-F238E27FC236}">
                <a16:creationId xmlns:a16="http://schemas.microsoft.com/office/drawing/2014/main" id="{75D961D2-0840-0ECC-902C-51E428FFE1C6}"/>
              </a:ext>
            </a:extLst>
          </p:cNvPr>
          <p:cNvSpPr txBox="1">
            <a:spLocks noChangeArrowheads="1"/>
          </p:cNvSpPr>
          <p:nvPr/>
        </p:nvSpPr>
        <p:spPr bwMode="auto">
          <a:xfrm>
            <a:off x="3317626" y="5319010"/>
            <a:ext cx="1138773" cy="400110"/>
          </a:xfrm>
          <a:prstGeom prst="rect">
            <a:avLst/>
          </a:prstGeom>
          <a:noFill/>
          <a:ln w="9525">
            <a:noFill/>
            <a:miter lim="800000"/>
            <a:headEnd/>
            <a:tailEnd/>
          </a:ln>
          <a:effectLst/>
        </p:spPr>
        <p:txBody>
          <a:bodyPr wrap="none">
            <a:spAutoFit/>
          </a:bodyPr>
          <a:lstStyle/>
          <a:p>
            <a:pPr algn="ctr"/>
            <a:r>
              <a:rPr lang="cs-CZ" sz="2000" dirty="0"/>
              <a:t>absorpce</a:t>
            </a:r>
            <a:endParaRPr lang="en-US" sz="2000" dirty="0"/>
          </a:p>
        </p:txBody>
      </p:sp>
      <p:sp>
        <p:nvSpPr>
          <p:cNvPr id="15" name="Text Box 24">
            <a:extLst>
              <a:ext uri="{FF2B5EF4-FFF2-40B4-BE49-F238E27FC236}">
                <a16:creationId xmlns:a16="http://schemas.microsoft.com/office/drawing/2014/main" id="{96F9BBAE-95AF-5408-3981-04BF556A76F3}"/>
              </a:ext>
            </a:extLst>
          </p:cNvPr>
          <p:cNvSpPr txBox="1">
            <a:spLocks noChangeArrowheads="1"/>
          </p:cNvSpPr>
          <p:nvPr/>
        </p:nvSpPr>
        <p:spPr bwMode="auto">
          <a:xfrm>
            <a:off x="7973340" y="5232648"/>
            <a:ext cx="1512145" cy="707886"/>
          </a:xfrm>
          <a:prstGeom prst="rect">
            <a:avLst/>
          </a:prstGeom>
          <a:noFill/>
          <a:ln w="9525">
            <a:noFill/>
            <a:miter lim="800000"/>
            <a:headEnd/>
            <a:tailEnd/>
          </a:ln>
          <a:effectLst/>
        </p:spPr>
        <p:txBody>
          <a:bodyPr wrap="none">
            <a:spAutoFit/>
          </a:bodyPr>
          <a:lstStyle/>
          <a:p>
            <a:pPr algn="ctr"/>
            <a:r>
              <a:rPr lang="cs-CZ" sz="2000" dirty="0"/>
              <a:t>stimulovaná </a:t>
            </a:r>
          </a:p>
          <a:p>
            <a:pPr algn="ctr"/>
            <a:r>
              <a:rPr lang="cs-CZ" sz="2000" dirty="0"/>
              <a:t>emise</a:t>
            </a:r>
            <a:endParaRPr lang="en-US" sz="2000" dirty="0"/>
          </a:p>
        </p:txBody>
      </p:sp>
      <p:sp>
        <p:nvSpPr>
          <p:cNvPr id="16" name="Freeform 25">
            <a:extLst>
              <a:ext uri="{FF2B5EF4-FFF2-40B4-BE49-F238E27FC236}">
                <a16:creationId xmlns:a16="http://schemas.microsoft.com/office/drawing/2014/main" id="{F8188B16-915D-E596-2192-35CDB4C3BF35}"/>
              </a:ext>
            </a:extLst>
          </p:cNvPr>
          <p:cNvSpPr>
            <a:spLocks/>
          </p:cNvSpPr>
          <p:nvPr/>
        </p:nvSpPr>
        <p:spPr bwMode="auto">
          <a:xfrm>
            <a:off x="7646254" y="3262678"/>
            <a:ext cx="1002248" cy="261637"/>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chemeClr val="tx1"/>
            </a:solidFill>
            <a:prstDash val="solid"/>
            <a:miter lim="800000"/>
            <a:headEnd type="none" w="med" len="med"/>
            <a:tailEnd type="stealth" w="lg" len="med"/>
          </a:ln>
          <a:effectLst/>
        </p:spPr>
        <p:txBody>
          <a:bodyPr wrap="none"/>
          <a:lstStyle/>
          <a:p>
            <a:endParaRPr lang="cs-CZ" sz="2096"/>
          </a:p>
        </p:txBody>
      </p:sp>
      <p:grpSp>
        <p:nvGrpSpPr>
          <p:cNvPr id="17" name="Group 28">
            <a:extLst>
              <a:ext uri="{FF2B5EF4-FFF2-40B4-BE49-F238E27FC236}">
                <a16:creationId xmlns:a16="http://schemas.microsoft.com/office/drawing/2014/main" id="{E94BE7B7-3D32-127F-CB76-D40763DA34D0}"/>
              </a:ext>
            </a:extLst>
          </p:cNvPr>
          <p:cNvGrpSpPr>
            <a:grpSpLocks/>
          </p:cNvGrpSpPr>
          <p:nvPr/>
        </p:nvGrpSpPr>
        <p:grpSpPr bwMode="auto">
          <a:xfrm>
            <a:off x="8648502" y="3262678"/>
            <a:ext cx="1002248" cy="631006"/>
            <a:chOff x="2544" y="1584"/>
            <a:chExt cx="384" cy="246"/>
          </a:xfrm>
        </p:grpSpPr>
        <p:sp>
          <p:nvSpPr>
            <p:cNvPr id="18" name="Freeform 26">
              <a:extLst>
                <a:ext uri="{FF2B5EF4-FFF2-40B4-BE49-F238E27FC236}">
                  <a16:creationId xmlns:a16="http://schemas.microsoft.com/office/drawing/2014/main" id="{3A5255CD-E274-442A-5686-A9C2B0AB131E}"/>
                </a:ext>
              </a:extLst>
            </p:cNvPr>
            <p:cNvSpPr>
              <a:spLocks/>
            </p:cNvSpPr>
            <p:nvPr/>
          </p:nvSpPr>
          <p:spPr bwMode="auto">
            <a:xfrm>
              <a:off x="2544" y="1584"/>
              <a:ext cx="384" cy="102"/>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chemeClr val="tx1"/>
              </a:solidFill>
              <a:prstDash val="solid"/>
              <a:miter lim="800000"/>
              <a:headEnd type="none" w="med" len="med"/>
              <a:tailEnd type="stealth" w="lg" len="med"/>
            </a:ln>
            <a:effectLst/>
          </p:spPr>
          <p:txBody>
            <a:bodyPr wrap="none"/>
            <a:lstStyle/>
            <a:p>
              <a:endParaRPr lang="cs-CZ" sz="2096"/>
            </a:p>
          </p:txBody>
        </p:sp>
        <p:sp>
          <p:nvSpPr>
            <p:cNvPr id="19" name="Freeform 27">
              <a:extLst>
                <a:ext uri="{FF2B5EF4-FFF2-40B4-BE49-F238E27FC236}">
                  <a16:creationId xmlns:a16="http://schemas.microsoft.com/office/drawing/2014/main" id="{7B766F30-7807-1752-D472-276379951CDC}"/>
                </a:ext>
              </a:extLst>
            </p:cNvPr>
            <p:cNvSpPr>
              <a:spLocks/>
            </p:cNvSpPr>
            <p:nvPr/>
          </p:nvSpPr>
          <p:spPr bwMode="auto">
            <a:xfrm>
              <a:off x="2544" y="1728"/>
              <a:ext cx="384" cy="102"/>
            </a:xfrm>
            <a:custGeom>
              <a:avLst/>
              <a:gdLst/>
              <a:ahLst/>
              <a:cxnLst>
                <a:cxn ang="0">
                  <a:pos x="0" y="102"/>
                </a:cxn>
                <a:cxn ang="0">
                  <a:pos x="96" y="6"/>
                </a:cxn>
                <a:cxn ang="0">
                  <a:pos x="192" y="102"/>
                </a:cxn>
                <a:cxn ang="0">
                  <a:pos x="288" y="6"/>
                </a:cxn>
                <a:cxn ang="0">
                  <a:pos x="376" y="63"/>
                </a:cxn>
                <a:cxn ang="0">
                  <a:pos x="542" y="63"/>
                </a:cxn>
              </a:cxnLst>
              <a:rect l="0" t="0" r="r" b="b"/>
              <a:pathLst>
                <a:path w="542" h="102">
                  <a:moveTo>
                    <a:pt x="0" y="102"/>
                  </a:moveTo>
                  <a:cubicBezTo>
                    <a:pt x="32" y="54"/>
                    <a:pt x="64" y="6"/>
                    <a:pt x="96" y="6"/>
                  </a:cubicBezTo>
                  <a:cubicBezTo>
                    <a:pt x="128" y="6"/>
                    <a:pt x="160" y="102"/>
                    <a:pt x="192" y="102"/>
                  </a:cubicBezTo>
                  <a:cubicBezTo>
                    <a:pt x="224" y="102"/>
                    <a:pt x="257" y="12"/>
                    <a:pt x="288" y="6"/>
                  </a:cubicBezTo>
                  <a:cubicBezTo>
                    <a:pt x="319" y="0"/>
                    <a:pt x="334" y="53"/>
                    <a:pt x="376" y="63"/>
                  </a:cubicBezTo>
                  <a:cubicBezTo>
                    <a:pt x="418" y="73"/>
                    <a:pt x="508" y="63"/>
                    <a:pt x="542" y="63"/>
                  </a:cubicBezTo>
                </a:path>
              </a:pathLst>
            </a:custGeom>
            <a:noFill/>
            <a:ln w="19050" cap="flat" cmpd="sng">
              <a:solidFill>
                <a:schemeClr val="tx1"/>
              </a:solidFill>
              <a:prstDash val="solid"/>
              <a:miter lim="800000"/>
              <a:headEnd type="none" w="med" len="med"/>
              <a:tailEnd type="stealth" w="lg" len="med"/>
            </a:ln>
            <a:effectLst/>
          </p:spPr>
          <p:txBody>
            <a:bodyPr wrap="none"/>
            <a:lstStyle/>
            <a:p>
              <a:endParaRPr lang="cs-CZ" sz="2096"/>
            </a:p>
          </p:txBody>
        </p:sp>
      </p:grpSp>
      <p:sp>
        <p:nvSpPr>
          <p:cNvPr id="20" name="AutoShape 9">
            <a:extLst>
              <a:ext uri="{FF2B5EF4-FFF2-40B4-BE49-F238E27FC236}">
                <a16:creationId xmlns:a16="http://schemas.microsoft.com/office/drawing/2014/main" id="{B534754C-DF5D-E4AD-8B06-894415AC0A54}"/>
              </a:ext>
            </a:extLst>
          </p:cNvPr>
          <p:cNvSpPr>
            <a:spLocks noChangeArrowheads="1"/>
          </p:cNvSpPr>
          <p:nvPr/>
        </p:nvSpPr>
        <p:spPr bwMode="auto">
          <a:xfrm>
            <a:off x="3821682" y="4881545"/>
            <a:ext cx="125281" cy="123123"/>
          </a:xfrm>
          <a:prstGeom prst="flowChartConnector">
            <a:avLst/>
          </a:prstGeom>
          <a:solidFill>
            <a:srgbClr val="FF9900"/>
          </a:solidFill>
          <a:ln w="9525">
            <a:solidFill>
              <a:schemeClr val="tx1"/>
            </a:solidFill>
            <a:miter lim="800000"/>
            <a:headEnd/>
            <a:tailEnd/>
          </a:ln>
          <a:effectLst/>
        </p:spPr>
        <p:txBody>
          <a:bodyPr wrap="none" anchor="ctr"/>
          <a:lstStyle/>
          <a:p>
            <a:endParaRPr lang="cs-CZ" sz="2096"/>
          </a:p>
        </p:txBody>
      </p:sp>
      <p:sp>
        <p:nvSpPr>
          <p:cNvPr id="21" name="Line 6">
            <a:extLst>
              <a:ext uri="{FF2B5EF4-FFF2-40B4-BE49-F238E27FC236}">
                <a16:creationId xmlns:a16="http://schemas.microsoft.com/office/drawing/2014/main" id="{22BB8E13-BA26-F5AF-18C2-D9A8D01DE08B}"/>
              </a:ext>
            </a:extLst>
          </p:cNvPr>
          <p:cNvSpPr>
            <a:spLocks noChangeShapeType="1"/>
          </p:cNvSpPr>
          <p:nvPr/>
        </p:nvSpPr>
        <p:spPr bwMode="auto">
          <a:xfrm flipV="1">
            <a:off x="3882659" y="2251500"/>
            <a:ext cx="5166" cy="2611778"/>
          </a:xfrm>
          <a:prstGeom prst="line">
            <a:avLst/>
          </a:prstGeom>
          <a:noFill/>
          <a:ln w="9525">
            <a:solidFill>
              <a:schemeClr val="tx1"/>
            </a:solidFill>
            <a:miter lim="800000"/>
            <a:headEnd/>
            <a:tailEnd type="triangle" w="med" len="med"/>
          </a:ln>
          <a:effectLst/>
        </p:spPr>
        <p:txBody>
          <a:bodyPr wrap="none"/>
          <a:lstStyle/>
          <a:p>
            <a:endParaRPr lang="cs-CZ" sz="2096"/>
          </a:p>
        </p:txBody>
      </p:sp>
      <p:sp>
        <p:nvSpPr>
          <p:cNvPr id="22" name="Line 10">
            <a:extLst>
              <a:ext uri="{FF2B5EF4-FFF2-40B4-BE49-F238E27FC236}">
                <a16:creationId xmlns:a16="http://schemas.microsoft.com/office/drawing/2014/main" id="{CCBBF3DC-B4CE-2E78-CF47-5E82FC3D8EEE}"/>
              </a:ext>
            </a:extLst>
          </p:cNvPr>
          <p:cNvSpPr>
            <a:spLocks noChangeShapeType="1"/>
          </p:cNvSpPr>
          <p:nvPr/>
        </p:nvSpPr>
        <p:spPr bwMode="auto">
          <a:xfrm flipH="1">
            <a:off x="5904746" y="2298290"/>
            <a:ext cx="1" cy="2583247"/>
          </a:xfrm>
          <a:prstGeom prst="line">
            <a:avLst/>
          </a:prstGeom>
          <a:noFill/>
          <a:ln w="9525">
            <a:solidFill>
              <a:schemeClr val="tx1"/>
            </a:solidFill>
            <a:miter lim="800000"/>
            <a:headEnd/>
            <a:tailEnd type="triangle" w="med" len="med"/>
          </a:ln>
          <a:effectLst/>
        </p:spPr>
        <p:txBody>
          <a:bodyPr wrap="none"/>
          <a:lstStyle/>
          <a:p>
            <a:endParaRPr lang="cs-CZ" sz="2096"/>
          </a:p>
        </p:txBody>
      </p:sp>
      <p:sp>
        <p:nvSpPr>
          <p:cNvPr id="23" name="Line 13">
            <a:extLst>
              <a:ext uri="{FF2B5EF4-FFF2-40B4-BE49-F238E27FC236}">
                <a16:creationId xmlns:a16="http://schemas.microsoft.com/office/drawing/2014/main" id="{839200A9-44B7-C6AD-EBB0-3A82A0E29FD3}"/>
              </a:ext>
            </a:extLst>
          </p:cNvPr>
          <p:cNvSpPr>
            <a:spLocks noChangeShapeType="1"/>
          </p:cNvSpPr>
          <p:nvPr/>
        </p:nvSpPr>
        <p:spPr bwMode="auto">
          <a:xfrm>
            <a:off x="8648502" y="2277693"/>
            <a:ext cx="0" cy="2585586"/>
          </a:xfrm>
          <a:prstGeom prst="line">
            <a:avLst/>
          </a:prstGeom>
          <a:noFill/>
          <a:ln w="9525">
            <a:solidFill>
              <a:schemeClr val="tx1"/>
            </a:solidFill>
            <a:miter lim="800000"/>
            <a:headEnd/>
            <a:tailEnd type="triangle" w="med" len="med"/>
          </a:ln>
          <a:effectLst/>
        </p:spPr>
        <p:txBody>
          <a:bodyPr wrap="none"/>
          <a:lstStyle/>
          <a:p>
            <a:endParaRPr lang="cs-CZ" sz="2096"/>
          </a:p>
        </p:txBody>
      </p:sp>
      <p:sp>
        <p:nvSpPr>
          <p:cNvPr id="26" name="Zástupný symbol pro číslo snímku 25">
            <a:extLst>
              <a:ext uri="{FF2B5EF4-FFF2-40B4-BE49-F238E27FC236}">
                <a16:creationId xmlns:a16="http://schemas.microsoft.com/office/drawing/2014/main" id="{DBE9E2B8-9F39-4F76-2A48-B500D1DFD79B}"/>
              </a:ext>
            </a:extLst>
          </p:cNvPr>
          <p:cNvSpPr>
            <a:spLocks noGrp="1"/>
          </p:cNvSpPr>
          <p:nvPr>
            <p:ph type="sldNum" sz="quarter" idx="12"/>
          </p:nvPr>
        </p:nvSpPr>
        <p:spPr/>
        <p:txBody>
          <a:bodyPr/>
          <a:lstStyle/>
          <a:p>
            <a:fld id="{4F95796C-0982-402B-A490-345830A5F09F}" type="slidenum">
              <a:rPr lang="en-GB" smtClean="0"/>
              <a:t>9</a:t>
            </a:fld>
            <a:endParaRPr lang="en-GB"/>
          </a:p>
        </p:txBody>
      </p:sp>
      <p:sp>
        <p:nvSpPr>
          <p:cNvPr id="28" name="TextovéPole 27">
            <a:extLst>
              <a:ext uri="{FF2B5EF4-FFF2-40B4-BE49-F238E27FC236}">
                <a16:creationId xmlns:a16="http://schemas.microsoft.com/office/drawing/2014/main" id="{CA60EC53-75B8-837E-C2B8-51F2A954A0FA}"/>
              </a:ext>
            </a:extLst>
          </p:cNvPr>
          <p:cNvSpPr txBox="1"/>
          <p:nvPr/>
        </p:nvSpPr>
        <p:spPr>
          <a:xfrm>
            <a:off x="-34777" y="108124"/>
            <a:ext cx="12169775" cy="707886"/>
          </a:xfrm>
          <a:prstGeom prst="rect">
            <a:avLst/>
          </a:prstGeom>
          <a:noFill/>
          <a:ln w="57150">
            <a:solidFill>
              <a:srgbClr val="7030A0"/>
            </a:solidFill>
          </a:ln>
        </p:spPr>
        <p:txBody>
          <a:bodyPr wrap="square">
            <a:spAutoFit/>
          </a:bodyPr>
          <a:lstStyle/>
          <a:p>
            <a:pPr algn="ctr"/>
            <a:r>
              <a:rPr lang="cs-CZ" sz="4000" b="1" dirty="0">
                <a:solidFill>
                  <a:srgbClr val="0070C0"/>
                </a:solidFill>
              </a:rPr>
              <a:t>Interakce – </a:t>
            </a:r>
            <a:r>
              <a:rPr lang="cs-CZ" sz="4000" b="1" dirty="0" err="1">
                <a:solidFill>
                  <a:srgbClr val="0070C0"/>
                </a:solidFill>
              </a:rPr>
              <a:t>dvouhladinový</a:t>
            </a:r>
            <a:r>
              <a:rPr lang="cs-CZ" sz="4000" b="1" dirty="0">
                <a:solidFill>
                  <a:srgbClr val="0070C0"/>
                </a:solidFill>
              </a:rPr>
              <a:t> systém </a:t>
            </a:r>
          </a:p>
        </p:txBody>
      </p:sp>
      <p:sp>
        <p:nvSpPr>
          <p:cNvPr id="29" name="Ovál 28">
            <a:extLst>
              <a:ext uri="{FF2B5EF4-FFF2-40B4-BE49-F238E27FC236}">
                <a16:creationId xmlns:a16="http://schemas.microsoft.com/office/drawing/2014/main" id="{75A0A927-16EF-2073-84D1-F5631B5CF076}"/>
              </a:ext>
            </a:extLst>
          </p:cNvPr>
          <p:cNvSpPr/>
          <p:nvPr/>
        </p:nvSpPr>
        <p:spPr>
          <a:xfrm>
            <a:off x="7525047" y="1476276"/>
            <a:ext cx="2458288" cy="4752528"/>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3448756605"/>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3927</TotalTime>
  <Words>3322</Words>
  <Application>Microsoft Office PowerPoint</Application>
  <PresentationFormat>Vlastní</PresentationFormat>
  <Paragraphs>743</Paragraphs>
  <Slides>74</Slides>
  <Notes>3</Notes>
  <HiddenSlides>0</HiddenSlides>
  <MMClips>0</MMClips>
  <ScaleCrop>false</ScaleCrop>
  <HeadingPairs>
    <vt:vector size="8" baseType="variant">
      <vt:variant>
        <vt:lpstr>Použitá písma</vt:lpstr>
      </vt:variant>
      <vt:variant>
        <vt:i4>13</vt:i4>
      </vt:variant>
      <vt:variant>
        <vt:lpstr>Motiv</vt:lpstr>
      </vt:variant>
      <vt:variant>
        <vt:i4>1</vt:i4>
      </vt:variant>
      <vt:variant>
        <vt:lpstr>Vložené servery OLE</vt:lpstr>
      </vt:variant>
      <vt:variant>
        <vt:i4>1</vt:i4>
      </vt:variant>
      <vt:variant>
        <vt:lpstr>Nadpisy snímků</vt:lpstr>
      </vt:variant>
      <vt:variant>
        <vt:i4>74</vt:i4>
      </vt:variant>
    </vt:vector>
  </HeadingPairs>
  <TitlesOfParts>
    <vt:vector size="89" baseType="lpstr">
      <vt:lpstr>AdvOT569473da</vt:lpstr>
      <vt:lpstr>AdvOTf2679e53.I</vt:lpstr>
      <vt:lpstr>Agency FB</vt:lpstr>
      <vt:lpstr>Arial</vt:lpstr>
      <vt:lpstr>Arial Black</vt:lpstr>
      <vt:lpstr>Calibri</vt:lpstr>
      <vt:lpstr>Cambria Math</vt:lpstr>
      <vt:lpstr>Lucida Sans Unicode</vt:lpstr>
      <vt:lpstr>Symbol</vt:lpstr>
      <vt:lpstr>system-ui</vt:lpstr>
      <vt:lpstr>Times New Roman</vt:lpstr>
      <vt:lpstr>Verdana</vt:lpstr>
      <vt:lpstr>Wingdings</vt:lpstr>
      <vt:lpstr>Motiv systému Office</vt:lpstr>
      <vt:lpstr>Rovnice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novotny</dc:creator>
  <cp:lastModifiedBy>Karel Novotný</cp:lastModifiedBy>
  <cp:revision>335</cp:revision>
  <dcterms:created xsi:type="dcterms:W3CDTF">2021-11-05T12:23:57Z</dcterms:created>
  <dcterms:modified xsi:type="dcterms:W3CDTF">2024-04-17T14:18:05Z</dcterms:modified>
</cp:coreProperties>
</file>