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3" r:id="rId4"/>
    <p:sldId id="264" r:id="rId5"/>
    <p:sldId id="265" r:id="rId6"/>
    <p:sldId id="267" r:id="rId7"/>
    <p:sldId id="266" r:id="rId8"/>
    <p:sldId id="268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834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979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12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483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141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874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947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959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93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574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90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C7DF6DC-AC83-4512-A7EB-FC4F3DAD2765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C88F1DE-39AE-4471-8149-5680F9080F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71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D3E605-ECA7-4DD9-BC1E-BAE4CA3CB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113" b="15385"/>
          <a:stretch/>
        </p:blipFill>
        <p:spPr>
          <a:xfrm>
            <a:off x="20" y="10"/>
            <a:ext cx="12195222" cy="461263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CCEFAC4-E371-466F-A8A1-F479A4EF1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5262" y="3799920"/>
            <a:ext cx="8991600" cy="1645759"/>
          </a:xfrm>
        </p:spPr>
        <p:txBody>
          <a:bodyPr>
            <a:normAutofit/>
          </a:bodyPr>
          <a:lstStyle/>
          <a:p>
            <a:r>
              <a:rPr lang="cs-CZ" sz="4800"/>
              <a:t>Chemie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1479CE-5C60-431D-A2F7-220D45EA52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0256" y="5775851"/>
            <a:ext cx="6801612" cy="513189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Opakování</a:t>
            </a:r>
          </a:p>
        </p:txBody>
      </p:sp>
    </p:spTree>
    <p:extLst>
      <p:ext uri="{BB962C8B-B14F-4D97-AF65-F5344CB8AC3E}">
        <p14:creationId xmlns:p14="http://schemas.microsoft.com/office/powerpoint/2010/main" val="279326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2</a:t>
            </a:fld>
            <a:endParaRPr lang="en-US"/>
          </a:p>
        </p:txBody>
      </p:sp>
      <p:pic>
        <p:nvPicPr>
          <p:cNvPr id="2" name="Picture 3">
            <a:extLst>
              <a:ext uri="{FF2B5EF4-FFF2-40B4-BE49-F238E27FC236}">
                <a16:creationId xmlns:a16="http://schemas.microsoft.com/office/drawing/2014/main" id="{989C2EA1-2199-D980-521B-96FFB50787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113" b="15385"/>
          <a:stretch/>
        </p:blipFill>
        <p:spPr>
          <a:xfrm>
            <a:off x="-3222" y="858950"/>
            <a:ext cx="12195222" cy="5009783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97A2F09-13E8-4D54-9C78-6245A7BE70AA}"/>
              </a:ext>
            </a:extLst>
          </p:cNvPr>
          <p:cNvSpPr txBox="1"/>
          <p:nvPr/>
        </p:nvSpPr>
        <p:spPr>
          <a:xfrm>
            <a:off x="471541" y="4257321"/>
            <a:ext cx="2733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HOŘENÍ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197666B-C62B-46B3-B215-0348BA9C6BFF}"/>
              </a:ext>
            </a:extLst>
          </p:cNvPr>
          <p:cNvSpPr txBox="1"/>
          <p:nvPr/>
        </p:nvSpPr>
        <p:spPr>
          <a:xfrm>
            <a:off x="4502052" y="912417"/>
            <a:ext cx="3434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OBECNÁ CHEMIE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BD184E2-02C4-42C2-AAD6-B7C8B4951DB6}"/>
              </a:ext>
            </a:extLst>
          </p:cNvPr>
          <p:cNvSpPr txBox="1"/>
          <p:nvPr/>
        </p:nvSpPr>
        <p:spPr>
          <a:xfrm>
            <a:off x="5318465" y="2049251"/>
            <a:ext cx="3027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HMOTA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A7ADE57-CEBC-4E91-867A-E01A8318B80F}"/>
              </a:ext>
            </a:extLst>
          </p:cNvPr>
          <p:cNvSpPr txBox="1"/>
          <p:nvPr/>
        </p:nvSpPr>
        <p:spPr>
          <a:xfrm>
            <a:off x="7997720" y="5194493"/>
            <a:ext cx="374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MAKROMOLEKULA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902AA9-F44A-48CA-A461-5F5400E19864}"/>
              </a:ext>
            </a:extLst>
          </p:cNvPr>
          <p:cNvSpPr txBox="1"/>
          <p:nvPr/>
        </p:nvSpPr>
        <p:spPr>
          <a:xfrm>
            <a:off x="7195080" y="4088708"/>
            <a:ext cx="455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CHEMICKY ČISTÁ LÁTKA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313417E-D837-4F45-95B8-670E27D2E3EF}"/>
              </a:ext>
            </a:extLst>
          </p:cNvPr>
          <p:cNvSpPr txBox="1"/>
          <p:nvPr/>
        </p:nvSpPr>
        <p:spPr>
          <a:xfrm>
            <a:off x="4846320" y="4698321"/>
            <a:ext cx="294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EMULZE</a:t>
            </a:r>
            <a:endParaRPr lang="cs-CZ" b="1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BFB0A06-DDED-43CB-9283-7DDDD23EAC68}"/>
              </a:ext>
            </a:extLst>
          </p:cNvPr>
          <p:cNvSpPr txBox="1"/>
          <p:nvPr/>
        </p:nvSpPr>
        <p:spPr>
          <a:xfrm>
            <a:off x="1183132" y="5210284"/>
            <a:ext cx="314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KRYSTALIZACE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BA8C9E7-F98B-4C96-A650-9F1995DBB463}"/>
              </a:ext>
            </a:extLst>
          </p:cNvPr>
          <p:cNvSpPr txBox="1"/>
          <p:nvPr/>
        </p:nvSpPr>
        <p:spPr>
          <a:xfrm>
            <a:off x="1183132" y="1374082"/>
            <a:ext cx="2733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TROJNÝ BOD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E2262388-A2A4-4EC5-AE56-FAF0DD111C20}"/>
              </a:ext>
            </a:extLst>
          </p:cNvPr>
          <p:cNvSpPr txBox="1"/>
          <p:nvPr/>
        </p:nvSpPr>
        <p:spPr>
          <a:xfrm>
            <a:off x="2758440" y="3627043"/>
            <a:ext cx="360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PLYNNÉ SKUPENSTVÍ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EE658B0-A8DB-4361-AB1C-29344CBF9A8E}"/>
              </a:ext>
            </a:extLst>
          </p:cNvPr>
          <p:cNvSpPr txBox="1"/>
          <p:nvPr/>
        </p:nvSpPr>
        <p:spPr>
          <a:xfrm>
            <a:off x="8373108" y="1535696"/>
            <a:ext cx="4551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NASYCENÝ ROZTOK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D64E59C4-3318-4C8C-8368-A8AE6BC4182D}"/>
              </a:ext>
            </a:extLst>
          </p:cNvPr>
          <p:cNvSpPr txBox="1"/>
          <p:nvPr/>
        </p:nvSpPr>
        <p:spPr>
          <a:xfrm>
            <a:off x="604520" y="2532845"/>
            <a:ext cx="3769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ZÁKON ZACHOVÁNÍ 	HMOTNOSTI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405AD5-44D3-4CF7-989C-69147D2A9FED}"/>
              </a:ext>
            </a:extLst>
          </p:cNvPr>
          <p:cNvSpPr txBox="1"/>
          <p:nvPr/>
        </p:nvSpPr>
        <p:spPr>
          <a:xfrm>
            <a:off x="6432452" y="2770760"/>
            <a:ext cx="406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OTEVŘENÁ SOUSTAVA</a:t>
            </a:r>
          </a:p>
        </p:txBody>
      </p:sp>
    </p:spTree>
    <p:extLst>
      <p:ext uri="{BB962C8B-B14F-4D97-AF65-F5344CB8AC3E}">
        <p14:creationId xmlns:p14="http://schemas.microsoft.com/office/powerpoint/2010/main" val="170679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346960"/>
            <a:ext cx="10170160" cy="3962400"/>
          </a:xfrm>
        </p:spPr>
        <p:txBody>
          <a:bodyPr>
            <a:normAutofit lnSpcReduction="10000"/>
          </a:bodyPr>
          <a:lstStyle/>
          <a:p>
            <a:r>
              <a:rPr lang="cs-CZ" sz="2400" b="1" dirty="0"/>
              <a:t>HOŘENÍ</a:t>
            </a:r>
          </a:p>
          <a:p>
            <a:pPr lvl="2"/>
            <a:r>
              <a:rPr lang="cs-CZ" sz="2200" dirty="0"/>
              <a:t>Kyslík reaguje s palivem</a:t>
            </a:r>
          </a:p>
          <a:p>
            <a:pPr lvl="2"/>
            <a:r>
              <a:rPr lang="cs-CZ" sz="2200" dirty="0"/>
              <a:t>Uvolnění energie ve formě tepla a světla</a:t>
            </a:r>
          </a:p>
          <a:p>
            <a:pPr lvl="2"/>
            <a:r>
              <a:rPr lang="cs-CZ" sz="2200" dirty="0"/>
              <a:t>Látka vzplane pouze tehdy má-li dostatečný přísun kyslíku a dosáhne-li tzv. teploty vzplanutí</a:t>
            </a:r>
          </a:p>
          <a:p>
            <a:pPr marL="457200" lvl="2" indent="0">
              <a:buNone/>
            </a:pPr>
            <a:endParaRPr lang="cs-CZ" sz="2200" dirty="0"/>
          </a:p>
          <a:p>
            <a:r>
              <a:rPr lang="cs-CZ" sz="2400" b="1" dirty="0"/>
              <a:t>OBECNÁ CHEMIE</a:t>
            </a:r>
          </a:p>
          <a:p>
            <a:pPr lvl="2"/>
            <a:r>
              <a:rPr lang="cs-CZ" sz="2200" dirty="0"/>
              <a:t>Zabývá se obecnými zákonitostmi stavby látek a průběhu chemických dějů</a:t>
            </a:r>
          </a:p>
          <a:p>
            <a:pPr lvl="2"/>
            <a:r>
              <a:rPr lang="cs-CZ" sz="2200" dirty="0"/>
              <a:t>Pomáhá předvídat vlastnosti látek a průběh chemických dějů</a:t>
            </a:r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44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346960"/>
            <a:ext cx="10170160" cy="3474347"/>
          </a:xfrm>
        </p:spPr>
        <p:txBody>
          <a:bodyPr>
            <a:normAutofit lnSpcReduction="10000"/>
          </a:bodyPr>
          <a:lstStyle/>
          <a:p>
            <a:r>
              <a:rPr lang="cs-CZ" sz="2600" b="1" dirty="0"/>
              <a:t>HMOTA</a:t>
            </a:r>
            <a:endParaRPr lang="cs-CZ" sz="2400" b="1" dirty="0"/>
          </a:p>
          <a:p>
            <a:pPr lvl="1"/>
            <a:r>
              <a:rPr lang="cs-CZ" sz="2200" dirty="0"/>
              <a:t>Obvykle definována jako to, čím je tvořen nám známý vesmír</a:t>
            </a:r>
          </a:p>
          <a:p>
            <a:pPr lvl="1"/>
            <a:r>
              <a:rPr lang="cs-CZ" sz="2200" dirty="0"/>
              <a:t>Dvě formy:</a:t>
            </a:r>
          </a:p>
          <a:p>
            <a:pPr lvl="2"/>
            <a:r>
              <a:rPr lang="cs-CZ" sz="2000" dirty="0"/>
              <a:t>Látka (tvořena </a:t>
            </a:r>
            <a:r>
              <a:rPr lang="cs-CZ" sz="2000" b="1" dirty="0"/>
              <a:t>částicemi</a:t>
            </a:r>
            <a:r>
              <a:rPr lang="cs-CZ" sz="2000" dirty="0"/>
              <a:t>)</a:t>
            </a:r>
          </a:p>
          <a:p>
            <a:pPr lvl="2"/>
            <a:r>
              <a:rPr lang="cs-CZ" sz="2000" dirty="0"/>
              <a:t>Pole (projevující se jako </a:t>
            </a:r>
            <a:r>
              <a:rPr lang="cs-CZ" sz="2000" b="1" dirty="0"/>
              <a:t>vlnění</a:t>
            </a:r>
            <a:r>
              <a:rPr lang="cs-CZ" sz="2000" dirty="0"/>
              <a:t>)</a:t>
            </a:r>
          </a:p>
          <a:p>
            <a:pPr marL="457200" lvl="2" indent="0">
              <a:buNone/>
            </a:pPr>
            <a:endParaRPr lang="cs-CZ" sz="2000" b="1" dirty="0"/>
          </a:p>
          <a:p>
            <a:r>
              <a:rPr lang="cs-CZ" sz="2400" b="1" dirty="0"/>
              <a:t>MAKROMOLEKULA</a:t>
            </a:r>
          </a:p>
          <a:p>
            <a:pPr lvl="1"/>
            <a:r>
              <a:rPr lang="cs-CZ" sz="2200" dirty="0"/>
              <a:t>rozsáhlá molekula s velkou molární hmotností</a:t>
            </a:r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7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164080"/>
            <a:ext cx="10170160" cy="4236720"/>
          </a:xfrm>
        </p:spPr>
        <p:txBody>
          <a:bodyPr>
            <a:normAutofit/>
          </a:bodyPr>
          <a:lstStyle/>
          <a:p>
            <a:r>
              <a:rPr lang="cs-CZ" sz="2400" b="1" dirty="0"/>
              <a:t>CHEMICKY ČISTÁ LÁTKA</a:t>
            </a:r>
          </a:p>
          <a:p>
            <a:pPr lvl="1"/>
            <a:r>
              <a:rPr lang="cs-CZ" sz="2200" dirty="0"/>
              <a:t>Obsahuje atomy nebo molekuly stejného druhu</a:t>
            </a:r>
          </a:p>
          <a:p>
            <a:pPr lvl="1"/>
            <a:r>
              <a:rPr lang="cs-CZ" sz="2200" dirty="0"/>
              <a:t>Má stejné fyzikální a chemické vlastnosti</a:t>
            </a:r>
          </a:p>
          <a:p>
            <a:pPr lvl="1"/>
            <a:r>
              <a:rPr lang="cs-CZ" sz="2200" dirty="0"/>
              <a:t>Dělí se na:</a:t>
            </a:r>
          </a:p>
          <a:p>
            <a:pPr lvl="2"/>
            <a:r>
              <a:rPr lang="cs-CZ" sz="2200" b="1" dirty="0"/>
              <a:t>Prvky</a:t>
            </a:r>
          </a:p>
          <a:p>
            <a:pPr lvl="2"/>
            <a:r>
              <a:rPr lang="cs-CZ" sz="2200" b="1" dirty="0"/>
              <a:t>Sloučeniny</a:t>
            </a:r>
            <a:endParaRPr lang="cs-CZ" sz="2200" dirty="0"/>
          </a:p>
          <a:p>
            <a:r>
              <a:rPr lang="cs-CZ" sz="2400" b="1" dirty="0"/>
              <a:t>EMULZE</a:t>
            </a:r>
          </a:p>
          <a:p>
            <a:pPr lvl="1"/>
            <a:r>
              <a:rPr lang="cs-CZ" sz="2200" dirty="0"/>
              <a:t>Koloidní směs</a:t>
            </a:r>
          </a:p>
          <a:p>
            <a:pPr lvl="1"/>
            <a:r>
              <a:rPr lang="cs-CZ" sz="2000" dirty="0"/>
              <a:t>(olej ve vodě)</a:t>
            </a:r>
          </a:p>
          <a:p>
            <a:pPr lvl="1"/>
            <a:endParaRPr lang="cs-CZ" sz="22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34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346960"/>
            <a:ext cx="10170160" cy="3474347"/>
          </a:xfrm>
        </p:spPr>
        <p:txBody>
          <a:bodyPr>
            <a:normAutofit/>
          </a:bodyPr>
          <a:lstStyle/>
          <a:p>
            <a:r>
              <a:rPr lang="cs-CZ" sz="2400" b="1" dirty="0"/>
              <a:t>KRYSTALIZACE</a:t>
            </a:r>
          </a:p>
          <a:p>
            <a:pPr lvl="1"/>
            <a:r>
              <a:rPr lang="cs-CZ" sz="2200" dirty="0"/>
              <a:t>Oddělování na základě různé rozpustnosti látek</a:t>
            </a:r>
          </a:p>
          <a:p>
            <a:pPr lvl="1"/>
            <a:r>
              <a:rPr lang="cs-CZ" sz="2200" dirty="0"/>
              <a:t>Nejdříve tvoří krystaly látka nejméně rozpustná</a:t>
            </a:r>
          </a:p>
          <a:p>
            <a:pPr marL="228600" lvl="1" indent="0">
              <a:buNone/>
            </a:pPr>
            <a:endParaRPr lang="cs-CZ" sz="2200" dirty="0"/>
          </a:p>
          <a:p>
            <a:r>
              <a:rPr lang="cs-CZ" sz="2400" b="1" dirty="0"/>
              <a:t>PLYNNÉ SKUPENSTVÍ</a:t>
            </a:r>
          </a:p>
          <a:p>
            <a:pPr lvl="1"/>
            <a:r>
              <a:rPr lang="cs-CZ" sz="2200" dirty="0"/>
              <a:t>Plyny jsou </a:t>
            </a:r>
            <a:r>
              <a:rPr lang="cs-CZ" sz="2200" b="1" dirty="0"/>
              <a:t>tekuté</a:t>
            </a:r>
            <a:r>
              <a:rPr lang="cs-CZ" sz="2200" dirty="0"/>
              <a:t> a </a:t>
            </a:r>
            <a:r>
              <a:rPr lang="cs-CZ" sz="2200" b="1" dirty="0"/>
              <a:t>stlačitelné </a:t>
            </a:r>
            <a:r>
              <a:rPr lang="cs-CZ" sz="2200" dirty="0"/>
              <a:t>látky</a:t>
            </a:r>
          </a:p>
          <a:p>
            <a:pPr lvl="1"/>
            <a:r>
              <a:rPr lang="cs-CZ" sz="2200" b="1" dirty="0"/>
              <a:t>Nemají</a:t>
            </a:r>
            <a:r>
              <a:rPr lang="cs-CZ" sz="2200" dirty="0"/>
              <a:t> stálý tvar ani objem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46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346960"/>
            <a:ext cx="10170160" cy="3474347"/>
          </a:xfrm>
        </p:spPr>
        <p:txBody>
          <a:bodyPr>
            <a:normAutofit/>
          </a:bodyPr>
          <a:lstStyle/>
          <a:p>
            <a:r>
              <a:rPr lang="cs-CZ" sz="2400" b="1" dirty="0"/>
              <a:t>TROJNÝ BOD</a:t>
            </a:r>
          </a:p>
          <a:p>
            <a:pPr lvl="1"/>
            <a:r>
              <a:rPr lang="cs-CZ" sz="2200" dirty="0"/>
              <a:t>Teplota a tlak, při kterém se daná látka vyskytuje ve všech 3 skupenstvích zároveň</a:t>
            </a:r>
          </a:p>
          <a:p>
            <a:pPr marL="228600" lvl="1" indent="0">
              <a:buNone/>
            </a:pPr>
            <a:endParaRPr lang="cs-CZ" sz="2200" b="1" dirty="0"/>
          </a:p>
          <a:p>
            <a:r>
              <a:rPr lang="cs-CZ" sz="2400" b="1" dirty="0"/>
              <a:t>NASYCENÝ ROZTOK</a:t>
            </a:r>
          </a:p>
          <a:p>
            <a:pPr lvl="1"/>
            <a:r>
              <a:rPr lang="cs-CZ" sz="2200" dirty="0"/>
              <a:t>Za daných podmínek se v něm více rozpouštěné látky nerozpustí</a:t>
            </a:r>
          </a:p>
          <a:p>
            <a:pPr lvl="1"/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5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9AFDD-CE6D-4FA9-A267-3792D6F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368" y="771398"/>
            <a:ext cx="9605264" cy="1118108"/>
          </a:xfrm>
        </p:spPr>
        <p:txBody>
          <a:bodyPr>
            <a:normAutofit/>
          </a:bodyPr>
          <a:lstStyle/>
          <a:p>
            <a:r>
              <a:rPr lang="cs-CZ" sz="4800" dirty="0"/>
              <a:t>POJMY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6BE01B-6810-489C-9310-9DF1DE8FB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472" y="2346960"/>
            <a:ext cx="10170160" cy="3474347"/>
          </a:xfrm>
        </p:spPr>
        <p:txBody>
          <a:bodyPr>
            <a:normAutofit/>
          </a:bodyPr>
          <a:lstStyle/>
          <a:p>
            <a:r>
              <a:rPr lang="cs-CZ" sz="2400" b="1" dirty="0"/>
              <a:t>OTEVŘENÁ SOUSTAVA</a:t>
            </a:r>
          </a:p>
          <a:p>
            <a:pPr lvl="1"/>
            <a:r>
              <a:rPr lang="cs-CZ" sz="2200" dirty="0"/>
              <a:t>Její stěny umožňují výměnu částic i energie s okolím</a:t>
            </a:r>
            <a:endParaRPr lang="cs-CZ" sz="2200" i="1" dirty="0"/>
          </a:p>
          <a:p>
            <a:pPr lvl="1"/>
            <a:r>
              <a:rPr lang="cs-CZ" sz="2200" i="1" dirty="0"/>
              <a:t>Příklad: </a:t>
            </a:r>
            <a:r>
              <a:rPr lang="cs-CZ" sz="2200" dirty="0"/>
              <a:t>voda v kádince (může dojít k výměně částic mezi vzduchem a vodou)</a:t>
            </a:r>
            <a:endParaRPr lang="cs-CZ" sz="2200" b="1" dirty="0"/>
          </a:p>
          <a:p>
            <a:pPr marL="228600" lvl="1" indent="0">
              <a:buNone/>
            </a:pPr>
            <a:endParaRPr lang="cs-CZ" sz="2200" b="1" dirty="0"/>
          </a:p>
          <a:p>
            <a:r>
              <a:rPr lang="cs-CZ" sz="2400" b="1" dirty="0"/>
              <a:t>ZÁKON ZACHOVÁNÍ HMOTNOSTI</a:t>
            </a:r>
          </a:p>
          <a:p>
            <a:pPr lvl="1"/>
            <a:r>
              <a:rPr lang="cs-CZ" sz="2200" dirty="0"/>
              <a:t>Součet hmotností všech látek do reakce vstupujících (reaktantů) je roven součtu hmotností všech reakčních produktů.</a:t>
            </a:r>
          </a:p>
          <a:p>
            <a:pPr lvl="1"/>
            <a:endParaRPr lang="cs-CZ" sz="2200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09B1B50-BE5D-4ADB-A3D0-DAE169AA9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52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C3E1C3D-633C-4756-B09B-9AD080714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6668" y="640080"/>
            <a:ext cx="10915252" cy="5263134"/>
          </a:xfrm>
          <a:prstGeom prst="rect">
            <a:avLst/>
          </a:prstGeom>
          <a:noFill/>
          <a:ln w="31750" cap="sq">
            <a:solidFill>
              <a:schemeClr val="accent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95DAF8-54BC-4834-A4B1-7DD2F7AFE5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1520" y="802767"/>
            <a:ext cx="10585166" cy="49377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0D0AC8C-7CEB-4CA9-B884-DF717DD32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624" y="1122807"/>
            <a:ext cx="9954443" cy="4297680"/>
          </a:xfrm>
          <a:noFill/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6000" kern="1200" cap="all" spc="200" baseline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71832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34</TotalTime>
  <Words>253</Words>
  <Application>Microsoft Macintosh PowerPoint</Application>
  <PresentationFormat>Širokoúhlá obrazovka</PresentationFormat>
  <Paragraphs>71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Balík</vt:lpstr>
      <vt:lpstr>Chemie</vt:lpstr>
      <vt:lpstr>Prezentace aplikace PowerPoint</vt:lpstr>
      <vt:lpstr>POJMY</vt:lpstr>
      <vt:lpstr>POJMY</vt:lpstr>
      <vt:lpstr>POJMY</vt:lpstr>
      <vt:lpstr>POJMY</vt:lpstr>
      <vt:lpstr>POJMY</vt:lpstr>
      <vt:lpstr>POJMY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Chemie</dc:title>
  <dc:creator>Lenka Popelová</dc:creator>
  <cp:lastModifiedBy>Lenka Čajková</cp:lastModifiedBy>
  <cp:revision>4</cp:revision>
  <dcterms:created xsi:type="dcterms:W3CDTF">2021-09-08T15:21:35Z</dcterms:created>
  <dcterms:modified xsi:type="dcterms:W3CDTF">2024-03-18T10:22:13Z</dcterms:modified>
</cp:coreProperties>
</file>