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9"/>
  </p:notesMasterIdLst>
  <p:handoutMasterIdLst>
    <p:handoutMasterId r:id="rId20"/>
  </p:handoutMasterIdLst>
  <p:sldIdLst>
    <p:sldId id="256" r:id="rId2"/>
    <p:sldId id="308" r:id="rId3"/>
    <p:sldId id="305" r:id="rId4"/>
    <p:sldId id="271" r:id="rId5"/>
    <p:sldId id="273" r:id="rId6"/>
    <p:sldId id="275" r:id="rId7"/>
    <p:sldId id="272" r:id="rId8"/>
    <p:sldId id="270" r:id="rId9"/>
    <p:sldId id="276" r:id="rId10"/>
    <p:sldId id="277" r:id="rId11"/>
    <p:sldId id="278" r:id="rId12"/>
    <p:sldId id="281" r:id="rId13"/>
    <p:sldId id="280" r:id="rId14"/>
    <p:sldId id="291" r:id="rId15"/>
    <p:sldId id="292" r:id="rId16"/>
    <p:sldId id="298" r:id="rId17"/>
    <p:sldId id="311" r:id="rId18"/>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69B50"/>
    <a:srgbClr val="C5F0FF"/>
    <a:srgbClr val="D22D40"/>
    <a:srgbClr val="F9C3C3"/>
    <a:srgbClr val="FFC1DA"/>
    <a:srgbClr val="FFFFCC"/>
    <a:srgbClr val="FFCCFF"/>
    <a:srgbClr val="C2E49C"/>
    <a:srgbClr val="DD445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Bez stylu, bez mřížky">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791" autoAdjust="0"/>
    <p:restoredTop sz="73474" autoAdjust="0"/>
  </p:normalViewPr>
  <p:slideViewPr>
    <p:cSldViewPr snapToGrid="0" snapToObjects="1">
      <p:cViewPr varScale="1">
        <p:scale>
          <a:sx n="52" d="100"/>
          <a:sy n="52" d="100"/>
        </p:scale>
        <p:origin x="1014" y="84"/>
      </p:cViewPr>
      <p:guideLst>
        <p:guide orient="horz" pos="2183"/>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2BBAF17A-18B7-0048-A824-6747E10A166E}" type="datetime1">
              <a:rPr lang="cs-CZ" smtClean="0"/>
              <a:t>24.05.2023</a:t>
            </a:fld>
            <a:endParaRPr lang="en-US"/>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D1054EB3-FA98-FB40-842A-3B21AECA1719}" type="slidenum">
              <a:rPr lang="en-US" smtClean="0"/>
              <a:t>‹#›</a:t>
            </a:fld>
            <a:endParaRPr lang="en-US"/>
          </a:p>
        </p:txBody>
      </p:sp>
    </p:spTree>
    <p:extLst>
      <p:ext uri="{BB962C8B-B14F-4D97-AF65-F5344CB8AC3E}">
        <p14:creationId xmlns:p14="http://schemas.microsoft.com/office/powerpoint/2010/main" val="2462603529"/>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EB0EDF77-139F-074C-B482-566D8FD6D6E4}" type="datetime1">
              <a:rPr lang="cs-CZ" smtClean="0"/>
              <a:t>24.05.2023</a:t>
            </a:fld>
            <a:endParaRPr lang="en-US"/>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54DBD6A0-A52B-2F4C-9E50-C9FDBFB376E4}" type="slidenum">
              <a:rPr lang="en-US" smtClean="0"/>
              <a:t>‹#›</a:t>
            </a:fld>
            <a:endParaRPr lang="en-US"/>
          </a:p>
        </p:txBody>
      </p:sp>
    </p:spTree>
    <p:extLst>
      <p:ext uri="{BB962C8B-B14F-4D97-AF65-F5344CB8AC3E}">
        <p14:creationId xmlns:p14="http://schemas.microsoft.com/office/powerpoint/2010/main" val="3015456518"/>
      </p:ext>
    </p:extLst>
  </p:cSld>
  <p:clrMap bg1="lt1" tx1="dk1" bg2="lt2" tx2="dk2" accent1="accent1" accent2="accent2" accent3="accent3" accent4="accent4" accent5="accent5" accent6="accent6" hlink="hlink" folHlink="folHlink"/>
  <p:hf sldNum="0"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dirty="0"/>
              <a:t>Vážení hosté, ráda bych Vás seznámila s habilitační přednáškou, jejíž název je Dynamická vizualizace ve výuce chemie a dalších přírodovědných předmětů</a:t>
            </a:r>
          </a:p>
          <a:p>
            <a:endParaRPr lang="cs-CZ" dirty="0"/>
          </a:p>
          <a:p>
            <a:endParaRPr lang="cs-CZ" dirty="0"/>
          </a:p>
          <a:p>
            <a:endParaRPr lang="en-US" dirty="0"/>
          </a:p>
        </p:txBody>
      </p:sp>
    </p:spTree>
    <p:extLst>
      <p:ext uri="{BB962C8B-B14F-4D97-AF65-F5344CB8AC3E}">
        <p14:creationId xmlns:p14="http://schemas.microsoft.com/office/powerpoint/2010/main" val="35207676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1200" kern="1200" dirty="0">
                <a:solidFill>
                  <a:schemeClr val="tx1"/>
                </a:solidFill>
                <a:effectLst/>
                <a:latin typeface="+mn-lt"/>
                <a:ea typeface="+mn-ea"/>
                <a:cs typeface="+mn-cs"/>
              </a:rPr>
              <a:t>V r. 2014 jsem byla oslovena Firmou </a:t>
            </a:r>
            <a:r>
              <a:rPr lang="cs-CZ" sz="1200" kern="1200" dirty="0" err="1">
                <a:solidFill>
                  <a:schemeClr val="tx1"/>
                </a:solidFill>
                <a:effectLst/>
                <a:latin typeface="+mn-lt"/>
                <a:ea typeface="+mn-ea"/>
                <a:cs typeface="+mn-cs"/>
              </a:rPr>
              <a:t>Corinth</a:t>
            </a:r>
            <a:r>
              <a:rPr lang="cs-CZ" sz="1200" kern="1200" dirty="0">
                <a:solidFill>
                  <a:schemeClr val="tx1"/>
                </a:solidFill>
                <a:effectLst/>
                <a:latin typeface="+mn-lt"/>
                <a:ea typeface="+mn-ea"/>
                <a:cs typeface="+mn-cs"/>
              </a:rPr>
              <a:t>, která se zabývá vývojem interaktivních 3D pomůcek pro výuku přírodních věd.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cs-CZ"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cs-CZ" sz="1200" kern="1200" dirty="0">
                <a:solidFill>
                  <a:schemeClr val="tx1"/>
                </a:solidFill>
                <a:effectLst/>
                <a:latin typeface="+mn-lt"/>
                <a:ea typeface="+mn-ea"/>
                <a:cs typeface="+mn-cs"/>
              </a:rPr>
              <a:t>Jedním z výsledků je aplikace </a:t>
            </a:r>
            <a:r>
              <a:rPr lang="cs-CZ" sz="1200" kern="1200" dirty="0" err="1">
                <a:solidFill>
                  <a:schemeClr val="tx1"/>
                </a:solidFill>
                <a:effectLst/>
                <a:latin typeface="+mn-lt"/>
                <a:ea typeface="+mn-ea"/>
                <a:cs typeface="+mn-cs"/>
              </a:rPr>
              <a:t>Corinth</a:t>
            </a:r>
            <a:r>
              <a:rPr lang="cs-CZ" sz="1200" kern="1200" dirty="0">
                <a:solidFill>
                  <a:schemeClr val="tx1"/>
                </a:solidFill>
                <a:effectLst/>
                <a:latin typeface="+mn-lt"/>
                <a:ea typeface="+mn-ea"/>
                <a:cs typeface="+mn-cs"/>
              </a:rPr>
              <a:t>, která odpovídá vysokým požadavkům na grafické zpracování.</a:t>
            </a:r>
          </a:p>
          <a:p>
            <a:pPr marL="0" marR="0" lvl="0" indent="0" algn="l" defTabSz="914400" rtl="0" eaLnBrk="1" fontAlgn="auto" latinLnBrk="0" hangingPunct="1">
              <a:lnSpc>
                <a:spcPct val="100000"/>
              </a:lnSpc>
              <a:spcBef>
                <a:spcPts val="0"/>
              </a:spcBef>
              <a:spcAft>
                <a:spcPts val="0"/>
              </a:spcAft>
              <a:buClrTx/>
              <a:buSzTx/>
              <a:buFontTx/>
              <a:buNone/>
              <a:tabLst/>
              <a:defRPr/>
            </a:pPr>
            <a:endParaRPr lang="cs-CZ"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cs-CZ" sz="1200" kern="1200" dirty="0">
                <a:solidFill>
                  <a:schemeClr val="tx1"/>
                </a:solidFill>
                <a:effectLst/>
                <a:latin typeface="+mn-lt"/>
                <a:ea typeface="+mn-ea"/>
                <a:cs typeface="+mn-cs"/>
              </a:rPr>
              <a:t>Celkem bylo vytvořeno přes 1600 modelů. Modely i animace lze otáčet, zvětšovat (</a:t>
            </a:r>
            <a:r>
              <a:rPr lang="cs-CZ" sz="1200" kern="1200" dirty="0" err="1">
                <a:solidFill>
                  <a:schemeClr val="tx1"/>
                </a:solidFill>
                <a:effectLst/>
                <a:latin typeface="+mn-lt"/>
                <a:ea typeface="+mn-ea"/>
                <a:cs typeface="+mn-cs"/>
              </a:rPr>
              <a:t>zoomovat</a:t>
            </a:r>
            <a:r>
              <a:rPr lang="cs-CZ" sz="1200" kern="1200" dirty="0">
                <a:solidFill>
                  <a:schemeClr val="tx1"/>
                </a:solidFill>
                <a:effectLst/>
                <a:latin typeface="+mn-lt"/>
                <a:ea typeface="+mn-ea"/>
                <a:cs typeface="+mn-cs"/>
              </a:rPr>
              <a:t>) a interaktivně zvýrazňovat jejich jednotlivé části, animace lze zastavovat. Modely mají k dispozici </a:t>
            </a:r>
          </a:p>
          <a:p>
            <a:pPr marL="0" marR="0" lvl="0" indent="0" algn="l" defTabSz="457200" rtl="0" eaLnBrk="1" fontAlgn="auto" latinLnBrk="0" hangingPunct="1">
              <a:lnSpc>
                <a:spcPct val="100000"/>
              </a:lnSpc>
              <a:spcBef>
                <a:spcPts val="0"/>
              </a:spcBef>
              <a:spcAft>
                <a:spcPts val="0"/>
              </a:spcAft>
              <a:buClrTx/>
              <a:buSzTx/>
              <a:buFontTx/>
              <a:buNone/>
              <a:tabLst/>
              <a:defRPr/>
            </a:pPr>
            <a:endParaRPr lang="cs-CZ"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cs-CZ" sz="1200" kern="1200" dirty="0">
                <a:solidFill>
                  <a:schemeClr val="tx1"/>
                </a:solidFill>
                <a:effectLst/>
                <a:latin typeface="+mn-lt"/>
                <a:ea typeface="+mn-ea"/>
                <a:cs typeface="+mn-cs"/>
              </a:rPr>
              <a:t>Většina modelů je převedena do formátu vhodného pro využití k 3D tisku.</a:t>
            </a:r>
            <a:endParaRPr lang="cs-CZ" dirty="0"/>
          </a:p>
          <a:p>
            <a:endParaRPr lang="cs-CZ" dirty="0"/>
          </a:p>
        </p:txBody>
      </p:sp>
    </p:spTree>
    <p:extLst>
      <p:ext uri="{BB962C8B-B14F-4D97-AF65-F5344CB8AC3E}">
        <p14:creationId xmlns:p14="http://schemas.microsoft.com/office/powerpoint/2010/main" val="27449226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sz="1200" b="0" kern="1200" dirty="0">
                <a:solidFill>
                  <a:schemeClr val="tx1"/>
                </a:solidFill>
                <a:effectLst/>
                <a:latin typeface="+mn-lt"/>
                <a:ea typeface="+mn-ea"/>
                <a:cs typeface="+mn-cs"/>
              </a:rPr>
              <a:t>V rámci spolupráce jsem navrhovala 3D modely, animace pro vzdělávací účely cílené do výuky chemie na ZŠ a SŠ a následně kontrolovala jejich provedení.</a:t>
            </a:r>
          </a:p>
          <a:p>
            <a:r>
              <a:rPr lang="cs-CZ" sz="1200" b="0" kern="1200" dirty="0">
                <a:solidFill>
                  <a:schemeClr val="tx1"/>
                </a:solidFill>
                <a:effectLst/>
                <a:latin typeface="+mn-lt"/>
                <a:ea typeface="+mn-ea"/>
                <a:cs typeface="+mn-cs"/>
              </a:rPr>
              <a:t>Dále jsem navrhla a realizovala pedagogický výzkum, který posuzoval vliv aplikace na žáky.</a:t>
            </a:r>
          </a:p>
          <a:p>
            <a:endParaRPr lang="cs-CZ" sz="1200" b="1" kern="1200" dirty="0">
              <a:solidFill>
                <a:schemeClr val="tx1"/>
              </a:solidFill>
              <a:effectLst/>
              <a:latin typeface="+mn-lt"/>
              <a:ea typeface="+mn-ea"/>
              <a:cs typeface="+mn-cs"/>
            </a:endParaRPr>
          </a:p>
          <a:p>
            <a:endParaRPr lang="cs-CZ" sz="1200" b="1"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8547893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dirty="0"/>
              <a:t>Hlavním cílem VŠ v </a:t>
            </a:r>
            <a:r>
              <a:rPr lang="cs-CZ" dirty="0" err="1"/>
              <a:t>KH</a:t>
            </a:r>
            <a:r>
              <a:rPr lang="cs-CZ" dirty="0"/>
              <a:t> kraji bylo </a:t>
            </a:r>
            <a:r>
              <a:rPr lang="cs-CZ" b="1" dirty="0"/>
              <a:t>zjistit</a:t>
            </a:r>
            <a:r>
              <a:rPr lang="cs-CZ" dirty="0"/>
              <a:t>….</a:t>
            </a:r>
          </a:p>
        </p:txBody>
      </p:sp>
    </p:spTree>
    <p:extLst>
      <p:ext uri="{BB962C8B-B14F-4D97-AF65-F5344CB8AC3E}">
        <p14:creationId xmlns:p14="http://schemas.microsoft.com/office/powerpoint/2010/main" val="17756036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dirty="0"/>
              <a:t>Abychom mohli dosáhnout cíle, rozhodli jsme se pro realizaci srovnávací studie ve formě pedagogického experimentu.</a:t>
            </a:r>
          </a:p>
          <a:p>
            <a:r>
              <a:rPr lang="cs-CZ" dirty="0"/>
              <a:t>Základem bylo srovnávání výsledků kontrolní skupiny (=kontrolní třídy) a experimentální skupiny (= experimentální třídy).</a:t>
            </a:r>
          </a:p>
          <a:p>
            <a:endParaRPr lang="cs-CZ" dirty="0"/>
          </a:p>
          <a:p>
            <a:r>
              <a:rPr lang="cs-CZ" dirty="0"/>
              <a:t>Vyučující vyučoval vždy v paralelních třídách – v K i E. (porovnávání, stejná témata, stejné výukové metody)</a:t>
            </a:r>
          </a:p>
          <a:p>
            <a:endParaRPr lang="cs-CZ" dirty="0"/>
          </a:p>
          <a:p>
            <a:r>
              <a:rPr lang="cs-CZ" dirty="0"/>
              <a:t>Limity:</a:t>
            </a:r>
          </a:p>
          <a:p>
            <a:r>
              <a:rPr lang="cs-CZ" dirty="0"/>
              <a:t>Chybí analýza vyučovacích témat.</a:t>
            </a:r>
          </a:p>
          <a:p>
            <a:r>
              <a:rPr lang="cs-CZ" dirty="0"/>
              <a:t>Subjektivní vyjádření žáků.</a:t>
            </a:r>
          </a:p>
          <a:p>
            <a:r>
              <a:rPr lang="cs-CZ" dirty="0"/>
              <a:t>Témata nikoliv celé předměty.</a:t>
            </a:r>
          </a:p>
          <a:p>
            <a:r>
              <a:rPr lang="cs-CZ" dirty="0"/>
              <a:t>Ne Gymnázia.</a:t>
            </a:r>
          </a:p>
          <a:p>
            <a:r>
              <a:rPr lang="cs-CZ" dirty="0"/>
              <a:t>Jen </a:t>
            </a:r>
            <a:r>
              <a:rPr lang="cs-CZ" dirty="0" err="1"/>
              <a:t>KHK</a:t>
            </a:r>
            <a:r>
              <a:rPr lang="cs-CZ" dirty="0"/>
              <a:t>.</a:t>
            </a:r>
          </a:p>
          <a:p>
            <a:endParaRPr lang="cs-CZ" dirty="0"/>
          </a:p>
        </p:txBody>
      </p:sp>
    </p:spTree>
    <p:extLst>
      <p:ext uri="{BB962C8B-B14F-4D97-AF65-F5344CB8AC3E}">
        <p14:creationId xmlns:p14="http://schemas.microsoft.com/office/powerpoint/2010/main" val="39476150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sz="1200" b="0" kern="1200" dirty="0">
                <a:solidFill>
                  <a:schemeClr val="tx1"/>
                </a:solidFill>
                <a:effectLst/>
                <a:latin typeface="+mn-lt"/>
                <a:ea typeface="+mn-ea"/>
                <a:cs typeface="+mn-cs"/>
              </a:rPr>
              <a:t>V rámci výzkumu bylo sledováno pět moderujících proměnných a bylo zjištěno, že pohlaví žáka a stupeň vzdělávání neměly vliv na výsledky studie, na druhou stranu proměnné věk žáka, vyučovaný předmět a osobnost učitelů statisticky signifikantně ovlivňují (moderují) výsledky alespoň u jedné sledované škály vnitřní motivace. </a:t>
            </a:r>
          </a:p>
          <a:p>
            <a:endParaRPr lang="cs-CZ" sz="1200" b="0" kern="1200" dirty="0">
              <a:solidFill>
                <a:schemeClr val="tx1"/>
              </a:solidFill>
              <a:effectLst/>
              <a:latin typeface="+mn-lt"/>
              <a:ea typeface="+mn-ea"/>
              <a:cs typeface="+mn-cs"/>
            </a:endParaRPr>
          </a:p>
          <a:p>
            <a:r>
              <a:rPr lang="cs-CZ" sz="1200" b="0" kern="1200" dirty="0">
                <a:solidFill>
                  <a:schemeClr val="tx1"/>
                </a:solidFill>
                <a:effectLst/>
                <a:latin typeface="+mn-lt"/>
                <a:ea typeface="+mn-ea"/>
                <a:cs typeface="+mn-cs"/>
              </a:rPr>
              <a:t>Významnou potenciální proměnnou, byla proměnná </a:t>
            </a:r>
            <a:r>
              <a:rPr lang="cs-CZ" sz="1200" b="1" kern="1200" dirty="0">
                <a:solidFill>
                  <a:schemeClr val="tx1"/>
                </a:solidFill>
                <a:effectLst/>
                <a:latin typeface="+mn-lt"/>
                <a:ea typeface="+mn-ea"/>
                <a:cs typeface="+mn-cs"/>
              </a:rPr>
              <a:t>vyučovaný předmět. </a:t>
            </a:r>
            <a:r>
              <a:rPr lang="cs-CZ" sz="1200" b="0" kern="1200" dirty="0">
                <a:solidFill>
                  <a:schemeClr val="tx1"/>
                </a:solidFill>
                <a:effectLst/>
                <a:latin typeface="+mn-lt"/>
                <a:ea typeface="+mn-ea"/>
                <a:cs typeface="+mn-cs"/>
              </a:rPr>
              <a:t>Bylo zjištěno, že DV má na žáky největší pozitivní vliv v předmětech chemie (</a:t>
            </a:r>
            <a:r>
              <a:rPr lang="cs-CZ" sz="1200" b="0" i="1" kern="1200" dirty="0">
                <a:solidFill>
                  <a:schemeClr val="tx1"/>
                </a:solidFill>
                <a:effectLst/>
                <a:latin typeface="+mn-lt"/>
                <a:ea typeface="+mn-ea"/>
                <a:cs typeface="+mn-cs"/>
              </a:rPr>
              <a:t>d</a:t>
            </a:r>
            <a:r>
              <a:rPr lang="cs-CZ" sz="1200" b="0" kern="1200" dirty="0">
                <a:solidFill>
                  <a:schemeClr val="tx1"/>
                </a:solidFill>
                <a:effectLst/>
                <a:latin typeface="+mn-lt"/>
                <a:ea typeface="+mn-ea"/>
                <a:cs typeface="+mn-cs"/>
              </a:rPr>
              <a:t> = 0,744) a přírodopis/biologie (</a:t>
            </a:r>
            <a:r>
              <a:rPr lang="cs-CZ" sz="1200" b="0" i="1" kern="1200" dirty="0">
                <a:solidFill>
                  <a:schemeClr val="tx1"/>
                </a:solidFill>
                <a:effectLst/>
                <a:latin typeface="+mn-lt"/>
                <a:ea typeface="+mn-ea"/>
                <a:cs typeface="+mn-cs"/>
              </a:rPr>
              <a:t>d </a:t>
            </a:r>
            <a:r>
              <a:rPr lang="cs-CZ" sz="1200" b="0" kern="1200" dirty="0">
                <a:solidFill>
                  <a:schemeClr val="tx1"/>
                </a:solidFill>
                <a:effectLst/>
                <a:latin typeface="+mn-lt"/>
                <a:ea typeface="+mn-ea"/>
                <a:cs typeface="+mn-cs"/>
              </a:rPr>
              <a:t>= 0,725). V předmětu geologie (</a:t>
            </a:r>
            <a:r>
              <a:rPr lang="cs-CZ" sz="1200" b="0" i="1" kern="1200" dirty="0">
                <a:solidFill>
                  <a:schemeClr val="tx1"/>
                </a:solidFill>
                <a:effectLst/>
                <a:latin typeface="+mn-lt"/>
                <a:ea typeface="+mn-ea"/>
                <a:cs typeface="+mn-cs"/>
              </a:rPr>
              <a:t>d </a:t>
            </a:r>
            <a:r>
              <a:rPr lang="cs-CZ" sz="1200" b="0" kern="1200" dirty="0">
                <a:solidFill>
                  <a:schemeClr val="tx1"/>
                </a:solidFill>
                <a:effectLst/>
                <a:latin typeface="+mn-lt"/>
                <a:ea typeface="+mn-ea"/>
                <a:cs typeface="+mn-cs"/>
              </a:rPr>
              <a:t>= 0,457) byl vliv zkoumaných pomůcek sice nižší, avšak stále významný. </a:t>
            </a:r>
          </a:p>
          <a:p>
            <a:r>
              <a:rPr lang="cs-CZ" sz="1200" b="0" kern="1200" dirty="0">
                <a:solidFill>
                  <a:schemeClr val="tx1"/>
                </a:solidFill>
                <a:effectLst/>
                <a:latin typeface="+mn-lt"/>
                <a:ea typeface="+mn-ea"/>
                <a:cs typeface="+mn-cs"/>
              </a:rPr>
              <a:t>Výsledky však nelze generalizovat. Je zapotřebí poukázat na to, že členění na vyučované předměty v sobě zahrnuje některá úskalí, kterým může být např. atraktivita probíraného tématu. Celý obsah jednotlivých vědních disciplín není homogenní a pro žáky může jedna část být více atraktivní než jiná, což má veliký vliv na celkové výsledky. </a:t>
            </a:r>
          </a:p>
          <a:p>
            <a:r>
              <a:rPr lang="cs-CZ" sz="1200" b="0" kern="1200" dirty="0">
                <a:solidFill>
                  <a:schemeClr val="tx1"/>
                </a:solidFill>
                <a:effectLst/>
                <a:latin typeface="+mn-lt"/>
                <a:ea typeface="+mn-ea"/>
                <a:cs typeface="+mn-cs"/>
              </a:rPr>
              <a:t>V </a:t>
            </a:r>
            <a:r>
              <a:rPr lang="cs-CZ" sz="1200" b="1" kern="1200" dirty="0">
                <a:solidFill>
                  <a:schemeClr val="tx1"/>
                </a:solidFill>
                <a:effectLst/>
                <a:latin typeface="+mn-lt"/>
                <a:ea typeface="+mn-ea"/>
                <a:cs typeface="+mn-cs"/>
              </a:rPr>
              <a:t>chemii</a:t>
            </a:r>
            <a:r>
              <a:rPr lang="cs-CZ" sz="1200" b="0" kern="1200" dirty="0">
                <a:solidFill>
                  <a:schemeClr val="tx1"/>
                </a:solidFill>
                <a:effectLst/>
                <a:latin typeface="+mn-lt"/>
                <a:ea typeface="+mn-ea"/>
                <a:cs typeface="+mn-cs"/>
              </a:rPr>
              <a:t> byla probírána např. tato témata: skupenství látek, chemická vazba, ionty, acidobazické reakce či struktura uhlovodíků; </a:t>
            </a:r>
          </a:p>
          <a:p>
            <a:r>
              <a:rPr lang="cs-CZ" sz="1200" b="0" kern="1200" dirty="0">
                <a:solidFill>
                  <a:schemeClr val="tx1"/>
                </a:solidFill>
                <a:effectLst/>
                <a:latin typeface="+mn-lt"/>
                <a:ea typeface="+mn-ea"/>
                <a:cs typeface="+mn-cs"/>
              </a:rPr>
              <a:t>v </a:t>
            </a:r>
            <a:r>
              <a:rPr lang="cs-CZ" sz="1200" b="1" kern="1200" dirty="0">
                <a:solidFill>
                  <a:schemeClr val="tx1"/>
                </a:solidFill>
                <a:effectLst/>
                <a:latin typeface="+mn-lt"/>
                <a:ea typeface="+mn-ea"/>
                <a:cs typeface="+mn-cs"/>
              </a:rPr>
              <a:t>přírodopisu/biologii </a:t>
            </a:r>
            <a:r>
              <a:rPr lang="cs-CZ" sz="1200" b="0" kern="1200" dirty="0">
                <a:solidFill>
                  <a:schemeClr val="tx1"/>
                </a:solidFill>
                <a:effectLst/>
                <a:latin typeface="+mn-lt"/>
                <a:ea typeface="+mn-ea"/>
                <a:cs typeface="+mn-cs"/>
              </a:rPr>
              <a:t>se jednalo např. o témata: svalová soustava, krevní oběh, lidská kostra, </a:t>
            </a:r>
            <a:r>
              <a:rPr lang="cs-CZ" sz="1200" b="0" kern="1200" dirty="0" err="1">
                <a:solidFill>
                  <a:schemeClr val="tx1"/>
                </a:solidFill>
                <a:effectLst/>
                <a:latin typeface="+mn-lt"/>
                <a:ea typeface="+mn-ea"/>
                <a:cs typeface="+mn-cs"/>
              </a:rPr>
              <a:t>prokaryotní</a:t>
            </a:r>
            <a:r>
              <a:rPr lang="cs-CZ" sz="1200" b="0" kern="1200" dirty="0">
                <a:solidFill>
                  <a:schemeClr val="tx1"/>
                </a:solidFill>
                <a:effectLst/>
                <a:latin typeface="+mn-lt"/>
                <a:ea typeface="+mn-ea"/>
                <a:cs typeface="+mn-cs"/>
              </a:rPr>
              <a:t> a eukaryotní buňka;</a:t>
            </a:r>
          </a:p>
          <a:p>
            <a:r>
              <a:rPr lang="cs-CZ" sz="1200" b="0" kern="1200" dirty="0">
                <a:solidFill>
                  <a:schemeClr val="tx1"/>
                </a:solidFill>
                <a:effectLst/>
                <a:latin typeface="+mn-lt"/>
                <a:ea typeface="+mn-ea"/>
                <a:cs typeface="+mn-cs"/>
              </a:rPr>
              <a:t> v </a:t>
            </a:r>
            <a:r>
              <a:rPr lang="cs-CZ" sz="1200" b="1" kern="1200" dirty="0">
                <a:solidFill>
                  <a:schemeClr val="tx1"/>
                </a:solidFill>
                <a:effectLst/>
                <a:latin typeface="+mn-lt"/>
                <a:ea typeface="+mn-ea"/>
                <a:cs typeface="+mn-cs"/>
              </a:rPr>
              <a:t>geologii </a:t>
            </a:r>
            <a:r>
              <a:rPr lang="cs-CZ" sz="1200" b="0" kern="1200" dirty="0">
                <a:solidFill>
                  <a:schemeClr val="tx1"/>
                </a:solidFill>
                <a:effectLst/>
                <a:latin typeface="+mn-lt"/>
                <a:ea typeface="+mn-ea"/>
                <a:cs typeface="+mn-cs"/>
              </a:rPr>
              <a:t>pak především vnější a vnitřní geologické děje. </a:t>
            </a:r>
          </a:p>
          <a:p>
            <a:endParaRPr lang="cs-CZ" sz="1200" b="0" kern="1200" dirty="0">
              <a:solidFill>
                <a:schemeClr val="tx1"/>
              </a:solidFill>
              <a:effectLst/>
              <a:latin typeface="+mn-lt"/>
              <a:ea typeface="+mn-ea"/>
              <a:cs typeface="+mn-cs"/>
            </a:endParaRPr>
          </a:p>
          <a:p>
            <a:r>
              <a:rPr lang="cs-CZ" sz="1200" b="0" kern="1200" dirty="0">
                <a:solidFill>
                  <a:schemeClr val="tx1"/>
                </a:solidFill>
                <a:effectLst/>
                <a:latin typeface="+mn-lt"/>
                <a:ea typeface="+mn-ea"/>
                <a:cs typeface="+mn-cs"/>
              </a:rPr>
              <a:t>Z realizovaného výzkumu vzešlo, že mezi významné moderující proměnné patří </a:t>
            </a:r>
            <a:r>
              <a:rPr lang="cs-CZ" sz="1200" b="1" kern="1200" dirty="0">
                <a:solidFill>
                  <a:schemeClr val="tx1"/>
                </a:solidFill>
                <a:effectLst/>
                <a:latin typeface="+mn-lt"/>
                <a:ea typeface="+mn-ea"/>
                <a:cs typeface="+mn-cs"/>
              </a:rPr>
              <a:t>osobnost učitele (</a:t>
            </a:r>
            <a:r>
              <a:rPr lang="cs-CZ" sz="1200" b="0" kern="1200" dirty="0">
                <a:solidFill>
                  <a:schemeClr val="tx1"/>
                </a:solidFill>
                <a:effectLst/>
                <a:latin typeface="+mn-lt"/>
                <a:ea typeface="+mn-ea"/>
                <a:cs typeface="+mn-cs"/>
              </a:rPr>
              <a:t>v předkládané studii dokonce nejvýrazněji). </a:t>
            </a:r>
          </a:p>
          <a:p>
            <a:r>
              <a:rPr lang="cs-CZ" sz="1200" b="0" kern="1200" dirty="0">
                <a:solidFill>
                  <a:schemeClr val="tx1"/>
                </a:solidFill>
                <a:effectLst/>
                <a:latin typeface="+mn-lt"/>
                <a:ea typeface="+mn-ea"/>
                <a:cs typeface="+mn-cs"/>
              </a:rPr>
              <a:t>Bylo zjištěno, že vliv učitele je značný jak v klasických hodinách, tak v experimentálních hodinách a je zapotřebí ho hlouběji zkoumat. Následnou analýzou strukturovaných rozhovorů s učiteli bylo zjištěno, že žáci, jejichž učitelé měli obavy z technického selhání výukové aplikace a zároveň projevovali nedůvěru dynamické vizualizace v pozitivní dopad na žáka, hodnotili experimentální výuku hůře než žáci, jejichž učitelé projevovali větší sebedůvěru při práci s těmito technologiemi a zároveň předpokládali pozitivní dopad použitých pomůcek na jejich žáky. </a:t>
            </a:r>
          </a:p>
          <a:p>
            <a:endParaRPr lang="cs-CZ" sz="1200" b="0" kern="1200" dirty="0">
              <a:solidFill>
                <a:schemeClr val="tx1"/>
              </a:solidFill>
              <a:effectLst/>
              <a:latin typeface="+mn-lt"/>
              <a:ea typeface="+mn-ea"/>
              <a:cs typeface="+mn-cs"/>
            </a:endParaRPr>
          </a:p>
          <a:p>
            <a:r>
              <a:rPr lang="cs-CZ" sz="1200" b="0" kern="1200" dirty="0">
                <a:solidFill>
                  <a:schemeClr val="tx1"/>
                </a:solidFill>
                <a:effectLst/>
                <a:latin typeface="+mn-lt"/>
                <a:ea typeface="+mn-ea"/>
                <a:cs typeface="+mn-cs"/>
              </a:rPr>
              <a:t>Jak vyplynulo z rozhovorů s učiteli a z obdržených výsledků je zapotřebí, aby měl učitel k technologiím pozitivní přístup,  a též na škole technickou oporu. Je taktéž vhodné, aby učitelé byli detailně s výukovou aplikací seznámeni nejen z hlediska obsahového, ale též z hlediska technického, např. prostřednictvím školení. </a:t>
            </a:r>
            <a:endParaRPr lang="cs-CZ" dirty="0"/>
          </a:p>
          <a:p>
            <a:endParaRPr lang="cs-CZ" dirty="0"/>
          </a:p>
          <a:p>
            <a:endParaRPr lang="cs-CZ" dirty="0"/>
          </a:p>
        </p:txBody>
      </p:sp>
    </p:spTree>
    <p:extLst>
      <p:ext uri="{BB962C8B-B14F-4D97-AF65-F5344CB8AC3E}">
        <p14:creationId xmlns:p14="http://schemas.microsoft.com/office/powerpoint/2010/main" val="5123183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cs-CZ" sz="1200" kern="1200" dirty="0">
                <a:solidFill>
                  <a:schemeClr val="tx1"/>
                </a:solidFill>
                <a:effectLst/>
                <a:latin typeface="+mn-lt"/>
                <a:ea typeface="+mn-ea"/>
                <a:cs typeface="+mn-cs"/>
              </a:rPr>
              <a:t>zájem/potěšení: </a:t>
            </a:r>
            <a:r>
              <a:rPr lang="cs-CZ" sz="1200" i="1" kern="1200" dirty="0">
                <a:solidFill>
                  <a:schemeClr val="tx1"/>
                </a:solidFill>
                <a:effectLst/>
                <a:latin typeface="+mn-lt"/>
                <a:ea typeface="+mn-ea"/>
                <a:cs typeface="+mn-cs"/>
              </a:rPr>
              <a:t>F</a:t>
            </a:r>
            <a:r>
              <a:rPr lang="cs-CZ" sz="1200" kern="1200" dirty="0">
                <a:solidFill>
                  <a:schemeClr val="tx1"/>
                </a:solidFill>
                <a:effectLst/>
                <a:latin typeface="+mn-lt"/>
                <a:ea typeface="+mn-ea"/>
                <a:cs typeface="+mn-cs"/>
              </a:rPr>
              <a:t>(255) = 5,067, </a:t>
            </a:r>
            <a:r>
              <a:rPr lang="cs-CZ" sz="1200" i="1" kern="1200" dirty="0">
                <a:solidFill>
                  <a:schemeClr val="tx1"/>
                </a:solidFill>
                <a:effectLst/>
                <a:latin typeface="+mn-lt"/>
                <a:ea typeface="+mn-ea"/>
                <a:cs typeface="+mn-cs"/>
              </a:rPr>
              <a:t>p</a:t>
            </a:r>
            <a:r>
              <a:rPr lang="cs-CZ" sz="1200" kern="1200" dirty="0">
                <a:solidFill>
                  <a:schemeClr val="tx1"/>
                </a:solidFill>
                <a:effectLst/>
                <a:latin typeface="+mn-lt"/>
                <a:ea typeface="+mn-ea"/>
                <a:cs typeface="+mn-cs"/>
              </a:rPr>
              <a:t> = 0,007; úsilí/důležitost: </a:t>
            </a:r>
            <a:r>
              <a:rPr lang="cs-CZ" sz="1200" i="1" kern="1200" dirty="0">
                <a:solidFill>
                  <a:schemeClr val="tx1"/>
                </a:solidFill>
                <a:effectLst/>
                <a:latin typeface="+mn-lt"/>
                <a:ea typeface="+mn-ea"/>
                <a:cs typeface="+mn-cs"/>
              </a:rPr>
              <a:t>F</a:t>
            </a:r>
            <a:r>
              <a:rPr lang="cs-CZ" sz="1200" kern="1200" dirty="0">
                <a:solidFill>
                  <a:schemeClr val="tx1"/>
                </a:solidFill>
                <a:effectLst/>
                <a:latin typeface="+mn-lt"/>
                <a:ea typeface="+mn-ea"/>
                <a:cs typeface="+mn-cs"/>
              </a:rPr>
              <a:t>(255) = 9,081, </a:t>
            </a:r>
            <a:r>
              <a:rPr lang="cs-CZ" sz="1200" i="1" kern="1200" dirty="0">
                <a:solidFill>
                  <a:schemeClr val="tx1"/>
                </a:solidFill>
                <a:effectLst/>
                <a:latin typeface="+mn-lt"/>
                <a:ea typeface="+mn-ea"/>
                <a:cs typeface="+mn-cs"/>
              </a:rPr>
              <a:t>p</a:t>
            </a:r>
            <a:r>
              <a:rPr lang="cs-CZ" sz="1200" kern="1200" dirty="0">
                <a:solidFill>
                  <a:schemeClr val="tx1"/>
                </a:solidFill>
                <a:effectLst/>
                <a:latin typeface="+mn-lt"/>
                <a:ea typeface="+mn-ea"/>
                <a:cs typeface="+mn-cs"/>
              </a:rPr>
              <a:t> = 0,000, uvědomění si svých schopností </a:t>
            </a:r>
            <a:r>
              <a:rPr lang="cs-CZ" sz="1200" i="1" kern="1200" dirty="0">
                <a:solidFill>
                  <a:schemeClr val="tx1"/>
                </a:solidFill>
                <a:effectLst/>
                <a:latin typeface="+mn-lt"/>
                <a:ea typeface="+mn-ea"/>
                <a:cs typeface="+mn-cs"/>
              </a:rPr>
              <a:t>F</a:t>
            </a:r>
            <a:r>
              <a:rPr lang="cs-CZ" sz="1200" kern="1200" dirty="0">
                <a:solidFill>
                  <a:schemeClr val="tx1"/>
                </a:solidFill>
                <a:effectLst/>
                <a:latin typeface="+mn-lt"/>
                <a:ea typeface="+mn-ea"/>
                <a:cs typeface="+mn-cs"/>
              </a:rPr>
              <a:t>(255) = 4,596, </a:t>
            </a:r>
            <a:r>
              <a:rPr lang="cs-CZ" sz="1200" i="1" kern="1200" dirty="0">
                <a:solidFill>
                  <a:schemeClr val="tx1"/>
                </a:solidFill>
                <a:effectLst/>
                <a:latin typeface="+mn-lt"/>
                <a:ea typeface="+mn-ea"/>
                <a:cs typeface="+mn-cs"/>
              </a:rPr>
              <a:t>p</a:t>
            </a:r>
            <a:r>
              <a:rPr lang="cs-CZ" sz="1200" kern="1200" dirty="0">
                <a:solidFill>
                  <a:schemeClr val="tx1"/>
                </a:solidFill>
                <a:effectLst/>
                <a:latin typeface="+mn-lt"/>
                <a:ea typeface="+mn-ea"/>
                <a:cs typeface="+mn-cs"/>
              </a:rPr>
              <a:t> = 0,011: hodnota/užitečnost: </a:t>
            </a:r>
            <a:r>
              <a:rPr lang="cs-CZ" sz="1200" i="1" kern="1200" dirty="0">
                <a:solidFill>
                  <a:schemeClr val="tx1"/>
                </a:solidFill>
                <a:effectLst/>
                <a:latin typeface="+mn-lt"/>
                <a:ea typeface="+mn-ea"/>
                <a:cs typeface="+mn-cs"/>
              </a:rPr>
              <a:t>F</a:t>
            </a:r>
            <a:r>
              <a:rPr lang="cs-CZ" sz="1200" kern="1200" dirty="0">
                <a:solidFill>
                  <a:schemeClr val="tx1"/>
                </a:solidFill>
                <a:effectLst/>
                <a:latin typeface="+mn-lt"/>
                <a:ea typeface="+mn-ea"/>
                <a:cs typeface="+mn-cs"/>
              </a:rPr>
              <a:t>(255) = 3,338, </a:t>
            </a:r>
            <a:r>
              <a:rPr lang="cs-CZ" sz="1200" i="1" kern="1200" dirty="0">
                <a:solidFill>
                  <a:schemeClr val="tx1"/>
                </a:solidFill>
                <a:effectLst/>
                <a:latin typeface="+mn-lt"/>
                <a:ea typeface="+mn-ea"/>
                <a:cs typeface="+mn-cs"/>
              </a:rPr>
              <a:t>p</a:t>
            </a:r>
            <a:r>
              <a:rPr lang="cs-CZ" sz="1200" kern="1200" dirty="0">
                <a:solidFill>
                  <a:schemeClr val="tx1"/>
                </a:solidFill>
                <a:effectLst/>
                <a:latin typeface="+mn-lt"/>
                <a:ea typeface="+mn-ea"/>
                <a:cs typeface="+mn-cs"/>
              </a:rPr>
              <a:t> = 0,037,</a:t>
            </a:r>
            <a:endParaRPr lang="cs-CZ"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cs-CZ" sz="1200" b="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cs-CZ" sz="1200" b="0" kern="1200" dirty="0">
                <a:solidFill>
                  <a:schemeClr val="tx1"/>
                </a:solidFill>
                <a:effectLst/>
                <a:latin typeface="+mn-lt"/>
                <a:ea typeface="+mn-ea"/>
                <a:cs typeface="+mn-cs"/>
              </a:rPr>
              <a:t>Nejvíce pozitivní efekt dynamické vizualizace byl naměřen u 11 až </a:t>
            </a:r>
            <a:r>
              <a:rPr lang="cs-CZ" sz="1200" b="0" kern="1200" dirty="0" err="1">
                <a:solidFill>
                  <a:schemeClr val="tx1"/>
                </a:solidFill>
                <a:effectLst/>
                <a:latin typeface="+mn-lt"/>
                <a:ea typeface="+mn-ea"/>
                <a:cs typeface="+mn-cs"/>
              </a:rPr>
              <a:t>13letých</a:t>
            </a:r>
            <a:r>
              <a:rPr lang="cs-CZ" sz="1200" b="0" kern="1200" dirty="0">
                <a:solidFill>
                  <a:schemeClr val="tx1"/>
                </a:solidFill>
                <a:effectLst/>
                <a:latin typeface="+mn-lt"/>
                <a:ea typeface="+mn-ea"/>
                <a:cs typeface="+mn-cs"/>
              </a:rPr>
              <a:t> žáků, naopak nejnižší efekt byl naměřen u žáků mezi 14 a 16 rokem. Propad u věku mezi 14 a 16 lety může být u starších žáků této skupiny způsoben tím, že žáci byli testování před koncem jejich školní docházky a již nebyli ochotni se větší měrou zapojovat do výuky, což vypověděli též jejich učitelé. </a:t>
            </a:r>
          </a:p>
          <a:p>
            <a:endParaRPr lang="cs-CZ" dirty="0"/>
          </a:p>
        </p:txBody>
      </p:sp>
    </p:spTree>
    <p:extLst>
      <p:ext uri="{BB962C8B-B14F-4D97-AF65-F5344CB8AC3E}">
        <p14:creationId xmlns:p14="http://schemas.microsoft.com/office/powerpoint/2010/main" val="19848823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sz="1200" kern="1200" dirty="0">
                <a:solidFill>
                  <a:schemeClr val="tx1"/>
                </a:solidFill>
                <a:effectLst/>
                <a:latin typeface="+mn-lt"/>
                <a:ea typeface="+mn-ea"/>
                <a:cs typeface="+mn-cs"/>
              </a:rPr>
              <a:t>Předchozí studie uváděly, že používání dynamické vizualizace bylo vždy ve srovnání se statickou reprezentací učiva vnímáno pozitivněji a je vhodné tento typ pomůcek do výuky přírodovědných předmětů na základních i středních školách inkorporovat. To potvrdily i výsledky v habilitační práci prezentovaného výzkumu. Bylo zjištěno, že používání dynamické vizualizace ve srovnání s vizualizací statickou má ihned v první experimentální vyučovací hodině pozitivní efekt na všechny zkoumané složky vnitřní motivační orientace žáků (konkrétně na pociťování zájmu/potěšení ve výuce; na ochotu vkládat úsilí; na uvědomění si svých schopností a na pociťování hodnoty/užitečnost probírané látky) se středně velikou až velikou průměrnou velikostí účinku </a:t>
            </a:r>
            <a:r>
              <a:rPr lang="cs-CZ" sz="1200" i="1" kern="1200" dirty="0">
                <a:solidFill>
                  <a:schemeClr val="tx1"/>
                </a:solidFill>
                <a:effectLst/>
                <a:latin typeface="+mn-lt"/>
                <a:ea typeface="+mn-ea"/>
                <a:cs typeface="+mn-cs"/>
              </a:rPr>
              <a:t>d</a:t>
            </a:r>
            <a:r>
              <a:rPr lang="cs-CZ" sz="1200" kern="1200" dirty="0">
                <a:solidFill>
                  <a:schemeClr val="tx1"/>
                </a:solidFill>
                <a:effectLst/>
                <a:latin typeface="+mn-lt"/>
                <a:ea typeface="+mn-ea"/>
                <a:cs typeface="+mn-cs"/>
              </a:rPr>
              <a:t> = 0,69 (je-li srovnáván posun žáků experimentální skupiny) či středně veliký pozitivní efekt s průměrnou hodnotou </a:t>
            </a:r>
            <a:r>
              <a:rPr lang="cs-CZ" sz="1200" i="1" kern="1200" dirty="0">
                <a:solidFill>
                  <a:schemeClr val="tx1"/>
                </a:solidFill>
                <a:effectLst/>
                <a:latin typeface="+mn-lt"/>
                <a:ea typeface="+mn-ea"/>
                <a:cs typeface="+mn-cs"/>
              </a:rPr>
              <a:t>d</a:t>
            </a:r>
            <a:r>
              <a:rPr lang="cs-CZ" sz="1200" kern="1200" dirty="0">
                <a:solidFill>
                  <a:schemeClr val="tx1"/>
                </a:solidFill>
                <a:effectLst/>
                <a:latin typeface="+mn-lt"/>
                <a:ea typeface="+mn-ea"/>
                <a:cs typeface="+mn-cs"/>
              </a:rPr>
              <a:t> = 0,52 (jsou-li srovnávány výsledky žáků kontrolní a experimentální skupiny – výuka shodného tématu). S časovým odstupem tří měsíců byl zaznamenán statisticky signifikantní pokles hodnocení u tří složek vnitřní motivace (vyjma ochoty žáka vkládat do porozumění úsilí). Nicméně ve srovnání s tradiční experimentální výukou pozitivní efekt stálé přetrvával s průměrnou hodnotou </a:t>
            </a:r>
            <a:r>
              <a:rPr lang="cs-CZ" sz="1200" kern="1200" dirty="0" err="1">
                <a:solidFill>
                  <a:schemeClr val="tx1"/>
                </a:solidFill>
                <a:effectLst/>
                <a:latin typeface="+mn-lt"/>
                <a:ea typeface="+mn-ea"/>
                <a:cs typeface="+mn-cs"/>
              </a:rPr>
              <a:t>Cohenova</a:t>
            </a:r>
            <a:r>
              <a:rPr lang="cs-CZ" sz="1200" kern="1200" dirty="0">
                <a:solidFill>
                  <a:schemeClr val="tx1"/>
                </a:solidFill>
                <a:effectLst/>
                <a:latin typeface="+mn-lt"/>
                <a:ea typeface="+mn-ea"/>
                <a:cs typeface="+mn-cs"/>
              </a:rPr>
              <a:t> </a:t>
            </a:r>
            <a:r>
              <a:rPr lang="cs-CZ" sz="1200" i="1" kern="1200" dirty="0">
                <a:solidFill>
                  <a:schemeClr val="tx1"/>
                </a:solidFill>
                <a:effectLst/>
                <a:latin typeface="+mn-lt"/>
                <a:ea typeface="+mn-ea"/>
                <a:cs typeface="+mn-cs"/>
              </a:rPr>
              <a:t>d </a:t>
            </a:r>
            <a:r>
              <a:rPr lang="cs-CZ" sz="1200" kern="1200" dirty="0">
                <a:solidFill>
                  <a:schemeClr val="tx1"/>
                </a:solidFill>
                <a:effectLst/>
                <a:latin typeface="+mn-lt"/>
                <a:ea typeface="+mn-ea"/>
                <a:cs typeface="+mn-cs"/>
              </a:rPr>
              <a:t>= 0,38 (je-li srovnáván posun žáků experimentální skupiny) či s průměrnou hodnotou </a:t>
            </a:r>
            <a:r>
              <a:rPr lang="cs-CZ" sz="1200" i="1" kern="1200" dirty="0">
                <a:solidFill>
                  <a:schemeClr val="tx1"/>
                </a:solidFill>
                <a:effectLst/>
                <a:latin typeface="+mn-lt"/>
                <a:ea typeface="+mn-ea"/>
                <a:cs typeface="+mn-cs"/>
              </a:rPr>
              <a:t>d</a:t>
            </a:r>
            <a:r>
              <a:rPr lang="cs-CZ" sz="1200" kern="1200" dirty="0">
                <a:solidFill>
                  <a:schemeClr val="tx1"/>
                </a:solidFill>
                <a:effectLst/>
                <a:latin typeface="+mn-lt"/>
                <a:ea typeface="+mn-ea"/>
                <a:cs typeface="+mn-cs"/>
              </a:rPr>
              <a:t> = 0,43 (jsou-li srovnávány výsledky žáků kontrolní a experimentální skupiny – výuka shodného tématu) i po třech měsících užívání. Nejvíce byl zaznamenán pozitivní efekt u pociťování významu probírané látky (</a:t>
            </a:r>
            <a:r>
              <a:rPr lang="cs-CZ" sz="1200" i="1" kern="1200" dirty="0">
                <a:solidFill>
                  <a:schemeClr val="tx1"/>
                </a:solidFill>
                <a:effectLst/>
                <a:latin typeface="+mn-lt"/>
                <a:ea typeface="+mn-ea"/>
                <a:cs typeface="+mn-cs"/>
              </a:rPr>
              <a:t>d </a:t>
            </a:r>
            <a:r>
              <a:rPr lang="cs-CZ" sz="1200" kern="1200" dirty="0">
                <a:solidFill>
                  <a:schemeClr val="tx1"/>
                </a:solidFill>
                <a:effectLst/>
                <a:latin typeface="+mn-lt"/>
                <a:ea typeface="+mn-ea"/>
                <a:cs typeface="+mn-cs"/>
              </a:rPr>
              <a:t>= 0,643, </a:t>
            </a:r>
            <a:r>
              <a:rPr lang="cs-CZ" sz="1200" i="1" kern="1200" dirty="0">
                <a:solidFill>
                  <a:schemeClr val="tx1"/>
                </a:solidFill>
                <a:effectLst/>
                <a:latin typeface="+mn-lt"/>
                <a:ea typeface="+mn-ea"/>
                <a:cs typeface="+mn-cs"/>
              </a:rPr>
              <a:t>p</a:t>
            </a:r>
            <a:r>
              <a:rPr lang="cs-CZ" sz="1200" kern="1200" dirty="0">
                <a:solidFill>
                  <a:schemeClr val="tx1"/>
                </a:solidFill>
                <a:effectLst/>
                <a:latin typeface="+mn-lt"/>
                <a:ea typeface="+mn-ea"/>
                <a:cs typeface="+mn-cs"/>
              </a:rPr>
              <a:t> = 0,000 – je-li srovnáván posun žáků experimentální skupiny; popř. </a:t>
            </a:r>
            <a:r>
              <a:rPr lang="cs-CZ" sz="1200" i="1" kern="1200" dirty="0">
                <a:solidFill>
                  <a:schemeClr val="tx1"/>
                </a:solidFill>
                <a:effectLst/>
                <a:latin typeface="+mn-lt"/>
                <a:ea typeface="+mn-ea"/>
                <a:cs typeface="+mn-cs"/>
              </a:rPr>
              <a:t>d </a:t>
            </a:r>
            <a:r>
              <a:rPr lang="cs-CZ" sz="1200" kern="1200" dirty="0">
                <a:solidFill>
                  <a:schemeClr val="tx1"/>
                </a:solidFill>
                <a:effectLst/>
                <a:latin typeface="+mn-lt"/>
                <a:ea typeface="+mn-ea"/>
                <a:cs typeface="+mn-cs"/>
              </a:rPr>
              <a:t>= 0,819, </a:t>
            </a:r>
            <a:r>
              <a:rPr lang="cs-CZ" sz="1200" i="1" kern="1200" dirty="0">
                <a:solidFill>
                  <a:schemeClr val="tx1"/>
                </a:solidFill>
                <a:effectLst/>
                <a:latin typeface="+mn-lt"/>
                <a:ea typeface="+mn-ea"/>
                <a:cs typeface="+mn-cs"/>
              </a:rPr>
              <a:t>p</a:t>
            </a:r>
            <a:r>
              <a:rPr lang="cs-CZ" sz="1200" kern="1200" dirty="0">
                <a:solidFill>
                  <a:schemeClr val="tx1"/>
                </a:solidFill>
                <a:effectLst/>
                <a:latin typeface="+mn-lt"/>
                <a:ea typeface="+mn-ea"/>
                <a:cs typeface="+mn-cs"/>
              </a:rPr>
              <a:t> = 0,000 srovnávám-li výsledky žáků kontrolní a experimentální skupiny) a u zájmu žáků o probíranou látku (</a:t>
            </a:r>
            <a:r>
              <a:rPr lang="cs-CZ" sz="1200" i="1" kern="1200" dirty="0">
                <a:solidFill>
                  <a:schemeClr val="tx1"/>
                </a:solidFill>
                <a:effectLst/>
                <a:latin typeface="+mn-lt"/>
                <a:ea typeface="+mn-ea"/>
                <a:cs typeface="+mn-cs"/>
              </a:rPr>
              <a:t>d </a:t>
            </a:r>
            <a:r>
              <a:rPr lang="cs-CZ" sz="1200" kern="1200" dirty="0">
                <a:solidFill>
                  <a:schemeClr val="tx1"/>
                </a:solidFill>
                <a:effectLst/>
                <a:latin typeface="+mn-lt"/>
                <a:ea typeface="+mn-ea"/>
                <a:cs typeface="+mn-cs"/>
              </a:rPr>
              <a:t>= 0,494, </a:t>
            </a:r>
            <a:r>
              <a:rPr lang="cs-CZ" sz="1200" i="1" kern="1200" dirty="0">
                <a:solidFill>
                  <a:schemeClr val="tx1"/>
                </a:solidFill>
                <a:effectLst/>
                <a:latin typeface="+mn-lt"/>
                <a:ea typeface="+mn-ea"/>
                <a:cs typeface="+mn-cs"/>
              </a:rPr>
              <a:t>p</a:t>
            </a:r>
            <a:r>
              <a:rPr lang="cs-CZ" sz="1200" kern="1200" dirty="0">
                <a:solidFill>
                  <a:schemeClr val="tx1"/>
                </a:solidFill>
                <a:effectLst/>
                <a:latin typeface="+mn-lt"/>
                <a:ea typeface="+mn-ea"/>
                <a:cs typeface="+mn-cs"/>
              </a:rPr>
              <a:t> = 0,000; popř. </a:t>
            </a:r>
            <a:r>
              <a:rPr lang="cs-CZ" sz="1200" i="1" kern="1200" dirty="0">
                <a:solidFill>
                  <a:schemeClr val="tx1"/>
                </a:solidFill>
                <a:effectLst/>
                <a:latin typeface="+mn-lt"/>
                <a:ea typeface="+mn-ea"/>
                <a:cs typeface="+mn-cs"/>
              </a:rPr>
              <a:t>d </a:t>
            </a:r>
            <a:r>
              <a:rPr lang="cs-CZ" sz="1200" kern="1200" dirty="0">
                <a:solidFill>
                  <a:schemeClr val="tx1"/>
                </a:solidFill>
                <a:effectLst/>
                <a:latin typeface="+mn-lt"/>
                <a:ea typeface="+mn-ea"/>
                <a:cs typeface="+mn-cs"/>
              </a:rPr>
              <a:t>= 0,503, p = 0,000).</a:t>
            </a:r>
          </a:p>
          <a:p>
            <a:r>
              <a:rPr lang="cs-CZ" sz="1200" kern="1200" dirty="0">
                <a:solidFill>
                  <a:schemeClr val="tx1"/>
                </a:solidFill>
                <a:effectLst/>
                <a:latin typeface="+mn-lt"/>
                <a:ea typeface="+mn-ea"/>
                <a:cs typeface="+mn-cs"/>
              </a:rPr>
              <a:t>Co se týče zkoumaných faktorů, které mohou ovlivnit efektivitu používané dynamické vizualizace ve výuce, výsledky odhalily, že proměnná pohlaví ani stupeň vzdělávání průměrnou velikost účinku příliš neovlivní. Naproti tomu proměnné vyučovaný předmět (chemie, biologie/přírodopis, zeměpis/geologie), věk žáka a především osobnost učitele, výraznou měrou ovlivňují vliv dynamické vizualizace na vnitřní motivaci žáků.</a:t>
            </a:r>
          </a:p>
          <a:p>
            <a:r>
              <a:rPr lang="cs-CZ" sz="1200" kern="1200" dirty="0">
                <a:solidFill>
                  <a:schemeClr val="tx1"/>
                </a:solidFill>
                <a:effectLst/>
                <a:latin typeface="+mn-lt"/>
                <a:ea typeface="+mn-ea"/>
                <a:cs typeface="+mn-cs"/>
              </a:rPr>
              <a:t>Dále se zjistilo, že používání dynamické vizualizace má velký pozitivní vliv na dosažení lepších výsledků ve znalostních testech z předmětu chemie (</a:t>
            </a:r>
            <a:r>
              <a:rPr lang="cs-CZ" sz="1200" i="1" kern="1200" dirty="0">
                <a:solidFill>
                  <a:schemeClr val="tx1"/>
                </a:solidFill>
                <a:effectLst/>
                <a:latin typeface="+mn-lt"/>
                <a:ea typeface="+mn-ea"/>
                <a:cs typeface="+mn-cs"/>
              </a:rPr>
              <a:t>d</a:t>
            </a:r>
            <a:r>
              <a:rPr lang="cs-CZ" sz="1200" kern="1200" dirty="0">
                <a:solidFill>
                  <a:schemeClr val="tx1"/>
                </a:solidFill>
                <a:effectLst/>
                <a:latin typeface="+mn-lt"/>
                <a:ea typeface="+mn-ea"/>
                <a:cs typeface="+mn-cs"/>
              </a:rPr>
              <a:t> = 0,93,</a:t>
            </a:r>
            <a:r>
              <a:rPr lang="cs-CZ" sz="1200" i="1" kern="1200" dirty="0">
                <a:solidFill>
                  <a:schemeClr val="tx1"/>
                </a:solidFill>
                <a:effectLst/>
                <a:latin typeface="+mn-lt"/>
                <a:ea typeface="+mn-ea"/>
                <a:cs typeface="+mn-cs"/>
              </a:rPr>
              <a:t> p</a:t>
            </a:r>
            <a:r>
              <a:rPr lang="cs-CZ" sz="1200" kern="1200" dirty="0">
                <a:solidFill>
                  <a:schemeClr val="tx1"/>
                </a:solidFill>
                <a:effectLst/>
                <a:latin typeface="+mn-lt"/>
                <a:ea typeface="+mn-ea"/>
                <a:cs typeface="+mn-cs"/>
              </a:rPr>
              <a:t> = 0,001) a nízký až střední pozitivní nesignifikantní vliv z předmětu přírodopis (</a:t>
            </a:r>
            <a:r>
              <a:rPr lang="cs-CZ" sz="1200" i="1" kern="1200" dirty="0">
                <a:solidFill>
                  <a:schemeClr val="tx1"/>
                </a:solidFill>
                <a:effectLst/>
                <a:latin typeface="+mn-lt"/>
                <a:ea typeface="+mn-ea"/>
                <a:cs typeface="+mn-cs"/>
              </a:rPr>
              <a:t>d </a:t>
            </a:r>
            <a:r>
              <a:rPr lang="cs-CZ" sz="1200" kern="1200" dirty="0">
                <a:solidFill>
                  <a:schemeClr val="tx1"/>
                </a:solidFill>
                <a:effectLst/>
                <a:latin typeface="+mn-lt"/>
                <a:ea typeface="+mn-ea"/>
                <a:cs typeface="+mn-cs"/>
              </a:rPr>
              <a:t>= 0,33, </a:t>
            </a:r>
            <a:r>
              <a:rPr lang="cs-CZ" sz="1200" i="1" kern="1200" dirty="0">
                <a:solidFill>
                  <a:schemeClr val="tx1"/>
                </a:solidFill>
                <a:effectLst/>
                <a:latin typeface="+mn-lt"/>
                <a:ea typeface="+mn-ea"/>
                <a:cs typeface="+mn-cs"/>
              </a:rPr>
              <a:t>p</a:t>
            </a:r>
            <a:r>
              <a:rPr lang="cs-CZ" sz="1200" kern="1200" dirty="0">
                <a:solidFill>
                  <a:schemeClr val="tx1"/>
                </a:solidFill>
                <a:effectLst/>
                <a:latin typeface="+mn-lt"/>
                <a:ea typeface="+mn-ea"/>
                <a:cs typeface="+mn-cs"/>
              </a:rPr>
              <a:t> = 0,240). Jedním z možných vysvětlení může být vyšší náročnost předmětu chemie z hlediska abstraktního myšlení a představivosti. </a:t>
            </a:r>
          </a:p>
          <a:p>
            <a:endParaRPr lang="cs-CZ" dirty="0"/>
          </a:p>
          <a:p>
            <a:pPr marL="0" marR="0" lvl="0" indent="0" algn="l" defTabSz="914400" rtl="0" eaLnBrk="1" fontAlgn="auto" latinLnBrk="0" hangingPunct="1">
              <a:lnSpc>
                <a:spcPct val="100000"/>
              </a:lnSpc>
              <a:spcBef>
                <a:spcPts val="0"/>
              </a:spcBef>
              <a:spcAft>
                <a:spcPts val="0"/>
              </a:spcAft>
              <a:buClrTx/>
              <a:buSzTx/>
              <a:buFontTx/>
              <a:buNone/>
              <a:tabLst/>
              <a:defRPr/>
            </a:pPr>
            <a:r>
              <a:rPr lang="cs-CZ" sz="1200" kern="1200" dirty="0">
                <a:solidFill>
                  <a:schemeClr val="tx1"/>
                </a:solidFill>
                <a:effectLst/>
                <a:latin typeface="+mn-lt"/>
                <a:ea typeface="+mn-ea"/>
                <a:cs typeface="+mn-cs"/>
              </a:rPr>
              <a:t>V habilitační práci popsaný výzkum potvrdil, že vhodné používání dynamických vizualizačních pomůcek vede k usnadnění (</a:t>
            </a:r>
            <a:r>
              <a:rPr lang="cs-CZ" sz="1200" i="1" kern="1200" dirty="0" err="1">
                <a:solidFill>
                  <a:schemeClr val="tx1"/>
                </a:solidFill>
                <a:effectLst/>
                <a:latin typeface="+mn-lt"/>
                <a:ea typeface="+mn-ea"/>
                <a:cs typeface="+mn-cs"/>
              </a:rPr>
              <a:t>enabling</a:t>
            </a:r>
            <a:r>
              <a:rPr lang="cs-CZ" sz="1200" i="1" kern="1200" dirty="0">
                <a:solidFill>
                  <a:schemeClr val="tx1"/>
                </a:solidFill>
                <a:effectLst/>
                <a:latin typeface="+mn-lt"/>
                <a:ea typeface="+mn-ea"/>
                <a:cs typeface="+mn-cs"/>
              </a:rPr>
              <a:t> </a:t>
            </a:r>
            <a:r>
              <a:rPr lang="cs-CZ" sz="1200" i="1" kern="1200" dirty="0" err="1">
                <a:solidFill>
                  <a:schemeClr val="tx1"/>
                </a:solidFill>
                <a:effectLst/>
                <a:latin typeface="+mn-lt"/>
                <a:ea typeface="+mn-ea"/>
                <a:cs typeface="+mn-cs"/>
              </a:rPr>
              <a:t>effect</a:t>
            </a:r>
            <a:r>
              <a:rPr lang="cs-CZ" sz="1200" kern="1200" dirty="0">
                <a:solidFill>
                  <a:schemeClr val="tx1"/>
                </a:solidFill>
                <a:effectLst/>
                <a:latin typeface="+mn-lt"/>
                <a:ea typeface="+mn-ea"/>
                <a:cs typeface="+mn-cs"/>
              </a:rPr>
              <a:t>) a porozumění (</a:t>
            </a:r>
            <a:r>
              <a:rPr lang="cs-CZ" sz="1200" i="1" kern="1200" dirty="0" err="1">
                <a:solidFill>
                  <a:schemeClr val="tx1"/>
                </a:solidFill>
                <a:effectLst/>
                <a:latin typeface="+mn-lt"/>
                <a:ea typeface="+mn-ea"/>
                <a:cs typeface="+mn-cs"/>
              </a:rPr>
              <a:t>facilitating</a:t>
            </a:r>
            <a:r>
              <a:rPr lang="cs-CZ" sz="1200" i="1" kern="1200" dirty="0">
                <a:solidFill>
                  <a:schemeClr val="tx1"/>
                </a:solidFill>
                <a:effectLst/>
                <a:latin typeface="+mn-lt"/>
                <a:ea typeface="+mn-ea"/>
                <a:cs typeface="+mn-cs"/>
              </a:rPr>
              <a:t> </a:t>
            </a:r>
            <a:r>
              <a:rPr lang="cs-CZ" sz="1200" i="1" kern="1200" dirty="0" err="1">
                <a:solidFill>
                  <a:schemeClr val="tx1"/>
                </a:solidFill>
                <a:effectLst/>
                <a:latin typeface="+mn-lt"/>
                <a:ea typeface="+mn-ea"/>
                <a:cs typeface="+mn-cs"/>
              </a:rPr>
              <a:t>effect</a:t>
            </a:r>
            <a:r>
              <a:rPr lang="cs-CZ" sz="1200" kern="1200" dirty="0">
                <a:solidFill>
                  <a:schemeClr val="tx1"/>
                </a:solidFill>
                <a:effectLst/>
                <a:latin typeface="+mn-lt"/>
                <a:ea typeface="+mn-ea"/>
                <a:cs typeface="+mn-cs"/>
              </a:rPr>
              <a:t>) abstraktního a obtížně představitelného učiva ve výuce chemie a dalších přírodovědných předmětů. Na základě posouzení kognitivního výkonu a motivačních a afektivních cílů (zájem, postoje, motivace, sebepojetí) lze prohlásit, že správně zvolená dynamická vizualizace (tedy adekvátní vzdělávacím cílům, vzdělávacímu obsahu i věku žákům) má pozitivní vliv na kvalitu výuky a její efektivitu.   </a:t>
            </a:r>
          </a:p>
          <a:p>
            <a:endParaRPr lang="cs-CZ" dirty="0"/>
          </a:p>
        </p:txBody>
      </p:sp>
    </p:spTree>
    <p:extLst>
      <p:ext uri="{BB962C8B-B14F-4D97-AF65-F5344CB8AC3E}">
        <p14:creationId xmlns:p14="http://schemas.microsoft.com/office/powerpoint/2010/main" val="28463341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sz="1200" kern="1200" dirty="0">
                <a:solidFill>
                  <a:schemeClr val="tx1"/>
                </a:solidFill>
                <a:effectLst/>
                <a:latin typeface="+mn-lt"/>
                <a:ea typeface="+mn-ea"/>
                <a:cs typeface="+mn-cs"/>
              </a:rPr>
              <a:t>Evropská unie a taktéž i ČR se potýká s nedostatkem pracovníků v oblasti vědy a technologie. Přestože je tato problematika diskutována už od 70. let 20. století, k výrazným změnám nedošlo. Jedním z </a:t>
            </a:r>
            <a:r>
              <a:rPr lang="cs-CZ" sz="1200" b="1" kern="1200" dirty="0">
                <a:solidFill>
                  <a:schemeClr val="tx1"/>
                </a:solidFill>
                <a:effectLst/>
                <a:latin typeface="+mn-lt"/>
                <a:ea typeface="+mn-ea"/>
                <a:cs typeface="+mn-cs"/>
              </a:rPr>
              <a:t>důvodů</a:t>
            </a:r>
            <a:r>
              <a:rPr lang="cs-CZ" sz="1200" kern="1200" dirty="0">
                <a:solidFill>
                  <a:schemeClr val="tx1"/>
                </a:solidFill>
                <a:effectLst/>
                <a:latin typeface="+mn-lt"/>
                <a:ea typeface="+mn-ea"/>
                <a:cs typeface="+mn-cs"/>
              </a:rPr>
              <a:t> je, že přetrvává dlouhodobý nižší zájem absolventů středních škol o vysokoškolské studium přírodovědně a technicky zaměřených oborů. </a:t>
            </a:r>
          </a:p>
          <a:p>
            <a:r>
              <a:rPr lang="cs-CZ" sz="1200" kern="1200" dirty="0">
                <a:solidFill>
                  <a:schemeClr val="tx1"/>
                </a:solidFill>
                <a:effectLst/>
                <a:latin typeface="+mn-lt"/>
                <a:ea typeface="+mn-ea"/>
                <a:cs typeface="+mn-cs"/>
              </a:rPr>
              <a:t>Jednou z </a:t>
            </a:r>
            <a:r>
              <a:rPr lang="cs-CZ" sz="1200" b="1" kern="1200" dirty="0">
                <a:solidFill>
                  <a:schemeClr val="tx1"/>
                </a:solidFill>
                <a:effectLst/>
                <a:latin typeface="+mn-lt"/>
                <a:ea typeface="+mn-ea"/>
                <a:cs typeface="+mn-cs"/>
              </a:rPr>
              <a:t>příčin</a:t>
            </a:r>
            <a:r>
              <a:rPr lang="cs-CZ" sz="1200" kern="1200" dirty="0">
                <a:solidFill>
                  <a:schemeClr val="tx1"/>
                </a:solidFill>
                <a:effectLst/>
                <a:latin typeface="+mn-lt"/>
                <a:ea typeface="+mn-ea"/>
                <a:cs typeface="+mn-cs"/>
              </a:rPr>
              <a:t> nezájmu o vysokoškolské studium přírodovědně a technicky zaměřených oborů je neobliba některých předmětů již u žáků základních a následně i středních škol. </a:t>
            </a:r>
          </a:p>
          <a:p>
            <a:endParaRPr lang="cs-CZ" dirty="0"/>
          </a:p>
          <a:p>
            <a:pPr marL="0" marR="0" lvl="0" indent="0" algn="l" defTabSz="457200" rtl="0" eaLnBrk="1" fontAlgn="auto" latinLnBrk="0" hangingPunct="1">
              <a:lnSpc>
                <a:spcPct val="100000"/>
              </a:lnSpc>
              <a:spcBef>
                <a:spcPts val="0"/>
              </a:spcBef>
              <a:spcAft>
                <a:spcPts val="0"/>
              </a:spcAft>
              <a:buClrTx/>
              <a:buSzTx/>
              <a:buFontTx/>
              <a:buNone/>
              <a:tabLst/>
              <a:defRPr/>
            </a:pPr>
            <a:r>
              <a:rPr lang="cs-CZ" sz="1200" kern="1200" dirty="0">
                <a:solidFill>
                  <a:schemeClr val="tx1"/>
                </a:solidFill>
                <a:effectLst/>
                <a:latin typeface="+mn-lt"/>
                <a:ea typeface="+mn-ea"/>
                <a:cs typeface="+mn-cs"/>
              </a:rPr>
              <a:t>Je tedy zapotřebí žáky pro studium přírodovědných předmětů dostatečně motivovat, což znamená zvyšovat zájem žáků o probíraná témata</a:t>
            </a:r>
          </a:p>
          <a:p>
            <a:pPr marL="0" marR="0" lvl="0" indent="0" algn="l" defTabSz="457200" rtl="0" eaLnBrk="1" fontAlgn="auto" latinLnBrk="0" hangingPunct="1">
              <a:lnSpc>
                <a:spcPct val="100000"/>
              </a:lnSpc>
              <a:spcBef>
                <a:spcPts val="0"/>
              </a:spcBef>
              <a:spcAft>
                <a:spcPts val="0"/>
              </a:spcAft>
              <a:buClrTx/>
              <a:buSzTx/>
              <a:buFontTx/>
              <a:buNone/>
              <a:tabLst/>
              <a:defRPr/>
            </a:pPr>
            <a:r>
              <a:rPr lang="cs-CZ" sz="1200" kern="1200" dirty="0">
                <a:solidFill>
                  <a:schemeClr val="tx1"/>
                </a:solidFill>
                <a:effectLst/>
                <a:latin typeface="+mn-lt"/>
                <a:ea typeface="+mn-ea"/>
                <a:cs typeface="+mn-cs"/>
              </a:rPr>
              <a:t> v součinnosti s překonáváním bariér při výuce náročných = abstraktních témat.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cs-CZ"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cs-CZ" sz="1200" kern="1200" dirty="0">
                <a:solidFill>
                  <a:schemeClr val="tx1"/>
                </a:solidFill>
                <a:effectLst/>
                <a:latin typeface="+mn-lt"/>
                <a:ea typeface="+mn-ea"/>
                <a:cs typeface="+mn-cs"/>
              </a:rPr>
              <a:t>Překonání bariér ve výuce abstraktních témat mohlo být podpořeno používáním modelů, schémat, animací, videí a dalších vizualizačních pomůcek.</a:t>
            </a:r>
            <a:endParaRPr lang="cs-CZ" b="1" dirty="0"/>
          </a:p>
          <a:p>
            <a:pPr marL="0" indent="0" algn="l">
              <a:spcBef>
                <a:spcPts val="0"/>
              </a:spcBef>
              <a:buNone/>
            </a:pPr>
            <a:endParaRPr lang="cs-CZ" sz="1600" i="1" dirty="0">
              <a:solidFill>
                <a:schemeClr val="tx1">
                  <a:lumMod val="50000"/>
                  <a:lumOff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cs-CZ" sz="1600" dirty="0">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cs-CZ" sz="1600" dirty="0">
              <a:latin typeface="Calibri" panose="020F0502020204030204" pitchFamily="34" charset="0"/>
              <a:ea typeface="Calibri" panose="020F0502020204030204" pitchFamily="34" charset="0"/>
              <a:cs typeface="Calibri" panose="020F0502020204030204" pitchFamily="34" charset="0"/>
            </a:endParaRPr>
          </a:p>
          <a:p>
            <a:pPr marL="0" indent="0" algn="l">
              <a:spcBef>
                <a:spcPts val="0"/>
              </a:spcBef>
              <a:buNone/>
            </a:pPr>
            <a:endParaRPr lang="cs-CZ" sz="1600" i="1" dirty="0">
              <a:solidFill>
                <a:schemeClr val="tx1">
                  <a:lumMod val="50000"/>
                  <a:lumOff val="50000"/>
                </a:schemeClr>
              </a:solidFill>
            </a:endParaRPr>
          </a:p>
          <a:p>
            <a:endParaRPr lang="cs-CZ" dirty="0"/>
          </a:p>
          <a:p>
            <a:endParaRPr lang="en-US" dirty="0"/>
          </a:p>
        </p:txBody>
      </p:sp>
    </p:spTree>
    <p:extLst>
      <p:ext uri="{BB962C8B-B14F-4D97-AF65-F5344CB8AC3E}">
        <p14:creationId xmlns:p14="http://schemas.microsoft.com/office/powerpoint/2010/main" val="34199951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sz="1200" kern="1200" dirty="0">
                <a:solidFill>
                  <a:schemeClr val="tx1"/>
                </a:solidFill>
                <a:effectLst/>
                <a:latin typeface="+mn-lt"/>
                <a:ea typeface="+mn-ea"/>
                <a:cs typeface="+mn-cs"/>
              </a:rPr>
              <a:t>Na dlouhodobý nedostatek kvalifikovaných pracovníků reaguje i rada EU, která vydala Doporučení o klíčových kompetencí.</a:t>
            </a:r>
          </a:p>
          <a:p>
            <a:endParaRPr lang="cs-CZ" sz="1200" kern="1200" dirty="0">
              <a:solidFill>
                <a:schemeClr val="tx1"/>
              </a:solidFill>
              <a:effectLst/>
              <a:latin typeface="+mn-lt"/>
              <a:ea typeface="+mn-ea"/>
              <a:cs typeface="+mn-cs"/>
            </a:endParaRPr>
          </a:p>
          <a:p>
            <a:r>
              <a:rPr lang="cs-CZ" sz="1200" kern="1200" dirty="0">
                <a:solidFill>
                  <a:schemeClr val="tx1"/>
                </a:solidFill>
                <a:effectLst/>
                <a:latin typeface="+mn-lt"/>
                <a:ea typeface="+mn-ea"/>
                <a:cs typeface="+mn-cs"/>
              </a:rPr>
              <a:t>Z tohoto doporučení </a:t>
            </a:r>
            <a:r>
              <a:rPr lang="cs-CZ" sz="1200" kern="1200" dirty="0" err="1">
                <a:solidFill>
                  <a:schemeClr val="tx1"/>
                </a:solidFill>
                <a:effectLst/>
                <a:latin typeface="+mn-lt"/>
                <a:ea typeface="+mn-ea"/>
                <a:cs typeface="+mn-cs"/>
              </a:rPr>
              <a:t>mimojiné</a:t>
            </a:r>
            <a:r>
              <a:rPr lang="cs-CZ" sz="1200" kern="1200" dirty="0">
                <a:solidFill>
                  <a:schemeClr val="tx1"/>
                </a:solidFill>
                <a:effectLst/>
                <a:latin typeface="+mn-lt"/>
                <a:ea typeface="+mn-ea"/>
                <a:cs typeface="+mn-cs"/>
              </a:rPr>
              <a:t> vyplývá, že je důležité podporovat </a:t>
            </a:r>
            <a:r>
              <a:rPr lang="cs-CZ" sz="1200" b="1" kern="1200" dirty="0">
                <a:solidFill>
                  <a:schemeClr val="tx1"/>
                </a:solidFill>
                <a:effectLst/>
                <a:latin typeface="+mn-lt"/>
                <a:ea typeface="+mn-ea"/>
                <a:cs typeface="+mn-cs"/>
              </a:rPr>
              <a:t>rozvoj kompetencí v oblasti přírodních věd </a:t>
            </a:r>
            <a:r>
              <a:rPr lang="cs-CZ" sz="1200" kern="1200" dirty="0">
                <a:solidFill>
                  <a:schemeClr val="tx1"/>
                </a:solidFill>
                <a:effectLst/>
                <a:latin typeface="+mn-lt"/>
                <a:ea typeface="+mn-ea"/>
                <a:cs typeface="+mn-cs"/>
              </a:rPr>
              <a:t>tak, aby došlo k </a:t>
            </a:r>
            <a:r>
              <a:rPr lang="cs-CZ" sz="1200" u="sng" kern="1200" dirty="0">
                <a:solidFill>
                  <a:schemeClr val="tx1"/>
                </a:solidFill>
                <a:effectLst/>
                <a:latin typeface="+mn-lt"/>
                <a:ea typeface="+mn-ea"/>
                <a:cs typeface="+mn-cs"/>
              </a:rPr>
              <a:t>motivování mladých lidí k hledání uplatnění v povoláních souvisejících s těmito vědami</a:t>
            </a:r>
            <a:r>
              <a:rPr lang="cs-CZ" sz="1200" kern="1200" dirty="0">
                <a:solidFill>
                  <a:schemeClr val="tx1"/>
                </a:solidFill>
                <a:effectLst/>
                <a:latin typeface="+mn-lt"/>
                <a:ea typeface="+mn-ea"/>
                <a:cs typeface="+mn-cs"/>
              </a:rPr>
              <a:t>.</a:t>
            </a:r>
          </a:p>
          <a:p>
            <a:pPr lvl="0"/>
            <a:r>
              <a:rPr lang="cs-CZ" sz="1200" kern="1200" dirty="0">
                <a:solidFill>
                  <a:schemeClr val="tx1"/>
                </a:solidFill>
                <a:effectLst/>
                <a:latin typeface="+mn-lt"/>
                <a:ea typeface="+mn-ea"/>
                <a:cs typeface="+mn-cs"/>
              </a:rPr>
              <a:t>Jedním z přístupů je náležité využívání </a:t>
            </a:r>
            <a:r>
              <a:rPr lang="cs-CZ" sz="1200" b="1" kern="1200" dirty="0">
                <a:solidFill>
                  <a:schemeClr val="tx1"/>
                </a:solidFill>
                <a:effectLst/>
                <a:latin typeface="+mn-lt"/>
                <a:ea typeface="+mn-ea"/>
                <a:cs typeface="+mn-cs"/>
              </a:rPr>
              <a:t>digitálních technologií </a:t>
            </a:r>
            <a:r>
              <a:rPr lang="cs-CZ" sz="1200" kern="1200" dirty="0">
                <a:solidFill>
                  <a:schemeClr val="tx1"/>
                </a:solidFill>
                <a:effectLst/>
                <a:latin typeface="+mn-lt"/>
                <a:ea typeface="+mn-ea"/>
                <a:cs typeface="+mn-cs"/>
              </a:rPr>
              <a:t>ve vzdělávání.</a:t>
            </a:r>
          </a:p>
          <a:p>
            <a:pPr lvl="0"/>
            <a:endParaRPr lang="cs-CZ" sz="1200" kern="1200" dirty="0">
              <a:solidFill>
                <a:schemeClr val="tx1"/>
              </a:solidFill>
              <a:effectLst/>
              <a:latin typeface="+mn-lt"/>
              <a:ea typeface="+mn-ea"/>
              <a:cs typeface="+mn-cs"/>
            </a:endParaRPr>
          </a:p>
          <a:p>
            <a:pPr lvl="0"/>
            <a:r>
              <a:rPr lang="cs-CZ" sz="1200" kern="1200" dirty="0">
                <a:solidFill>
                  <a:schemeClr val="tx1"/>
                </a:solidFill>
                <a:effectLst/>
                <a:latin typeface="+mn-lt"/>
                <a:ea typeface="+mn-ea"/>
                <a:cs typeface="+mn-cs"/>
              </a:rPr>
              <a:t>Využívání digitálních technologií též zdůrazňují české dokumenty: Strategie vzdělávací politiky ČR do roku 2030+ a </a:t>
            </a:r>
            <a:r>
              <a:rPr lang="cs-CZ" sz="1200" kern="1200" dirty="0" err="1">
                <a:solidFill>
                  <a:schemeClr val="tx1"/>
                </a:solidFill>
                <a:effectLst/>
                <a:latin typeface="+mn-lt"/>
                <a:ea typeface="+mn-ea"/>
                <a:cs typeface="+mn-cs"/>
              </a:rPr>
              <a:t>RVP</a:t>
            </a:r>
            <a:r>
              <a:rPr lang="cs-CZ" sz="1200" kern="1200" dirty="0">
                <a:solidFill>
                  <a:schemeClr val="tx1"/>
                </a:solidFill>
                <a:effectLst/>
                <a:latin typeface="+mn-lt"/>
                <a:ea typeface="+mn-ea"/>
                <a:cs typeface="+mn-cs"/>
              </a:rPr>
              <a:t>, ze kterých dále vyplývá:</a:t>
            </a:r>
          </a:p>
          <a:p>
            <a:pPr lvl="0"/>
            <a:endParaRPr lang="cs-CZ" sz="1200" kern="1200" dirty="0">
              <a:solidFill>
                <a:schemeClr val="tx1"/>
              </a:solidFill>
              <a:effectLst/>
              <a:latin typeface="+mn-lt"/>
              <a:ea typeface="+mn-ea"/>
              <a:cs typeface="+mn-cs"/>
            </a:endParaRPr>
          </a:p>
          <a:p>
            <a:pPr lvl="0">
              <a:lnSpc>
                <a:spcPct val="130000"/>
              </a:lnSpc>
              <a:spcAft>
                <a:spcPts val="800"/>
              </a:spcAft>
            </a:pPr>
            <a:r>
              <a:rPr lang="cs-CZ" sz="1200" b="1" dirty="0">
                <a:solidFill>
                  <a:srgbClr val="0070C0"/>
                </a:solidFill>
                <a:latin typeface="Arial" panose="020B0604020202020204" pitchFamily="34" charset="0"/>
                <a:ea typeface="Calibri" panose="020F0502020204030204" pitchFamily="34" charset="0"/>
                <a:cs typeface="Arial" panose="020B0604020202020204" pitchFamily="34" charset="0"/>
              </a:rPr>
              <a:t>Moderní digitální technologie </a:t>
            </a:r>
            <a:r>
              <a:rPr lang="cs-CZ" sz="1200" dirty="0">
                <a:solidFill>
                  <a:srgbClr val="0070C0"/>
                </a:solidFill>
                <a:latin typeface="Arial" panose="020B0604020202020204" pitchFamily="34" charset="0"/>
                <a:ea typeface="Calibri" panose="020F0502020204030204" pitchFamily="34" charset="0"/>
                <a:cs typeface="Arial" panose="020B0604020202020204" pitchFamily="34" charset="0"/>
              </a:rPr>
              <a:t>by se měly co nejintenzivněji využívat především ve výuce v oblasti přírodovědné</a:t>
            </a:r>
            <a:endParaRPr lang="cs-CZ" sz="1200" b="1" dirty="0">
              <a:solidFill>
                <a:srgbClr val="0070C0"/>
              </a:solidFill>
              <a:latin typeface="Arial" panose="020B0604020202020204" pitchFamily="34" charset="0"/>
              <a:ea typeface="Calibri" panose="020F0502020204030204" pitchFamily="34" charset="0"/>
              <a:cs typeface="Arial" panose="020B0604020202020204" pitchFamily="34" charset="0"/>
            </a:endParaRPr>
          </a:p>
          <a:p>
            <a:pPr lvl="0">
              <a:lnSpc>
                <a:spcPct val="130000"/>
              </a:lnSpc>
              <a:spcAft>
                <a:spcPts val="800"/>
              </a:spcAft>
            </a:pPr>
            <a:endParaRPr lang="cs-CZ" sz="1200" b="1" dirty="0">
              <a:solidFill>
                <a:srgbClr val="0070C0"/>
              </a:solidFill>
              <a:latin typeface="Arial" panose="020B0604020202020204" pitchFamily="34" charset="0"/>
              <a:ea typeface="Calibri" panose="020F0502020204030204" pitchFamily="34" charset="0"/>
              <a:cs typeface="Arial" panose="020B0604020202020204" pitchFamily="34" charset="0"/>
            </a:endParaRPr>
          </a:p>
          <a:p>
            <a:pPr lvl="0">
              <a:lnSpc>
                <a:spcPct val="130000"/>
              </a:lnSpc>
              <a:spcAft>
                <a:spcPts val="800"/>
              </a:spcAft>
            </a:pPr>
            <a:r>
              <a:rPr lang="cs-CZ" sz="1200" b="1" dirty="0">
                <a:solidFill>
                  <a:srgbClr val="0070C0"/>
                </a:solidFill>
                <a:effectLst/>
                <a:latin typeface="Arial" panose="020B0604020202020204" pitchFamily="34" charset="0"/>
                <a:ea typeface="Calibri" panose="020F0502020204030204" pitchFamily="34" charset="0"/>
                <a:cs typeface="Arial" panose="020B0604020202020204" pitchFamily="34" charset="0"/>
              </a:rPr>
              <a:t>Je tedy zapotřebí věnovat moderní</a:t>
            </a:r>
            <a:r>
              <a:rPr lang="cs-CZ" sz="1200" b="1" dirty="0">
                <a:solidFill>
                  <a:srgbClr val="0070C0"/>
                </a:solidFill>
                <a:latin typeface="Arial" panose="020B0604020202020204" pitchFamily="34" charset="0"/>
                <a:ea typeface="Calibri" panose="020F0502020204030204" pitchFamily="34" charset="0"/>
                <a:cs typeface="Arial" panose="020B0604020202020204" pitchFamily="34" charset="0"/>
              </a:rPr>
              <a:t>m technologiím pozornost a zkoumat jejich vliv na žáky</a:t>
            </a:r>
            <a:endParaRPr lang="cs-CZ" sz="1200" b="1" dirty="0">
              <a:solidFill>
                <a:srgbClr val="0070C0"/>
              </a:solidFill>
              <a:effectLst/>
              <a:latin typeface="Arial" panose="020B0604020202020204" pitchFamily="34" charset="0"/>
              <a:ea typeface="Calibri" panose="020F0502020204030204" pitchFamily="34" charset="0"/>
              <a:cs typeface="Arial" panose="020B0604020202020204" pitchFamily="34" charset="0"/>
            </a:endParaRPr>
          </a:p>
          <a:p>
            <a:endParaRPr lang="cs-CZ" b="1" dirty="0"/>
          </a:p>
          <a:p>
            <a:endParaRPr lang="cs-CZ" b="1" dirty="0"/>
          </a:p>
          <a:p>
            <a:r>
              <a:rPr lang="cs-CZ" b="1" dirty="0"/>
              <a:t>********************</a:t>
            </a:r>
          </a:p>
          <a:p>
            <a:r>
              <a:rPr lang="cs-CZ" sz="1200" b="1" i="0" kern="1200" dirty="0">
                <a:solidFill>
                  <a:schemeClr val="tx1"/>
                </a:solidFill>
                <a:effectLst/>
                <a:latin typeface="+mn-lt"/>
                <a:ea typeface="+mn-ea"/>
                <a:cs typeface="+mn-cs"/>
              </a:rPr>
              <a:t>Digitální gramotností </a:t>
            </a:r>
            <a:r>
              <a:rPr lang="cs-CZ" sz="1200" b="0" i="0" kern="1200" dirty="0">
                <a:solidFill>
                  <a:schemeClr val="tx1"/>
                </a:solidFill>
                <a:effectLst/>
                <a:latin typeface="+mn-lt"/>
                <a:ea typeface="+mn-ea"/>
                <a:cs typeface="+mn-cs"/>
              </a:rPr>
              <a:t>rozumíme soubor digitálních kompetencí (vědomostí, dovedností, postojů, hodnot), které jedinec potřebuje k bezpečnému, sebejistému, kritickému a tvořivému využívání digitálních technologií při práci, při učení, ve volném čase i při svém zapojení do společenského života.</a:t>
            </a:r>
          </a:p>
          <a:p>
            <a:r>
              <a:rPr lang="cs-CZ" sz="1200" b="0" i="0" kern="1200" dirty="0">
                <a:solidFill>
                  <a:schemeClr val="tx1"/>
                </a:solidFill>
                <a:effectLst/>
                <a:latin typeface="+mn-lt"/>
                <a:ea typeface="+mn-ea"/>
                <a:cs typeface="+mn-cs"/>
              </a:rPr>
              <a:t>Být </a:t>
            </a:r>
            <a:r>
              <a:rPr lang="cs-CZ" sz="1200" b="1" i="0" kern="1200" dirty="0">
                <a:solidFill>
                  <a:schemeClr val="tx1"/>
                </a:solidFill>
                <a:effectLst/>
                <a:latin typeface="+mn-lt"/>
                <a:ea typeface="+mn-ea"/>
                <a:cs typeface="+mn-cs"/>
              </a:rPr>
              <a:t>gramotný</a:t>
            </a:r>
            <a:r>
              <a:rPr lang="cs-CZ" sz="1200" b="0" i="0" kern="1200" dirty="0">
                <a:solidFill>
                  <a:schemeClr val="tx1"/>
                </a:solidFill>
                <a:effectLst/>
                <a:latin typeface="+mn-lt"/>
                <a:ea typeface="+mn-ea"/>
                <a:cs typeface="+mn-cs"/>
              </a:rPr>
              <a:t> znamená být schopen se kvalitně (tedy i na bázi vzdělání) pohybovat na určitém poli lidské činnosti.</a:t>
            </a:r>
          </a:p>
          <a:p>
            <a:r>
              <a:rPr lang="cs-CZ" sz="1200" b="0" i="0" kern="1200" dirty="0">
                <a:solidFill>
                  <a:schemeClr val="tx1"/>
                </a:solidFill>
                <a:effectLst/>
                <a:latin typeface="+mn-lt"/>
                <a:ea typeface="+mn-ea"/>
                <a:cs typeface="+mn-cs"/>
              </a:rPr>
              <a:t>můžete být příznivcem buď gramotností nebo kompetencí, ale v praxi se bude jednat o to samé – </a:t>
            </a:r>
            <a:r>
              <a:rPr lang="cs-CZ" sz="1200" b="1" i="0" kern="1200" dirty="0">
                <a:solidFill>
                  <a:schemeClr val="tx1"/>
                </a:solidFill>
                <a:effectLst/>
                <a:latin typeface="+mn-lt"/>
                <a:ea typeface="+mn-ea"/>
                <a:cs typeface="+mn-cs"/>
              </a:rPr>
              <a:t>pojmenování souborů znalostí, dovedností, postojů a hodnot, které žák využije v běžném životě.</a:t>
            </a:r>
            <a:r>
              <a:rPr lang="cs-CZ" sz="1200" b="0" i="0" kern="1200" dirty="0">
                <a:solidFill>
                  <a:schemeClr val="tx1"/>
                </a:solidFill>
                <a:effectLst/>
                <a:latin typeface="+mn-lt"/>
                <a:ea typeface="+mn-ea"/>
                <a:cs typeface="+mn-cs"/>
              </a:rPr>
              <a:t> </a:t>
            </a:r>
          </a:p>
          <a:p>
            <a:endParaRPr lang="en-US" b="1" dirty="0"/>
          </a:p>
        </p:txBody>
      </p:sp>
    </p:spTree>
    <p:extLst>
      <p:ext uri="{BB962C8B-B14F-4D97-AF65-F5344CB8AC3E}">
        <p14:creationId xmlns:p14="http://schemas.microsoft.com/office/powerpoint/2010/main" val="7852089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1200" kern="1200" dirty="0">
                <a:solidFill>
                  <a:schemeClr val="tx1"/>
                </a:solidFill>
                <a:effectLst/>
                <a:latin typeface="+mn-lt"/>
                <a:ea typeface="+mn-ea"/>
                <a:cs typeface="+mn-cs"/>
              </a:rPr>
              <a:t>Vzniku výukových materiálů, předcházel dotazník určený učitelům chemie středních škol, ve kterém vypověděli, která témata jsou pro výuku středoškolské biochemie nejnáročnější a pro která témata by uvítali nové výukové materiály.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cs-CZ"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cs-CZ" sz="1200" kern="1200" dirty="0">
                <a:solidFill>
                  <a:schemeClr val="tx1"/>
                </a:solidFill>
                <a:effectLst/>
                <a:latin typeface="+mn-lt"/>
                <a:ea typeface="+mn-ea"/>
                <a:cs typeface="+mn-cs"/>
              </a:rPr>
              <a:t>Z dotazníkového šetření vyplynulo, že nejnáročnějšími tématy pro žáka jsou fotosyntéza a dýchací řetězec. </a:t>
            </a:r>
          </a:p>
          <a:p>
            <a:pPr marL="0" marR="0" lvl="0" indent="0" algn="l" defTabSz="914400" rtl="0" eaLnBrk="1" fontAlgn="auto" latinLnBrk="0" hangingPunct="1">
              <a:lnSpc>
                <a:spcPct val="100000"/>
              </a:lnSpc>
              <a:spcBef>
                <a:spcPts val="0"/>
              </a:spcBef>
              <a:spcAft>
                <a:spcPts val="0"/>
              </a:spcAft>
              <a:buClrTx/>
              <a:buSzTx/>
              <a:buFontTx/>
              <a:buNone/>
              <a:tabLst/>
              <a:defRPr/>
            </a:pPr>
            <a:endParaRPr lang="cs-CZ" sz="1200" kern="1200" dirty="0">
              <a:solidFill>
                <a:schemeClr val="tx1"/>
              </a:solidFill>
              <a:effectLst/>
              <a:latin typeface="+mn-lt"/>
              <a:ea typeface="+mn-ea"/>
              <a:cs typeface="+mn-cs"/>
            </a:endParaRPr>
          </a:p>
          <a:p>
            <a:endParaRPr lang="cs-CZ" dirty="0"/>
          </a:p>
        </p:txBody>
      </p:sp>
    </p:spTree>
    <p:extLst>
      <p:ext uri="{BB962C8B-B14F-4D97-AF65-F5344CB8AC3E}">
        <p14:creationId xmlns:p14="http://schemas.microsoft.com/office/powerpoint/2010/main" val="33571590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cs-CZ" sz="1200" kern="1200" dirty="0">
                <a:solidFill>
                  <a:schemeClr val="tx1"/>
                </a:solidFill>
                <a:effectLst/>
                <a:latin typeface="+mn-lt"/>
                <a:ea typeface="+mn-ea"/>
                <a:cs typeface="+mn-cs"/>
              </a:rPr>
              <a:t>Na základě výsledků vzešlých z dotazníkového šetření, byly vytvořeny dva výukové celky – Fotosyntéza v dynamických animacích a Dýchací řetězec. </a:t>
            </a:r>
          </a:p>
          <a:p>
            <a:endParaRPr lang="cs-CZ" sz="1200" kern="1200" dirty="0">
              <a:solidFill>
                <a:schemeClr val="tx1"/>
              </a:solidFill>
              <a:effectLst/>
              <a:latin typeface="+mn-lt"/>
              <a:ea typeface="+mn-ea"/>
              <a:cs typeface="+mn-cs"/>
            </a:endParaRPr>
          </a:p>
          <a:p>
            <a:endParaRPr lang="cs-CZ" sz="1200" kern="1200" dirty="0">
              <a:solidFill>
                <a:schemeClr val="tx1"/>
              </a:solidFill>
              <a:effectLst/>
              <a:latin typeface="+mn-lt"/>
              <a:ea typeface="+mn-ea"/>
              <a:cs typeface="+mn-cs"/>
            </a:endParaRPr>
          </a:p>
          <a:p>
            <a:r>
              <a:rPr lang="cs-CZ" sz="1200" kern="1200" dirty="0">
                <a:solidFill>
                  <a:schemeClr val="tx1"/>
                </a:solidFill>
                <a:effectLst/>
                <a:latin typeface="+mn-lt"/>
                <a:ea typeface="+mn-ea"/>
                <a:cs typeface="+mn-cs"/>
              </a:rPr>
              <a:t>Výukové programy byly vytvářen na základě rešerše výzkumných článků, které poukazovaly na problémy vizualizačních pomůcek související s vizualizací biochemických pochodů. </a:t>
            </a:r>
          </a:p>
          <a:p>
            <a:endParaRPr lang="cs-CZ" sz="1200" kern="1200" dirty="0">
              <a:solidFill>
                <a:schemeClr val="tx1"/>
              </a:solidFill>
              <a:effectLst/>
              <a:latin typeface="+mn-lt"/>
              <a:ea typeface="+mn-ea"/>
              <a:cs typeface="+mn-cs"/>
            </a:endParaRPr>
          </a:p>
          <a:p>
            <a:r>
              <a:rPr lang="cs-CZ" sz="1200" kern="1200" dirty="0">
                <a:solidFill>
                  <a:schemeClr val="tx1"/>
                </a:solidFill>
                <a:effectLst/>
                <a:latin typeface="+mn-lt"/>
                <a:ea typeface="+mn-ea"/>
                <a:cs typeface="+mn-cs"/>
              </a:rPr>
              <a:t>Např. velké množství statických vizualizačních pomůcek neukazuje přímou souvislost mezi oxidací </a:t>
            </a:r>
            <a:r>
              <a:rPr lang="cs-CZ" sz="1200" kern="1200" dirty="0" err="1">
                <a:solidFill>
                  <a:schemeClr val="tx1"/>
                </a:solidFill>
                <a:effectLst/>
                <a:latin typeface="+mn-lt"/>
                <a:ea typeface="+mn-ea"/>
                <a:cs typeface="+mn-cs"/>
              </a:rPr>
              <a:t>FADH</a:t>
            </a:r>
            <a:r>
              <a:rPr lang="cs-CZ" sz="1200" kern="1200" baseline="-25000" dirty="0" err="1">
                <a:solidFill>
                  <a:schemeClr val="tx1"/>
                </a:solidFill>
                <a:effectLst/>
                <a:latin typeface="+mn-lt"/>
                <a:ea typeface="+mn-ea"/>
                <a:cs typeface="+mn-cs"/>
              </a:rPr>
              <a:t>2</a:t>
            </a:r>
            <a:r>
              <a:rPr lang="cs-CZ" sz="1200" kern="1200" dirty="0">
                <a:solidFill>
                  <a:schemeClr val="tx1"/>
                </a:solidFill>
                <a:effectLst/>
                <a:latin typeface="+mn-lt"/>
                <a:ea typeface="+mn-ea"/>
                <a:cs typeface="+mn-cs"/>
              </a:rPr>
              <a:t> a </a:t>
            </a:r>
            <a:r>
              <a:rPr lang="cs-CZ" sz="1200" kern="1200" dirty="0" err="1">
                <a:solidFill>
                  <a:schemeClr val="tx1"/>
                </a:solidFill>
                <a:effectLst/>
                <a:latin typeface="+mn-lt"/>
                <a:ea typeface="+mn-ea"/>
                <a:cs typeface="+mn-cs"/>
              </a:rPr>
              <a:t>NADH</a:t>
            </a:r>
            <a:r>
              <a:rPr lang="cs-CZ" sz="1200" kern="1200" dirty="0">
                <a:solidFill>
                  <a:schemeClr val="tx1"/>
                </a:solidFill>
                <a:effectLst/>
                <a:latin typeface="+mn-lt"/>
                <a:ea typeface="+mn-ea"/>
                <a:cs typeface="+mn-cs"/>
              </a:rPr>
              <a:t> molekul a tvorbou ATP (oxidační fosforylací)</a:t>
            </a:r>
          </a:p>
          <a:p>
            <a:endParaRPr lang="cs-CZ" sz="1200" kern="1200" dirty="0">
              <a:solidFill>
                <a:schemeClr val="tx1"/>
              </a:solidFill>
              <a:effectLst/>
              <a:latin typeface="+mn-lt"/>
              <a:ea typeface="+mn-ea"/>
              <a:cs typeface="+mn-cs"/>
            </a:endParaRPr>
          </a:p>
          <a:p>
            <a:r>
              <a:rPr lang="cs-CZ" sz="1200" kern="1200" dirty="0">
                <a:solidFill>
                  <a:schemeClr val="tx1"/>
                </a:solidFill>
                <a:effectLst/>
                <a:latin typeface="+mn-lt"/>
                <a:ea typeface="+mn-ea"/>
                <a:cs typeface="+mn-cs"/>
              </a:rPr>
              <a:t>Žáci si navíc chybně myslí, že elektrony mohou „skákat“ z jednoho přenašeče na další skrze membránové struktury </a:t>
            </a:r>
          </a:p>
          <a:p>
            <a:endParaRPr lang="cs-CZ" sz="1200" kern="1200" dirty="0">
              <a:solidFill>
                <a:schemeClr val="tx1"/>
              </a:solidFill>
              <a:effectLst/>
              <a:latin typeface="+mn-lt"/>
              <a:ea typeface="+mn-ea"/>
              <a:cs typeface="+mn-cs"/>
            </a:endParaRPr>
          </a:p>
          <a:p>
            <a:r>
              <a:rPr lang="cs-CZ" sz="1200" kern="1200" dirty="0">
                <a:solidFill>
                  <a:schemeClr val="tx1"/>
                </a:solidFill>
                <a:effectLst/>
                <a:latin typeface="+mn-lt"/>
                <a:ea typeface="+mn-ea"/>
                <a:cs typeface="+mn-cs"/>
              </a:rPr>
              <a:t>žáci dokážou překreslit biochemické procesy, které vyhledali na obrázcích v učebnicích, ale již je nedokáží správně interpretovat.</a:t>
            </a:r>
          </a:p>
          <a:p>
            <a:endParaRPr lang="cs-CZ" sz="1200" kern="1200" dirty="0">
              <a:solidFill>
                <a:schemeClr val="tx1"/>
              </a:solidFill>
              <a:effectLst/>
              <a:latin typeface="+mn-lt"/>
              <a:ea typeface="+mn-ea"/>
              <a:cs typeface="+mn-cs"/>
            </a:endParaRPr>
          </a:p>
          <a:p>
            <a:endParaRPr lang="cs-CZ" dirty="0"/>
          </a:p>
        </p:txBody>
      </p:sp>
    </p:spTree>
    <p:extLst>
      <p:ext uri="{BB962C8B-B14F-4D97-AF65-F5344CB8AC3E}">
        <p14:creationId xmlns:p14="http://schemas.microsoft.com/office/powerpoint/2010/main" val="1891865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1200" kern="1200" dirty="0">
                <a:solidFill>
                  <a:schemeClr val="tx1"/>
                </a:solidFill>
                <a:effectLst/>
                <a:latin typeface="+mn-lt"/>
                <a:ea typeface="+mn-ea"/>
                <a:cs typeface="+mn-cs"/>
              </a:rPr>
              <a:t>Na tvorbu již hotových animací navazovala tvorba nových animací, které vznikaly pod mým vedením jako součást obhájených závěrečných prací na Katedře učitelství a didaktiky chemie.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cs-CZ"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cs-CZ" sz="1200" kern="1200" dirty="0">
                <a:solidFill>
                  <a:schemeClr val="tx1"/>
                </a:solidFill>
                <a:effectLst/>
                <a:latin typeface="+mn-lt"/>
                <a:ea typeface="+mn-ea"/>
                <a:cs typeface="+mn-cs"/>
              </a:rPr>
              <a:t>Tímto způsobem vzniklo sedm ucelených výukových materiálů. </a:t>
            </a:r>
          </a:p>
          <a:p>
            <a:pPr marL="0" marR="0" lvl="0" indent="0" algn="l" defTabSz="914400" rtl="0" eaLnBrk="1" fontAlgn="auto" latinLnBrk="0" hangingPunct="1">
              <a:lnSpc>
                <a:spcPct val="100000"/>
              </a:lnSpc>
              <a:spcBef>
                <a:spcPts val="0"/>
              </a:spcBef>
              <a:spcAft>
                <a:spcPts val="0"/>
              </a:spcAft>
              <a:buClrTx/>
              <a:buSzTx/>
              <a:buFontTx/>
              <a:buNone/>
              <a:tabLst/>
              <a:defRPr/>
            </a:pPr>
            <a:endParaRPr lang="cs-CZ"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cs-CZ" sz="1200" kern="1200" dirty="0">
                <a:solidFill>
                  <a:schemeClr val="tx1"/>
                </a:solidFill>
                <a:effectLst/>
                <a:latin typeface="+mn-lt"/>
                <a:ea typeface="+mn-ea"/>
                <a:cs typeface="+mn-cs"/>
              </a:rPr>
              <a:t>Práce byly vytvářeny v dřívějších i nejnovějších verzí programu Adobe </a:t>
            </a:r>
            <a:r>
              <a:rPr lang="cs-CZ" sz="1200" kern="1200" dirty="0" err="1">
                <a:solidFill>
                  <a:schemeClr val="tx1"/>
                </a:solidFill>
                <a:effectLst/>
                <a:latin typeface="+mn-lt"/>
                <a:ea typeface="+mn-ea"/>
                <a:cs typeface="+mn-cs"/>
              </a:rPr>
              <a:t>Animate</a:t>
            </a:r>
            <a:r>
              <a:rPr lang="cs-CZ" sz="1200" kern="1200" dirty="0">
                <a:solidFill>
                  <a:schemeClr val="tx1"/>
                </a:solidFill>
                <a:effectLst/>
                <a:latin typeface="+mn-lt"/>
                <a:ea typeface="+mn-ea"/>
                <a:cs typeface="+mn-cs"/>
              </a:rPr>
              <a:t> </a:t>
            </a:r>
            <a:r>
              <a:rPr lang="cs-CZ" sz="1200" kern="1200" dirty="0" err="1">
                <a:solidFill>
                  <a:schemeClr val="tx1"/>
                </a:solidFill>
                <a:effectLst/>
                <a:latin typeface="+mn-lt"/>
                <a:ea typeface="+mn-ea"/>
                <a:cs typeface="+mn-cs"/>
              </a:rPr>
              <a:t>CC</a:t>
            </a:r>
            <a:r>
              <a:rPr lang="cs-CZ" sz="1200" kern="1200" dirty="0">
                <a:solidFill>
                  <a:schemeClr val="tx1"/>
                </a:solidFill>
                <a:effectLst/>
                <a:latin typeface="+mn-lt"/>
                <a:ea typeface="+mn-ea"/>
                <a:cs typeface="+mn-cs"/>
              </a:rPr>
              <a:t> s podporou programovacího jazyka </a:t>
            </a:r>
            <a:r>
              <a:rPr lang="cs-CZ" sz="1200" kern="1200" dirty="0" err="1">
                <a:solidFill>
                  <a:schemeClr val="tx1"/>
                </a:solidFill>
                <a:effectLst/>
                <a:latin typeface="+mn-lt"/>
                <a:ea typeface="+mn-ea"/>
                <a:cs typeface="+mn-cs"/>
              </a:rPr>
              <a:t>ActionScript</a:t>
            </a:r>
            <a:r>
              <a:rPr lang="cs-CZ" sz="1200" kern="1200" dirty="0">
                <a:solidFill>
                  <a:schemeClr val="tx1"/>
                </a:solidFill>
                <a:effectLst/>
                <a:latin typeface="+mn-lt"/>
                <a:ea typeface="+mn-ea"/>
                <a:cs typeface="+mn-cs"/>
              </a:rPr>
              <a:t> či </a:t>
            </a:r>
            <a:r>
              <a:rPr lang="cs-CZ" sz="1200" kern="1200" dirty="0" err="1">
                <a:solidFill>
                  <a:schemeClr val="tx1"/>
                </a:solidFill>
                <a:effectLst/>
                <a:latin typeface="+mn-lt"/>
                <a:ea typeface="+mn-ea"/>
                <a:cs typeface="+mn-cs"/>
              </a:rPr>
              <a:t>JavaScript</a:t>
            </a:r>
            <a:r>
              <a:rPr lang="cs-CZ" sz="1200" kern="1200" dirty="0">
                <a:solidFill>
                  <a:schemeClr val="tx1"/>
                </a:solidFill>
                <a:effectLst/>
                <a:latin typeface="+mn-lt"/>
                <a:ea typeface="+mn-ea"/>
                <a:cs typeface="+mn-cs"/>
              </a:rPr>
              <a:t> a jsou zaměřeny na výuku těchto témat: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cs-CZ" sz="1200" kern="1200" dirty="0">
              <a:solidFill>
                <a:schemeClr val="tx1"/>
              </a:solidFill>
              <a:effectLst/>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AutoNum type="romanLcParenBoth"/>
              <a:tabLst/>
              <a:defRPr/>
            </a:pPr>
            <a:r>
              <a:rPr lang="cs-CZ" sz="1200" kern="1200" dirty="0">
                <a:solidFill>
                  <a:schemeClr val="tx1"/>
                </a:solidFill>
                <a:effectLst/>
                <a:latin typeface="+mn-lt"/>
                <a:ea typeface="+mn-ea"/>
                <a:cs typeface="+mn-cs"/>
              </a:rPr>
              <a:t>sacharidy (Steinbauerová, 2009), </a:t>
            </a:r>
          </a:p>
          <a:p>
            <a:pPr marL="285750" marR="0" lvl="0" indent="-285750" algn="l" defTabSz="914400" rtl="0" eaLnBrk="1" fontAlgn="auto" latinLnBrk="0" hangingPunct="1">
              <a:lnSpc>
                <a:spcPct val="100000"/>
              </a:lnSpc>
              <a:spcBef>
                <a:spcPts val="0"/>
              </a:spcBef>
              <a:spcAft>
                <a:spcPts val="0"/>
              </a:spcAft>
              <a:buClrTx/>
              <a:buSzTx/>
              <a:buFontTx/>
              <a:buAutoNum type="romanLcParenBoth"/>
              <a:tabLst/>
              <a:defRPr/>
            </a:pPr>
            <a:r>
              <a:rPr lang="cs-CZ" sz="1200" kern="1200" dirty="0">
                <a:solidFill>
                  <a:schemeClr val="tx1"/>
                </a:solidFill>
                <a:effectLst/>
                <a:latin typeface="+mn-lt"/>
                <a:ea typeface="+mn-ea"/>
                <a:cs typeface="+mn-cs"/>
              </a:rPr>
              <a:t>sacharidy a jejich metabolismus (Čermáková, 2012), </a:t>
            </a:r>
          </a:p>
          <a:p>
            <a:pPr marL="285750" marR="0" lvl="0" indent="-285750" algn="l" defTabSz="914400" rtl="0" eaLnBrk="1" fontAlgn="auto" latinLnBrk="0" hangingPunct="1">
              <a:lnSpc>
                <a:spcPct val="100000"/>
              </a:lnSpc>
              <a:spcBef>
                <a:spcPts val="0"/>
              </a:spcBef>
              <a:spcAft>
                <a:spcPts val="0"/>
              </a:spcAft>
              <a:buClrTx/>
              <a:buSzTx/>
              <a:buFontTx/>
              <a:buAutoNum type="romanLcParenBoth"/>
              <a:tabLst/>
              <a:defRPr/>
            </a:pPr>
            <a:r>
              <a:rPr lang="cs-CZ" sz="1200" kern="1200" dirty="0">
                <a:solidFill>
                  <a:schemeClr val="tx1"/>
                </a:solidFill>
                <a:effectLst/>
                <a:latin typeface="+mn-lt"/>
                <a:ea typeface="+mn-ea"/>
                <a:cs typeface="+mn-cs"/>
              </a:rPr>
              <a:t>enzymy, vitaminy a hormony (Kučerová, 2009), </a:t>
            </a:r>
          </a:p>
          <a:p>
            <a:pPr marL="285750" marR="0" lvl="0" indent="-285750" algn="l" defTabSz="914400" rtl="0" eaLnBrk="1" fontAlgn="auto" latinLnBrk="0" hangingPunct="1">
              <a:lnSpc>
                <a:spcPct val="100000"/>
              </a:lnSpc>
              <a:spcBef>
                <a:spcPts val="0"/>
              </a:spcBef>
              <a:spcAft>
                <a:spcPts val="0"/>
              </a:spcAft>
              <a:buClrTx/>
              <a:buSzTx/>
              <a:buFontTx/>
              <a:buAutoNum type="romanLcParenBoth"/>
              <a:tabLst/>
              <a:defRPr/>
            </a:pPr>
            <a:r>
              <a:rPr lang="cs-CZ" sz="1200" kern="1200" dirty="0">
                <a:solidFill>
                  <a:schemeClr val="tx1"/>
                </a:solidFill>
                <a:effectLst/>
                <a:latin typeface="+mn-lt"/>
                <a:ea typeface="+mn-ea"/>
                <a:cs typeface="+mn-cs"/>
              </a:rPr>
              <a:t>dýchání a dýchací soustava (Čermáková, 2018), </a:t>
            </a:r>
          </a:p>
          <a:p>
            <a:pPr marL="285750" marR="0" lvl="0" indent="-285750" algn="l" defTabSz="914400" rtl="0" eaLnBrk="1" fontAlgn="auto" latinLnBrk="0" hangingPunct="1">
              <a:lnSpc>
                <a:spcPct val="100000"/>
              </a:lnSpc>
              <a:spcBef>
                <a:spcPts val="0"/>
              </a:spcBef>
              <a:spcAft>
                <a:spcPts val="0"/>
              </a:spcAft>
              <a:buClrTx/>
              <a:buSzTx/>
              <a:buFontTx/>
              <a:buAutoNum type="romanLcParenBoth"/>
              <a:tabLst/>
              <a:defRPr/>
            </a:pPr>
            <a:r>
              <a:rPr lang="cs-CZ" sz="1200" kern="1200" dirty="0">
                <a:solidFill>
                  <a:schemeClr val="tx1"/>
                </a:solidFill>
                <a:effectLst/>
                <a:latin typeface="+mn-lt"/>
                <a:ea typeface="+mn-ea"/>
                <a:cs typeface="+mn-cs"/>
              </a:rPr>
              <a:t>trávení a trávicí soustava (</a:t>
            </a:r>
            <a:r>
              <a:rPr lang="cs-CZ" sz="1200" kern="1200" dirty="0" err="1">
                <a:solidFill>
                  <a:schemeClr val="tx1"/>
                </a:solidFill>
                <a:effectLst/>
                <a:latin typeface="+mn-lt"/>
                <a:ea typeface="+mn-ea"/>
                <a:cs typeface="+mn-cs"/>
              </a:rPr>
              <a:t>Šarboch</a:t>
            </a:r>
            <a:r>
              <a:rPr lang="cs-CZ" sz="1200" kern="1200" dirty="0">
                <a:solidFill>
                  <a:schemeClr val="tx1"/>
                </a:solidFill>
                <a:effectLst/>
                <a:latin typeface="+mn-lt"/>
                <a:ea typeface="+mn-ea"/>
                <a:cs typeface="+mn-cs"/>
              </a:rPr>
              <a:t>, 2018), </a:t>
            </a:r>
          </a:p>
          <a:p>
            <a:pPr marL="285750" marR="0" lvl="0" indent="-285750" algn="l" defTabSz="914400" rtl="0" eaLnBrk="1" fontAlgn="auto" latinLnBrk="0" hangingPunct="1">
              <a:lnSpc>
                <a:spcPct val="100000"/>
              </a:lnSpc>
              <a:spcBef>
                <a:spcPts val="0"/>
              </a:spcBef>
              <a:spcAft>
                <a:spcPts val="0"/>
              </a:spcAft>
              <a:buClrTx/>
              <a:buSzTx/>
              <a:buFontTx/>
              <a:buAutoNum type="romanLcParenBoth"/>
              <a:tabLst/>
              <a:defRPr/>
            </a:pPr>
            <a:r>
              <a:rPr lang="cs-CZ" sz="1200" kern="1200" dirty="0">
                <a:solidFill>
                  <a:schemeClr val="tx1"/>
                </a:solidFill>
                <a:effectLst/>
                <a:latin typeface="+mn-lt"/>
                <a:ea typeface="+mn-ea"/>
                <a:cs typeface="+mn-cs"/>
              </a:rPr>
              <a:t>lipidy a biologické membrány (</a:t>
            </a:r>
            <a:r>
              <a:rPr lang="cs-CZ" sz="1200" kern="1200" dirty="0" err="1">
                <a:solidFill>
                  <a:schemeClr val="tx1"/>
                </a:solidFill>
                <a:effectLst/>
                <a:latin typeface="+mn-lt"/>
                <a:ea typeface="+mn-ea"/>
                <a:cs typeface="+mn-cs"/>
              </a:rPr>
              <a:t>Josífková</a:t>
            </a:r>
            <a:r>
              <a:rPr lang="cs-CZ" sz="1200" kern="1200" dirty="0">
                <a:solidFill>
                  <a:schemeClr val="tx1"/>
                </a:solidFill>
                <a:effectLst/>
                <a:latin typeface="+mn-lt"/>
                <a:ea typeface="+mn-ea"/>
                <a:cs typeface="+mn-cs"/>
              </a:rPr>
              <a:t>, 2020) a </a:t>
            </a:r>
          </a:p>
          <a:p>
            <a:pPr marL="285750" marR="0" lvl="0" indent="-285750" algn="l" defTabSz="914400" rtl="0" eaLnBrk="1" fontAlgn="auto" latinLnBrk="0" hangingPunct="1">
              <a:lnSpc>
                <a:spcPct val="100000"/>
              </a:lnSpc>
              <a:spcBef>
                <a:spcPts val="0"/>
              </a:spcBef>
              <a:spcAft>
                <a:spcPts val="0"/>
              </a:spcAft>
              <a:buClrTx/>
              <a:buSzTx/>
              <a:buFontTx/>
              <a:buAutoNum type="romanLcParenBoth"/>
              <a:tabLst/>
              <a:defRPr/>
            </a:pPr>
            <a:r>
              <a:rPr lang="cs-CZ" sz="1200" kern="1200" dirty="0">
                <a:solidFill>
                  <a:schemeClr val="tx1"/>
                </a:solidFill>
                <a:effectLst/>
                <a:latin typeface="+mn-lt"/>
                <a:ea typeface="+mn-ea"/>
                <a:cs typeface="+mn-cs"/>
              </a:rPr>
              <a:t>mezibuněčná signalizace (Chaloupková, 2021). </a:t>
            </a:r>
          </a:p>
          <a:p>
            <a:endParaRPr lang="cs-CZ" dirty="0"/>
          </a:p>
        </p:txBody>
      </p:sp>
    </p:spTree>
    <p:extLst>
      <p:ext uri="{BB962C8B-B14F-4D97-AF65-F5344CB8AC3E}">
        <p14:creationId xmlns:p14="http://schemas.microsoft.com/office/powerpoint/2010/main" val="40939217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1200" kern="1200" dirty="0">
                <a:solidFill>
                  <a:schemeClr val="tx1"/>
                </a:solidFill>
                <a:effectLst/>
                <a:latin typeface="+mn-lt"/>
                <a:ea typeface="+mn-ea"/>
                <a:cs typeface="+mn-cs"/>
              </a:rPr>
              <a:t>Na tvorbu již hotových animací navazovala tvorba nových animací, které vznikaly pod mým vedením jako součást obhájených závěrečných prací na Katedře učitelství a didaktiky chemie.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cs-CZ"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cs-CZ" sz="1200" kern="1200" dirty="0">
                <a:solidFill>
                  <a:schemeClr val="tx1"/>
                </a:solidFill>
                <a:effectLst/>
                <a:latin typeface="+mn-lt"/>
                <a:ea typeface="+mn-ea"/>
                <a:cs typeface="+mn-cs"/>
              </a:rPr>
              <a:t>Tímto způsobem vzniklo sedm ucelených výukových materiálů. </a:t>
            </a:r>
          </a:p>
          <a:p>
            <a:pPr marL="0" marR="0" lvl="0" indent="0" algn="l" defTabSz="914400" rtl="0" eaLnBrk="1" fontAlgn="auto" latinLnBrk="0" hangingPunct="1">
              <a:lnSpc>
                <a:spcPct val="100000"/>
              </a:lnSpc>
              <a:spcBef>
                <a:spcPts val="0"/>
              </a:spcBef>
              <a:spcAft>
                <a:spcPts val="0"/>
              </a:spcAft>
              <a:buClrTx/>
              <a:buSzTx/>
              <a:buFontTx/>
              <a:buNone/>
              <a:tabLst/>
              <a:defRPr/>
            </a:pPr>
            <a:endParaRPr lang="cs-CZ"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cs-CZ" sz="1200" kern="1200" dirty="0">
                <a:solidFill>
                  <a:schemeClr val="tx1"/>
                </a:solidFill>
                <a:effectLst/>
                <a:latin typeface="+mn-lt"/>
                <a:ea typeface="+mn-ea"/>
                <a:cs typeface="+mn-cs"/>
              </a:rPr>
              <a:t>Práce byly vytvářeny v dřívějších i nejnovějších verzí programu Adobe </a:t>
            </a:r>
            <a:r>
              <a:rPr lang="cs-CZ" sz="1200" kern="1200" dirty="0" err="1">
                <a:solidFill>
                  <a:schemeClr val="tx1"/>
                </a:solidFill>
                <a:effectLst/>
                <a:latin typeface="+mn-lt"/>
                <a:ea typeface="+mn-ea"/>
                <a:cs typeface="+mn-cs"/>
              </a:rPr>
              <a:t>Animate</a:t>
            </a:r>
            <a:r>
              <a:rPr lang="cs-CZ" sz="1200" kern="1200" dirty="0">
                <a:solidFill>
                  <a:schemeClr val="tx1"/>
                </a:solidFill>
                <a:effectLst/>
                <a:latin typeface="+mn-lt"/>
                <a:ea typeface="+mn-ea"/>
                <a:cs typeface="+mn-cs"/>
              </a:rPr>
              <a:t> </a:t>
            </a:r>
            <a:r>
              <a:rPr lang="cs-CZ" sz="1200" kern="1200" dirty="0" err="1">
                <a:solidFill>
                  <a:schemeClr val="tx1"/>
                </a:solidFill>
                <a:effectLst/>
                <a:latin typeface="+mn-lt"/>
                <a:ea typeface="+mn-ea"/>
                <a:cs typeface="+mn-cs"/>
              </a:rPr>
              <a:t>CC</a:t>
            </a:r>
            <a:r>
              <a:rPr lang="cs-CZ" sz="1200" kern="1200" dirty="0">
                <a:solidFill>
                  <a:schemeClr val="tx1"/>
                </a:solidFill>
                <a:effectLst/>
                <a:latin typeface="+mn-lt"/>
                <a:ea typeface="+mn-ea"/>
                <a:cs typeface="+mn-cs"/>
              </a:rPr>
              <a:t> s podporou programovacího jazyka </a:t>
            </a:r>
            <a:r>
              <a:rPr lang="cs-CZ" sz="1200" kern="1200" dirty="0" err="1">
                <a:solidFill>
                  <a:schemeClr val="tx1"/>
                </a:solidFill>
                <a:effectLst/>
                <a:latin typeface="+mn-lt"/>
                <a:ea typeface="+mn-ea"/>
                <a:cs typeface="+mn-cs"/>
              </a:rPr>
              <a:t>ActionScript</a:t>
            </a:r>
            <a:r>
              <a:rPr lang="cs-CZ" sz="1200" kern="1200" dirty="0">
                <a:solidFill>
                  <a:schemeClr val="tx1"/>
                </a:solidFill>
                <a:effectLst/>
                <a:latin typeface="+mn-lt"/>
                <a:ea typeface="+mn-ea"/>
                <a:cs typeface="+mn-cs"/>
              </a:rPr>
              <a:t> či </a:t>
            </a:r>
            <a:r>
              <a:rPr lang="cs-CZ" sz="1200" kern="1200" dirty="0" err="1">
                <a:solidFill>
                  <a:schemeClr val="tx1"/>
                </a:solidFill>
                <a:effectLst/>
                <a:latin typeface="+mn-lt"/>
                <a:ea typeface="+mn-ea"/>
                <a:cs typeface="+mn-cs"/>
              </a:rPr>
              <a:t>JavaScript</a:t>
            </a:r>
            <a:r>
              <a:rPr lang="cs-CZ" sz="1200" kern="1200" dirty="0">
                <a:solidFill>
                  <a:schemeClr val="tx1"/>
                </a:solidFill>
                <a:effectLst/>
                <a:latin typeface="+mn-lt"/>
                <a:ea typeface="+mn-ea"/>
                <a:cs typeface="+mn-cs"/>
              </a:rPr>
              <a:t> a jsou zaměřeny na výuku těchto témat: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cs-CZ" sz="1200" kern="1200" dirty="0">
              <a:solidFill>
                <a:schemeClr val="tx1"/>
              </a:solidFill>
              <a:effectLst/>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AutoNum type="romanLcParenBoth"/>
              <a:tabLst/>
              <a:defRPr/>
            </a:pPr>
            <a:r>
              <a:rPr lang="cs-CZ" sz="1200" kern="1200" dirty="0">
                <a:solidFill>
                  <a:schemeClr val="tx1"/>
                </a:solidFill>
                <a:effectLst/>
                <a:latin typeface="+mn-lt"/>
                <a:ea typeface="+mn-ea"/>
                <a:cs typeface="+mn-cs"/>
              </a:rPr>
              <a:t>sacharidy (Steinbauerová, 2009), </a:t>
            </a:r>
          </a:p>
          <a:p>
            <a:pPr marL="285750" marR="0" lvl="0" indent="-285750" algn="l" defTabSz="914400" rtl="0" eaLnBrk="1" fontAlgn="auto" latinLnBrk="0" hangingPunct="1">
              <a:lnSpc>
                <a:spcPct val="100000"/>
              </a:lnSpc>
              <a:spcBef>
                <a:spcPts val="0"/>
              </a:spcBef>
              <a:spcAft>
                <a:spcPts val="0"/>
              </a:spcAft>
              <a:buClrTx/>
              <a:buSzTx/>
              <a:buFontTx/>
              <a:buAutoNum type="romanLcParenBoth"/>
              <a:tabLst/>
              <a:defRPr/>
            </a:pPr>
            <a:r>
              <a:rPr lang="cs-CZ" sz="1200" kern="1200" dirty="0">
                <a:solidFill>
                  <a:schemeClr val="tx1"/>
                </a:solidFill>
                <a:effectLst/>
                <a:latin typeface="+mn-lt"/>
                <a:ea typeface="+mn-ea"/>
                <a:cs typeface="+mn-cs"/>
              </a:rPr>
              <a:t>sacharidy a jejich metabolismus (Čermáková, 2012), </a:t>
            </a:r>
          </a:p>
          <a:p>
            <a:pPr marL="285750" marR="0" lvl="0" indent="-285750" algn="l" defTabSz="914400" rtl="0" eaLnBrk="1" fontAlgn="auto" latinLnBrk="0" hangingPunct="1">
              <a:lnSpc>
                <a:spcPct val="100000"/>
              </a:lnSpc>
              <a:spcBef>
                <a:spcPts val="0"/>
              </a:spcBef>
              <a:spcAft>
                <a:spcPts val="0"/>
              </a:spcAft>
              <a:buClrTx/>
              <a:buSzTx/>
              <a:buFontTx/>
              <a:buAutoNum type="romanLcParenBoth"/>
              <a:tabLst/>
              <a:defRPr/>
            </a:pPr>
            <a:r>
              <a:rPr lang="cs-CZ" sz="1200" kern="1200" dirty="0">
                <a:solidFill>
                  <a:schemeClr val="tx1"/>
                </a:solidFill>
                <a:effectLst/>
                <a:latin typeface="+mn-lt"/>
                <a:ea typeface="+mn-ea"/>
                <a:cs typeface="+mn-cs"/>
              </a:rPr>
              <a:t>enzymy, vitaminy a hormony (Kučerová, 2009), </a:t>
            </a:r>
          </a:p>
          <a:p>
            <a:pPr marL="285750" marR="0" lvl="0" indent="-285750" algn="l" defTabSz="914400" rtl="0" eaLnBrk="1" fontAlgn="auto" latinLnBrk="0" hangingPunct="1">
              <a:lnSpc>
                <a:spcPct val="100000"/>
              </a:lnSpc>
              <a:spcBef>
                <a:spcPts val="0"/>
              </a:spcBef>
              <a:spcAft>
                <a:spcPts val="0"/>
              </a:spcAft>
              <a:buClrTx/>
              <a:buSzTx/>
              <a:buFontTx/>
              <a:buAutoNum type="romanLcParenBoth"/>
              <a:tabLst/>
              <a:defRPr/>
            </a:pPr>
            <a:r>
              <a:rPr lang="cs-CZ" sz="1200" kern="1200" dirty="0">
                <a:solidFill>
                  <a:schemeClr val="tx1"/>
                </a:solidFill>
                <a:effectLst/>
                <a:latin typeface="+mn-lt"/>
                <a:ea typeface="+mn-ea"/>
                <a:cs typeface="+mn-cs"/>
              </a:rPr>
              <a:t>dýchání a dýchací soustava (Čermáková, 2018), </a:t>
            </a:r>
          </a:p>
          <a:p>
            <a:pPr marL="285750" marR="0" lvl="0" indent="-285750" algn="l" defTabSz="914400" rtl="0" eaLnBrk="1" fontAlgn="auto" latinLnBrk="0" hangingPunct="1">
              <a:lnSpc>
                <a:spcPct val="100000"/>
              </a:lnSpc>
              <a:spcBef>
                <a:spcPts val="0"/>
              </a:spcBef>
              <a:spcAft>
                <a:spcPts val="0"/>
              </a:spcAft>
              <a:buClrTx/>
              <a:buSzTx/>
              <a:buFontTx/>
              <a:buAutoNum type="romanLcParenBoth"/>
              <a:tabLst/>
              <a:defRPr/>
            </a:pPr>
            <a:r>
              <a:rPr lang="cs-CZ" sz="1200" kern="1200" dirty="0">
                <a:solidFill>
                  <a:schemeClr val="tx1"/>
                </a:solidFill>
                <a:effectLst/>
                <a:latin typeface="+mn-lt"/>
                <a:ea typeface="+mn-ea"/>
                <a:cs typeface="+mn-cs"/>
              </a:rPr>
              <a:t>trávení a trávicí soustava (</a:t>
            </a:r>
            <a:r>
              <a:rPr lang="cs-CZ" sz="1200" kern="1200" dirty="0" err="1">
                <a:solidFill>
                  <a:schemeClr val="tx1"/>
                </a:solidFill>
                <a:effectLst/>
                <a:latin typeface="+mn-lt"/>
                <a:ea typeface="+mn-ea"/>
                <a:cs typeface="+mn-cs"/>
              </a:rPr>
              <a:t>Šarboch</a:t>
            </a:r>
            <a:r>
              <a:rPr lang="cs-CZ" sz="1200" kern="1200" dirty="0">
                <a:solidFill>
                  <a:schemeClr val="tx1"/>
                </a:solidFill>
                <a:effectLst/>
                <a:latin typeface="+mn-lt"/>
                <a:ea typeface="+mn-ea"/>
                <a:cs typeface="+mn-cs"/>
              </a:rPr>
              <a:t>, 2018), </a:t>
            </a:r>
          </a:p>
          <a:p>
            <a:pPr marL="285750" marR="0" lvl="0" indent="-285750" algn="l" defTabSz="914400" rtl="0" eaLnBrk="1" fontAlgn="auto" latinLnBrk="0" hangingPunct="1">
              <a:lnSpc>
                <a:spcPct val="100000"/>
              </a:lnSpc>
              <a:spcBef>
                <a:spcPts val="0"/>
              </a:spcBef>
              <a:spcAft>
                <a:spcPts val="0"/>
              </a:spcAft>
              <a:buClrTx/>
              <a:buSzTx/>
              <a:buFontTx/>
              <a:buAutoNum type="romanLcParenBoth"/>
              <a:tabLst/>
              <a:defRPr/>
            </a:pPr>
            <a:r>
              <a:rPr lang="cs-CZ" sz="1200" kern="1200" dirty="0">
                <a:solidFill>
                  <a:schemeClr val="tx1"/>
                </a:solidFill>
                <a:effectLst/>
                <a:latin typeface="+mn-lt"/>
                <a:ea typeface="+mn-ea"/>
                <a:cs typeface="+mn-cs"/>
              </a:rPr>
              <a:t>lipidy a biologické membrány (</a:t>
            </a:r>
            <a:r>
              <a:rPr lang="cs-CZ" sz="1200" kern="1200" dirty="0" err="1">
                <a:solidFill>
                  <a:schemeClr val="tx1"/>
                </a:solidFill>
                <a:effectLst/>
                <a:latin typeface="+mn-lt"/>
                <a:ea typeface="+mn-ea"/>
                <a:cs typeface="+mn-cs"/>
              </a:rPr>
              <a:t>Josífková</a:t>
            </a:r>
            <a:r>
              <a:rPr lang="cs-CZ" sz="1200" kern="1200" dirty="0">
                <a:solidFill>
                  <a:schemeClr val="tx1"/>
                </a:solidFill>
                <a:effectLst/>
                <a:latin typeface="+mn-lt"/>
                <a:ea typeface="+mn-ea"/>
                <a:cs typeface="+mn-cs"/>
              </a:rPr>
              <a:t>, 2020) a </a:t>
            </a:r>
          </a:p>
          <a:p>
            <a:pPr marL="285750" marR="0" lvl="0" indent="-285750" algn="l" defTabSz="914400" rtl="0" eaLnBrk="1" fontAlgn="auto" latinLnBrk="0" hangingPunct="1">
              <a:lnSpc>
                <a:spcPct val="100000"/>
              </a:lnSpc>
              <a:spcBef>
                <a:spcPts val="0"/>
              </a:spcBef>
              <a:spcAft>
                <a:spcPts val="0"/>
              </a:spcAft>
              <a:buClrTx/>
              <a:buSzTx/>
              <a:buFontTx/>
              <a:buAutoNum type="romanLcParenBoth"/>
              <a:tabLst/>
              <a:defRPr/>
            </a:pPr>
            <a:r>
              <a:rPr lang="cs-CZ" sz="1200" kern="1200" dirty="0">
                <a:solidFill>
                  <a:schemeClr val="tx1"/>
                </a:solidFill>
                <a:effectLst/>
                <a:latin typeface="+mn-lt"/>
                <a:ea typeface="+mn-ea"/>
                <a:cs typeface="+mn-cs"/>
              </a:rPr>
              <a:t>mezibuněčná signalizace (Chaloupková, 2021). </a:t>
            </a:r>
          </a:p>
          <a:p>
            <a:pPr marL="285750" marR="0" lvl="0" indent="-285750" algn="l" defTabSz="914400" rtl="0" eaLnBrk="1" fontAlgn="auto" latinLnBrk="0" hangingPunct="1">
              <a:lnSpc>
                <a:spcPct val="100000"/>
              </a:lnSpc>
              <a:spcBef>
                <a:spcPts val="0"/>
              </a:spcBef>
              <a:spcAft>
                <a:spcPts val="0"/>
              </a:spcAft>
              <a:buClrTx/>
              <a:buSzTx/>
              <a:buFontTx/>
              <a:buAutoNum type="romanLcParenBoth"/>
              <a:tabLst/>
              <a:defRPr/>
            </a:pPr>
            <a:endParaRPr lang="cs-CZ"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cs-CZ" sz="1200" kern="1200" dirty="0">
                <a:solidFill>
                  <a:schemeClr val="tx1"/>
                </a:solidFill>
                <a:effectLst/>
                <a:latin typeface="+mn-lt"/>
                <a:ea typeface="+mn-ea"/>
                <a:cs typeface="+mn-cs"/>
              </a:rPr>
              <a:t>Témata byla zpracovávána nejen s důrazem na dynamickou vizualizaci, ale též na mezipředmětový charakter. Při tvorbě animací byly zakomponovány poznatky jak z předmětu chemie, tak z předmětu biologie. </a:t>
            </a:r>
          </a:p>
          <a:p>
            <a:endParaRPr lang="cs-CZ" dirty="0"/>
          </a:p>
        </p:txBody>
      </p:sp>
    </p:spTree>
    <p:extLst>
      <p:ext uri="{BB962C8B-B14F-4D97-AF65-F5344CB8AC3E}">
        <p14:creationId xmlns:p14="http://schemas.microsoft.com/office/powerpoint/2010/main" val="5724477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1200" kern="1200" dirty="0">
                <a:solidFill>
                  <a:schemeClr val="tx1"/>
                </a:solidFill>
                <a:effectLst/>
                <a:latin typeface="+mn-lt"/>
                <a:ea typeface="+mn-ea"/>
                <a:cs typeface="+mn-cs"/>
              </a:rPr>
              <a:t>Vhodným nástrojem pro tvorbu DV se ukázal animační program </a:t>
            </a:r>
            <a:r>
              <a:rPr lang="cs-CZ" sz="1200" kern="1200" dirty="0" err="1">
                <a:solidFill>
                  <a:schemeClr val="tx1"/>
                </a:solidFill>
                <a:effectLst/>
                <a:latin typeface="+mn-lt"/>
                <a:ea typeface="+mn-ea"/>
                <a:cs typeface="+mn-cs"/>
              </a:rPr>
              <a:t>Animate</a:t>
            </a:r>
            <a:r>
              <a:rPr lang="cs-CZ" sz="1200" kern="1200" dirty="0">
                <a:solidFill>
                  <a:schemeClr val="tx1"/>
                </a:solidFill>
                <a:effectLst/>
                <a:latin typeface="+mn-lt"/>
                <a:ea typeface="+mn-ea"/>
                <a:cs typeface="+mn-cs"/>
              </a:rPr>
              <a:t> </a:t>
            </a:r>
            <a:r>
              <a:rPr lang="cs-CZ" sz="1200" kern="1200" dirty="0" err="1">
                <a:solidFill>
                  <a:schemeClr val="tx1"/>
                </a:solidFill>
                <a:effectLst/>
                <a:latin typeface="+mn-lt"/>
                <a:ea typeface="+mn-ea"/>
                <a:cs typeface="+mn-cs"/>
              </a:rPr>
              <a:t>CC</a:t>
            </a:r>
            <a:r>
              <a:rPr lang="cs-CZ" sz="1200" kern="1200" dirty="0">
                <a:solidFill>
                  <a:schemeClr val="tx1"/>
                </a:solidFill>
                <a:effectLst/>
                <a:latin typeface="+mn-lt"/>
                <a:ea typeface="+mn-ea"/>
                <a:cs typeface="+mn-cs"/>
              </a:rPr>
              <a:t> 2021</a:t>
            </a:r>
          </a:p>
          <a:p>
            <a:pPr marL="0" marR="0" lvl="0" indent="0" algn="l" defTabSz="914400" rtl="0" eaLnBrk="1" fontAlgn="auto" latinLnBrk="0" hangingPunct="1">
              <a:lnSpc>
                <a:spcPct val="100000"/>
              </a:lnSpc>
              <a:spcBef>
                <a:spcPts val="0"/>
              </a:spcBef>
              <a:spcAft>
                <a:spcPts val="0"/>
              </a:spcAft>
              <a:buClrTx/>
              <a:buSzTx/>
              <a:buFontTx/>
              <a:buNone/>
              <a:tabLst/>
              <a:defRPr/>
            </a:pPr>
            <a:r>
              <a:rPr lang="cs-CZ" sz="1200" kern="1200" dirty="0">
                <a:solidFill>
                  <a:schemeClr val="tx1"/>
                </a:solidFill>
                <a:effectLst/>
                <a:latin typeface="+mn-lt"/>
                <a:ea typeface="+mn-ea"/>
                <a:cs typeface="+mn-cs"/>
              </a:rPr>
              <a:t>Ve kterém má uživatel na výběr z několika typů platformy, např. </a:t>
            </a:r>
            <a:r>
              <a:rPr lang="cs-CZ" sz="1200" kern="1200" dirty="0" err="1">
                <a:solidFill>
                  <a:schemeClr val="tx1"/>
                </a:solidFill>
                <a:effectLst/>
                <a:latin typeface="+mn-lt"/>
                <a:ea typeface="+mn-ea"/>
                <a:cs typeface="+mn-cs"/>
              </a:rPr>
              <a:t>HTML5</a:t>
            </a:r>
            <a:r>
              <a:rPr lang="cs-CZ" sz="1200" kern="1200" dirty="0">
                <a:solidFill>
                  <a:schemeClr val="tx1"/>
                </a:solidFill>
                <a:effectLst/>
                <a:latin typeface="+mn-lt"/>
                <a:ea typeface="+mn-ea"/>
                <a:cs typeface="+mn-cs"/>
              </a:rPr>
              <a:t> </a:t>
            </a:r>
            <a:r>
              <a:rPr lang="cs-CZ" sz="1200" kern="1200" dirty="0" err="1">
                <a:solidFill>
                  <a:schemeClr val="tx1"/>
                </a:solidFill>
                <a:effectLst/>
                <a:latin typeface="+mn-lt"/>
                <a:ea typeface="+mn-ea"/>
                <a:cs typeface="+mn-cs"/>
              </a:rPr>
              <a:t>Canvas</a:t>
            </a:r>
            <a:r>
              <a:rPr lang="cs-CZ" sz="1200" kern="1200" dirty="0">
                <a:solidFill>
                  <a:schemeClr val="tx1"/>
                </a:solidFill>
                <a:effectLst/>
                <a:latin typeface="+mn-lt"/>
                <a:ea typeface="+mn-ea"/>
                <a:cs typeface="+mn-cs"/>
              </a:rPr>
              <a:t> či </a:t>
            </a:r>
            <a:r>
              <a:rPr lang="cs-CZ" sz="1200" kern="1200" dirty="0" err="1">
                <a:solidFill>
                  <a:schemeClr val="tx1"/>
                </a:solidFill>
                <a:effectLst/>
                <a:latin typeface="+mn-lt"/>
                <a:ea typeface="+mn-ea"/>
                <a:cs typeface="+mn-cs"/>
              </a:rPr>
              <a:t>ActionScript</a:t>
            </a:r>
            <a:r>
              <a:rPr lang="cs-CZ" sz="1200" kern="1200" dirty="0">
                <a:solidFill>
                  <a:schemeClr val="tx1"/>
                </a:solidFill>
                <a:effectLst/>
                <a:latin typeface="+mn-lt"/>
                <a:ea typeface="+mn-ea"/>
                <a:cs typeface="+mn-cs"/>
              </a:rPr>
              <a:t> 3.0 a dokumenty lze mezi sebou převádět).  </a:t>
            </a:r>
          </a:p>
          <a:p>
            <a:pPr marL="0" marR="0" lvl="0" indent="0" algn="l" defTabSz="914400" rtl="0" eaLnBrk="1" fontAlgn="auto" latinLnBrk="0" hangingPunct="1">
              <a:lnSpc>
                <a:spcPct val="100000"/>
              </a:lnSpc>
              <a:spcBef>
                <a:spcPts val="0"/>
              </a:spcBef>
              <a:spcAft>
                <a:spcPts val="0"/>
              </a:spcAft>
              <a:buClrTx/>
              <a:buSzTx/>
              <a:buFontTx/>
              <a:buNone/>
              <a:tabLst/>
              <a:defRPr/>
            </a:pPr>
            <a:r>
              <a:rPr lang="cs-CZ" sz="1200" kern="1200" dirty="0">
                <a:solidFill>
                  <a:schemeClr val="tx1"/>
                </a:solidFill>
                <a:effectLst/>
                <a:latin typeface="+mn-lt"/>
                <a:ea typeface="+mn-ea"/>
                <a:cs typeface="+mn-cs"/>
              </a:rPr>
              <a:t>První typ pracuje s dynamickými webovými stránkami (ve spojení s programovacím jazykem </a:t>
            </a:r>
            <a:r>
              <a:rPr lang="cs-CZ" sz="1200" kern="1200" dirty="0" err="1">
                <a:solidFill>
                  <a:schemeClr val="tx1"/>
                </a:solidFill>
                <a:effectLst/>
                <a:latin typeface="+mn-lt"/>
                <a:ea typeface="+mn-ea"/>
                <a:cs typeface="+mn-cs"/>
              </a:rPr>
              <a:t>JavaScriptem</a:t>
            </a:r>
            <a:r>
              <a:rPr lang="cs-CZ"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cs-CZ" sz="1200" kern="1200" dirty="0">
                <a:solidFill>
                  <a:schemeClr val="tx1"/>
                </a:solidFill>
                <a:effectLst/>
                <a:latin typeface="+mn-lt"/>
                <a:ea typeface="+mn-ea"/>
                <a:cs typeface="+mn-cs"/>
              </a:rPr>
              <a:t>druhý typ dodává interaktivitu prostřednictvím programovacího jazyka </a:t>
            </a:r>
            <a:r>
              <a:rPr lang="cs-CZ" sz="1200" kern="1200" dirty="0" err="1">
                <a:solidFill>
                  <a:schemeClr val="tx1"/>
                </a:solidFill>
                <a:effectLst/>
                <a:latin typeface="+mn-lt"/>
                <a:ea typeface="+mn-ea"/>
                <a:cs typeface="+mn-cs"/>
              </a:rPr>
              <a:t>ActionScript</a:t>
            </a:r>
            <a:r>
              <a:rPr lang="cs-CZ" sz="1200" kern="1200" dirty="0">
                <a:solidFill>
                  <a:schemeClr val="tx1"/>
                </a:solidFill>
                <a:effectLst/>
                <a:latin typeface="+mn-lt"/>
                <a:ea typeface="+mn-ea"/>
                <a:cs typeface="+mn-cs"/>
              </a:rPr>
              <a:t> 3.0. </a:t>
            </a:r>
          </a:p>
          <a:p>
            <a:pPr marL="0" marR="0" lvl="0" indent="0" algn="l" defTabSz="914400" rtl="0" eaLnBrk="1" fontAlgn="auto" latinLnBrk="0" hangingPunct="1">
              <a:lnSpc>
                <a:spcPct val="100000"/>
              </a:lnSpc>
              <a:spcBef>
                <a:spcPts val="0"/>
              </a:spcBef>
              <a:spcAft>
                <a:spcPts val="0"/>
              </a:spcAft>
              <a:buClrTx/>
              <a:buSzTx/>
              <a:buFontTx/>
              <a:buNone/>
              <a:tabLst/>
              <a:defRPr/>
            </a:pPr>
            <a:endParaRPr lang="cs-CZ"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cs-CZ" sz="1200" kern="1200" dirty="0">
                <a:solidFill>
                  <a:schemeClr val="tx1"/>
                </a:solidFill>
                <a:effectLst/>
                <a:latin typeface="+mn-lt"/>
                <a:ea typeface="+mn-ea"/>
                <a:cs typeface="+mn-cs"/>
              </a:rPr>
              <a:t>Výstupem dokumentu vytvořeného v platformě </a:t>
            </a:r>
            <a:r>
              <a:rPr lang="cs-CZ" sz="1200" kern="1200" dirty="0" err="1">
                <a:solidFill>
                  <a:schemeClr val="tx1"/>
                </a:solidFill>
                <a:effectLst/>
                <a:latin typeface="+mn-lt"/>
                <a:ea typeface="+mn-ea"/>
                <a:cs typeface="+mn-cs"/>
              </a:rPr>
              <a:t>HTML5</a:t>
            </a:r>
            <a:r>
              <a:rPr lang="cs-CZ" sz="1200" kern="1200" dirty="0">
                <a:solidFill>
                  <a:schemeClr val="tx1"/>
                </a:solidFill>
                <a:effectLst/>
                <a:latin typeface="+mn-lt"/>
                <a:ea typeface="+mn-ea"/>
                <a:cs typeface="+mn-cs"/>
              </a:rPr>
              <a:t> </a:t>
            </a:r>
            <a:r>
              <a:rPr lang="cs-CZ" sz="1200" kern="1200" dirty="0" err="1">
                <a:solidFill>
                  <a:schemeClr val="tx1"/>
                </a:solidFill>
                <a:effectLst/>
                <a:latin typeface="+mn-lt"/>
                <a:ea typeface="+mn-ea"/>
                <a:cs typeface="+mn-cs"/>
              </a:rPr>
              <a:t>Canvas</a:t>
            </a:r>
            <a:r>
              <a:rPr lang="cs-CZ" sz="1200" kern="1200" dirty="0">
                <a:solidFill>
                  <a:schemeClr val="tx1"/>
                </a:solidFill>
                <a:effectLst/>
                <a:latin typeface="+mn-lt"/>
                <a:ea typeface="+mn-ea"/>
                <a:cs typeface="+mn-cs"/>
              </a:rPr>
              <a:t> bude výstup v </a:t>
            </a:r>
            <a:r>
              <a:rPr lang="cs-CZ" sz="1200" kern="1200" dirty="0" err="1">
                <a:solidFill>
                  <a:schemeClr val="tx1"/>
                </a:solidFill>
                <a:effectLst/>
                <a:latin typeface="+mn-lt"/>
                <a:ea typeface="+mn-ea"/>
                <a:cs typeface="+mn-cs"/>
              </a:rPr>
              <a:t>HTML5</a:t>
            </a:r>
            <a:r>
              <a:rPr lang="cs-CZ" sz="1200" kern="1200" dirty="0">
                <a:solidFill>
                  <a:schemeClr val="tx1"/>
                </a:solidFill>
                <a:effectLst/>
                <a:latin typeface="+mn-lt"/>
                <a:ea typeface="+mn-ea"/>
                <a:cs typeface="+mn-cs"/>
              </a:rPr>
              <a:t>. Program Adobe </a:t>
            </a:r>
            <a:r>
              <a:rPr lang="cs-CZ" sz="1200" kern="1200" dirty="0" err="1">
                <a:solidFill>
                  <a:schemeClr val="tx1"/>
                </a:solidFill>
                <a:effectLst/>
                <a:latin typeface="+mn-lt"/>
                <a:ea typeface="+mn-ea"/>
                <a:cs typeface="+mn-cs"/>
              </a:rPr>
              <a:t>Animate</a:t>
            </a:r>
            <a:r>
              <a:rPr lang="cs-CZ" sz="1200" kern="1200" dirty="0">
                <a:solidFill>
                  <a:schemeClr val="tx1"/>
                </a:solidFill>
                <a:effectLst/>
                <a:latin typeface="+mn-lt"/>
                <a:ea typeface="+mn-ea"/>
                <a:cs typeface="+mn-cs"/>
              </a:rPr>
              <a:t> generuje kód </a:t>
            </a:r>
            <a:r>
              <a:rPr lang="cs-CZ" sz="1200" kern="1200" dirty="0" err="1">
                <a:solidFill>
                  <a:schemeClr val="tx1"/>
                </a:solidFill>
                <a:effectLst/>
                <a:latin typeface="+mn-lt"/>
                <a:ea typeface="+mn-ea"/>
                <a:cs typeface="+mn-cs"/>
              </a:rPr>
              <a:t>HTML</a:t>
            </a:r>
            <a:r>
              <a:rPr lang="cs-CZ" sz="1200" kern="1200" dirty="0">
                <a:solidFill>
                  <a:schemeClr val="tx1"/>
                </a:solidFill>
                <a:effectLst/>
                <a:latin typeface="+mn-lt"/>
                <a:ea typeface="+mn-ea"/>
                <a:cs typeface="+mn-cs"/>
              </a:rPr>
              <a:t> a kód </a:t>
            </a:r>
            <a:r>
              <a:rPr lang="cs-CZ" sz="1200" kern="1200" dirty="0" err="1">
                <a:solidFill>
                  <a:schemeClr val="tx1"/>
                </a:solidFill>
                <a:effectLst/>
                <a:latin typeface="+mn-lt"/>
                <a:ea typeface="+mn-ea"/>
                <a:cs typeface="+mn-cs"/>
              </a:rPr>
              <a:t>JavaScript</a:t>
            </a:r>
            <a:r>
              <a:rPr lang="cs-CZ" sz="1200" kern="1200" dirty="0">
                <a:solidFill>
                  <a:schemeClr val="tx1"/>
                </a:solidFill>
                <a:effectLst/>
                <a:latin typeface="+mn-lt"/>
                <a:ea typeface="+mn-ea"/>
                <a:cs typeface="+mn-cs"/>
              </a:rPr>
              <a:t> pro veškerý obsah vytvořený na pracovní ploše (Adobe </a:t>
            </a:r>
            <a:r>
              <a:rPr lang="cs-CZ" sz="1200" kern="1200" dirty="0" err="1">
                <a:solidFill>
                  <a:schemeClr val="tx1"/>
                </a:solidFill>
                <a:effectLst/>
                <a:latin typeface="+mn-lt"/>
                <a:ea typeface="+mn-ea"/>
                <a:cs typeface="+mn-cs"/>
              </a:rPr>
              <a:t>Animate</a:t>
            </a:r>
            <a:r>
              <a:rPr lang="cs-CZ" sz="1200" kern="1200" dirty="0">
                <a:solidFill>
                  <a:schemeClr val="tx1"/>
                </a:solidFill>
                <a:effectLst/>
                <a:latin typeface="+mn-lt"/>
                <a:ea typeface="+mn-ea"/>
                <a:cs typeface="+mn-cs"/>
              </a:rPr>
              <a:t>, 2021).</a:t>
            </a:r>
          </a:p>
          <a:p>
            <a:endParaRPr lang="cs-CZ" dirty="0"/>
          </a:p>
          <a:p>
            <a:pPr marL="0" marR="0" lvl="0" indent="0" algn="l" defTabSz="914400" rtl="0" eaLnBrk="1" fontAlgn="auto" latinLnBrk="0" hangingPunct="1">
              <a:lnSpc>
                <a:spcPct val="100000"/>
              </a:lnSpc>
              <a:spcBef>
                <a:spcPts val="0"/>
              </a:spcBef>
              <a:spcAft>
                <a:spcPts val="0"/>
              </a:spcAft>
              <a:buClrTx/>
              <a:buSzTx/>
              <a:buFontTx/>
              <a:buNone/>
              <a:tabLst/>
              <a:defRPr/>
            </a:pPr>
            <a:r>
              <a:rPr lang="cs-CZ" sz="1200" kern="1200" dirty="0">
                <a:solidFill>
                  <a:schemeClr val="tx1"/>
                </a:solidFill>
                <a:effectLst/>
                <a:latin typeface="+mn-lt"/>
                <a:ea typeface="+mn-ea"/>
                <a:cs typeface="+mn-cs"/>
              </a:rPr>
              <a:t>Interaktivitu lze dodat přidáním kódu </a:t>
            </a:r>
            <a:r>
              <a:rPr lang="cs-CZ" sz="1200" kern="1200" dirty="0" err="1">
                <a:solidFill>
                  <a:schemeClr val="tx1"/>
                </a:solidFill>
                <a:effectLst/>
                <a:latin typeface="+mn-lt"/>
                <a:ea typeface="+mn-ea"/>
                <a:cs typeface="+mn-cs"/>
              </a:rPr>
              <a:t>Javascript</a:t>
            </a:r>
            <a:r>
              <a:rPr lang="cs-CZ" sz="1200" kern="1200" dirty="0">
                <a:solidFill>
                  <a:schemeClr val="tx1"/>
                </a:solidFill>
                <a:effectLst/>
                <a:latin typeface="+mn-lt"/>
                <a:ea typeface="+mn-ea"/>
                <a:cs typeface="+mn-cs"/>
              </a:rPr>
              <a:t> (v případě dokumentu </a:t>
            </a:r>
            <a:r>
              <a:rPr lang="cs-CZ" sz="1200" kern="1200" dirty="0" err="1">
                <a:solidFill>
                  <a:schemeClr val="tx1"/>
                </a:solidFill>
                <a:effectLst/>
                <a:latin typeface="+mn-lt"/>
                <a:ea typeface="+mn-ea"/>
                <a:cs typeface="+mn-cs"/>
              </a:rPr>
              <a:t>HTML5</a:t>
            </a:r>
            <a:r>
              <a:rPr lang="cs-CZ" sz="1200" kern="1200" dirty="0">
                <a:solidFill>
                  <a:schemeClr val="tx1"/>
                </a:solidFill>
                <a:effectLst/>
                <a:latin typeface="+mn-lt"/>
                <a:ea typeface="+mn-ea"/>
                <a:cs typeface="+mn-cs"/>
              </a:rPr>
              <a:t> </a:t>
            </a:r>
            <a:r>
              <a:rPr lang="cs-CZ" sz="1200" kern="1200" dirty="0" err="1">
                <a:solidFill>
                  <a:schemeClr val="tx1"/>
                </a:solidFill>
                <a:effectLst/>
                <a:latin typeface="+mn-lt"/>
                <a:ea typeface="+mn-ea"/>
                <a:cs typeface="+mn-cs"/>
              </a:rPr>
              <a:t>Canvas</a:t>
            </a:r>
            <a:r>
              <a:rPr lang="cs-CZ" sz="1200" kern="1200" dirty="0">
                <a:solidFill>
                  <a:schemeClr val="tx1"/>
                </a:solidFill>
                <a:effectLst/>
                <a:latin typeface="+mn-lt"/>
                <a:ea typeface="+mn-ea"/>
                <a:cs typeface="+mn-cs"/>
              </a:rPr>
              <a:t>) či kódu </a:t>
            </a:r>
            <a:r>
              <a:rPr lang="cs-CZ" sz="1200" kern="1200" dirty="0" err="1">
                <a:solidFill>
                  <a:schemeClr val="tx1"/>
                </a:solidFill>
                <a:effectLst/>
                <a:latin typeface="+mn-lt"/>
                <a:ea typeface="+mn-ea"/>
                <a:cs typeface="+mn-cs"/>
              </a:rPr>
              <a:t>ActionScriptu</a:t>
            </a:r>
            <a:r>
              <a:rPr lang="cs-CZ" sz="1200" kern="1200" dirty="0">
                <a:solidFill>
                  <a:schemeClr val="tx1"/>
                </a:solidFill>
                <a:effectLst/>
                <a:latin typeface="+mn-lt"/>
                <a:ea typeface="+mn-ea"/>
                <a:cs typeface="+mn-cs"/>
              </a:rPr>
              <a:t> 3.0. Kódy lze přiřadit k jednotlivým objektům (resp. instancím) na pracovní ploše či k jednotlivým klíčovým snímkům. Kód předepisuje akci, která bude s objektem vykonána.</a:t>
            </a:r>
          </a:p>
          <a:p>
            <a:endParaRPr lang="cs-CZ" dirty="0"/>
          </a:p>
          <a:p>
            <a:pPr marL="0" marR="0" lvl="0" indent="0" algn="l" defTabSz="457200" rtl="0" eaLnBrk="1" fontAlgn="auto" latinLnBrk="0" hangingPunct="1">
              <a:lnSpc>
                <a:spcPct val="100000"/>
              </a:lnSpc>
              <a:spcBef>
                <a:spcPts val="0"/>
              </a:spcBef>
              <a:spcAft>
                <a:spcPts val="0"/>
              </a:spcAft>
              <a:buClrTx/>
              <a:buSzTx/>
              <a:buFontTx/>
              <a:buNone/>
              <a:tabLst/>
              <a:defRPr/>
            </a:pPr>
            <a:r>
              <a:rPr lang="cs-CZ" sz="1200" kern="1200" dirty="0">
                <a:solidFill>
                  <a:schemeClr val="tx1"/>
                </a:solidFill>
                <a:effectLst/>
                <a:latin typeface="+mn-lt"/>
                <a:ea typeface="+mn-ea"/>
                <a:cs typeface="+mn-cs"/>
              </a:rPr>
              <a:t>(</a:t>
            </a:r>
            <a:r>
              <a:rPr lang="cs-CZ" sz="1200" i="1" kern="1200" dirty="0">
                <a:solidFill>
                  <a:schemeClr val="tx1"/>
                </a:solidFill>
                <a:effectLst/>
                <a:latin typeface="+mn-lt"/>
                <a:ea typeface="+mn-ea"/>
                <a:cs typeface="+mn-cs"/>
              </a:rPr>
              <a:t>Pozn. </a:t>
            </a:r>
            <a:r>
              <a:rPr lang="cs-CZ" sz="1200" i="1" kern="1200" dirty="0" err="1">
                <a:solidFill>
                  <a:schemeClr val="tx1"/>
                </a:solidFill>
                <a:effectLst/>
                <a:latin typeface="+mn-lt"/>
                <a:ea typeface="+mn-ea"/>
                <a:cs typeface="+mn-cs"/>
              </a:rPr>
              <a:t>Canvas</a:t>
            </a:r>
            <a:r>
              <a:rPr lang="cs-CZ" sz="1200" i="1" kern="1200" dirty="0">
                <a:solidFill>
                  <a:schemeClr val="tx1"/>
                </a:solidFill>
                <a:effectLst/>
                <a:latin typeface="+mn-lt"/>
                <a:ea typeface="+mn-ea"/>
                <a:cs typeface="+mn-cs"/>
              </a:rPr>
              <a:t> je nový prvek (element) v jazyce </a:t>
            </a:r>
            <a:r>
              <a:rPr lang="cs-CZ" sz="1200" i="1" kern="1200" dirty="0" err="1">
                <a:solidFill>
                  <a:schemeClr val="tx1"/>
                </a:solidFill>
                <a:effectLst/>
                <a:latin typeface="+mn-lt"/>
                <a:ea typeface="+mn-ea"/>
                <a:cs typeface="+mn-cs"/>
              </a:rPr>
              <a:t>HTML5</a:t>
            </a:r>
            <a:r>
              <a:rPr lang="cs-CZ" sz="1200" i="1" kern="1200" dirty="0">
                <a:solidFill>
                  <a:schemeClr val="tx1"/>
                </a:solidFill>
                <a:effectLst/>
                <a:latin typeface="+mn-lt"/>
                <a:ea typeface="+mn-ea"/>
                <a:cs typeface="+mn-cs"/>
              </a:rPr>
              <a:t>, který umožňuje dynamické, </a:t>
            </a:r>
            <a:r>
              <a:rPr lang="cs-CZ" sz="1200" i="1" kern="1200" dirty="0" err="1">
                <a:solidFill>
                  <a:schemeClr val="tx1"/>
                </a:solidFill>
                <a:effectLst/>
                <a:latin typeface="+mn-lt"/>
                <a:ea typeface="+mn-ea"/>
                <a:cs typeface="+mn-cs"/>
              </a:rPr>
              <a:t>skriptovatelné</a:t>
            </a:r>
            <a:r>
              <a:rPr lang="cs-CZ" sz="1200" i="1" kern="1200" dirty="0">
                <a:solidFill>
                  <a:schemeClr val="tx1"/>
                </a:solidFill>
                <a:effectLst/>
                <a:latin typeface="+mn-lt"/>
                <a:ea typeface="+mn-ea"/>
                <a:cs typeface="+mn-cs"/>
              </a:rPr>
              <a:t> vykreslování </a:t>
            </a:r>
            <a:r>
              <a:rPr lang="cs-CZ" sz="1200" i="1" kern="1200" dirty="0" err="1">
                <a:solidFill>
                  <a:schemeClr val="tx1"/>
                </a:solidFill>
                <a:effectLst/>
                <a:latin typeface="+mn-lt"/>
                <a:ea typeface="+mn-ea"/>
                <a:cs typeface="+mn-cs"/>
              </a:rPr>
              <a:t>2D</a:t>
            </a:r>
            <a:r>
              <a:rPr lang="cs-CZ" sz="1200" i="1" kern="1200" dirty="0">
                <a:solidFill>
                  <a:schemeClr val="tx1"/>
                </a:solidFill>
                <a:effectLst/>
                <a:latin typeface="+mn-lt"/>
                <a:ea typeface="+mn-ea"/>
                <a:cs typeface="+mn-cs"/>
              </a:rPr>
              <a:t> tvarů a bitmapových obrázků (Na webové stránce lze elementy </a:t>
            </a:r>
            <a:r>
              <a:rPr lang="cs-CZ" sz="1200" i="1" kern="1200" dirty="0" err="1">
                <a:solidFill>
                  <a:schemeClr val="tx1"/>
                </a:solidFill>
                <a:effectLst/>
                <a:latin typeface="+mn-lt"/>
                <a:ea typeface="+mn-ea"/>
                <a:cs typeface="+mn-cs"/>
              </a:rPr>
              <a:t>Canvas</a:t>
            </a:r>
            <a:r>
              <a:rPr lang="cs-CZ" sz="1200" i="1" kern="1200" dirty="0">
                <a:solidFill>
                  <a:schemeClr val="tx1"/>
                </a:solidFill>
                <a:effectLst/>
                <a:latin typeface="+mn-lt"/>
                <a:ea typeface="+mn-ea"/>
                <a:cs typeface="+mn-cs"/>
              </a:rPr>
              <a:t> přidávat pomocí </a:t>
            </a:r>
            <a:r>
              <a:rPr lang="cs-CZ" sz="1200" i="1" kern="1200" dirty="0" err="1">
                <a:solidFill>
                  <a:schemeClr val="tx1"/>
                </a:solidFill>
                <a:effectLst/>
                <a:latin typeface="+mn-lt"/>
                <a:ea typeface="+mn-ea"/>
                <a:cs typeface="+mn-cs"/>
              </a:rPr>
              <a:t>tagu</a:t>
            </a:r>
            <a:r>
              <a:rPr lang="cs-CZ" sz="1200" i="1" kern="1200" dirty="0">
                <a:solidFill>
                  <a:schemeClr val="tx1"/>
                </a:solidFill>
                <a:effectLst/>
                <a:latin typeface="+mn-lt"/>
                <a:ea typeface="+mn-ea"/>
                <a:cs typeface="+mn-cs"/>
              </a:rPr>
              <a:t> &lt;</a:t>
            </a:r>
            <a:r>
              <a:rPr lang="cs-CZ" sz="1200" i="1" kern="1200" dirty="0" err="1">
                <a:solidFill>
                  <a:schemeClr val="tx1"/>
                </a:solidFill>
                <a:effectLst/>
                <a:latin typeface="+mn-lt"/>
                <a:ea typeface="+mn-ea"/>
                <a:cs typeface="+mn-cs"/>
              </a:rPr>
              <a:t>Canvas</a:t>
            </a:r>
            <a:r>
              <a:rPr lang="cs-CZ" sz="1200" i="1" kern="1200" dirty="0">
                <a:solidFill>
                  <a:schemeClr val="tx1"/>
                </a:solidFill>
                <a:effectLst/>
                <a:latin typeface="+mn-lt"/>
                <a:ea typeface="+mn-ea"/>
                <a:cs typeface="+mn-cs"/>
              </a:rPr>
              <a:t>&gt;)</a:t>
            </a:r>
          </a:p>
          <a:p>
            <a:endParaRPr lang="cs-CZ" dirty="0"/>
          </a:p>
        </p:txBody>
      </p:sp>
    </p:spTree>
    <p:extLst>
      <p:ext uri="{BB962C8B-B14F-4D97-AF65-F5344CB8AC3E}">
        <p14:creationId xmlns:p14="http://schemas.microsoft.com/office/powerpoint/2010/main" val="18079411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sz="1200" kern="1200" dirty="0">
                <a:solidFill>
                  <a:schemeClr val="tx1"/>
                </a:solidFill>
                <a:effectLst/>
                <a:latin typeface="+mn-lt"/>
                <a:ea typeface="+mn-ea"/>
                <a:cs typeface="+mn-cs"/>
              </a:rPr>
              <a:t>Výukové materiály (včetně doprovodného studijního textu, popř. poznámek pro učitele) jsou součástí vzdělávacího webového portálu s názvem Studiumbiochemie.cz, jehož cílem je zdarma prezentovat vytvořené materiály v ucelené podobě.</a:t>
            </a:r>
          </a:p>
          <a:p>
            <a:endParaRPr lang="cs-CZ" sz="1200" kern="1200" dirty="0">
              <a:solidFill>
                <a:schemeClr val="tx1"/>
              </a:solidFill>
              <a:effectLst/>
              <a:latin typeface="+mn-lt"/>
              <a:ea typeface="+mn-ea"/>
              <a:cs typeface="+mn-cs"/>
            </a:endParaRPr>
          </a:p>
          <a:p>
            <a:r>
              <a:rPr lang="cs-CZ" sz="1200" kern="1200" dirty="0">
                <a:solidFill>
                  <a:schemeClr val="tx1"/>
                </a:solidFill>
                <a:effectLst/>
                <a:latin typeface="+mn-lt"/>
                <a:ea typeface="+mn-ea"/>
                <a:cs typeface="+mn-cs"/>
              </a:rPr>
              <a:t>Vzdělávací portál byl vytvořen v r.  2013 a od té doby je neustále revidován, upravován a doplňován nově vznikajícími materiály. </a:t>
            </a:r>
          </a:p>
          <a:p>
            <a:endParaRPr lang="cs-CZ" sz="1200" kern="1200" dirty="0">
              <a:solidFill>
                <a:schemeClr val="tx1"/>
              </a:solidFill>
              <a:effectLst/>
              <a:latin typeface="+mn-lt"/>
              <a:ea typeface="+mn-ea"/>
              <a:cs typeface="+mn-cs"/>
            </a:endParaRPr>
          </a:p>
          <a:p>
            <a:r>
              <a:rPr lang="cs-CZ" sz="1200" kern="1200" dirty="0">
                <a:solidFill>
                  <a:schemeClr val="tx1"/>
                </a:solidFill>
                <a:effectLst/>
                <a:latin typeface="+mn-lt"/>
                <a:ea typeface="+mn-ea"/>
                <a:cs typeface="+mn-cs"/>
              </a:rPr>
              <a:t>Cílem portálu je prezentovat materiály (studijní texty, animace, prezentace, didaktické hry atd.).</a:t>
            </a:r>
          </a:p>
          <a:p>
            <a:endParaRPr lang="cs-CZ" sz="1200" kern="1200" dirty="0">
              <a:solidFill>
                <a:schemeClr val="tx1"/>
              </a:solidFill>
              <a:effectLst/>
              <a:latin typeface="+mn-lt"/>
              <a:ea typeface="+mn-ea"/>
              <a:cs typeface="+mn-cs"/>
            </a:endParaRPr>
          </a:p>
          <a:p>
            <a:r>
              <a:rPr lang="cs-CZ" sz="1200" kern="1200" dirty="0">
                <a:solidFill>
                  <a:schemeClr val="tx1"/>
                </a:solidFill>
                <a:effectLst/>
                <a:latin typeface="+mn-lt"/>
                <a:ea typeface="+mn-ea"/>
                <a:cs typeface="+mn-cs"/>
              </a:rPr>
              <a:t>Kapitoly jsou nejčastěji vytvářeny jako </a:t>
            </a:r>
            <a:r>
              <a:rPr lang="cs-CZ" sz="1200" b="1" kern="1200" dirty="0">
                <a:solidFill>
                  <a:schemeClr val="tx1"/>
                </a:solidFill>
                <a:effectLst/>
                <a:latin typeface="+mn-lt"/>
                <a:ea typeface="+mn-ea"/>
                <a:cs typeface="+mn-cs"/>
              </a:rPr>
              <a:t>kompaktní studijní text,</a:t>
            </a:r>
            <a:r>
              <a:rPr lang="cs-CZ" sz="1200" kern="1200" dirty="0">
                <a:solidFill>
                  <a:schemeClr val="tx1"/>
                </a:solidFill>
                <a:effectLst/>
                <a:latin typeface="+mn-lt"/>
                <a:ea typeface="+mn-ea"/>
                <a:cs typeface="+mn-cs"/>
              </a:rPr>
              <a:t> který je doplněn o doprovodnou názornou ilustraci  a o odkazy na dynamickou vizualizaci (animace či videa), která znázorňuje ve studijním textu popsané biochemické děje </a:t>
            </a:r>
          </a:p>
          <a:p>
            <a:endParaRPr lang="cs-CZ" sz="1200" kern="1200" dirty="0">
              <a:solidFill>
                <a:schemeClr val="tx1"/>
              </a:solidFill>
              <a:effectLst/>
              <a:latin typeface="+mn-lt"/>
              <a:ea typeface="+mn-ea"/>
              <a:cs typeface="+mn-cs"/>
            </a:endParaRPr>
          </a:p>
          <a:p>
            <a:r>
              <a:rPr lang="cs-CZ" sz="1200" kern="1200" dirty="0">
                <a:solidFill>
                  <a:schemeClr val="tx1"/>
                </a:solidFill>
                <a:effectLst/>
                <a:latin typeface="+mn-lt"/>
                <a:ea typeface="+mn-ea"/>
                <a:cs typeface="+mn-cs"/>
              </a:rPr>
              <a:t>K webovému portálu Studiumbiochemie.cz byl na webovém portálu youtube.com vytvořen kanál uživatele s názvem </a:t>
            </a:r>
            <a:r>
              <a:rPr lang="cs-CZ" sz="1200" kern="1200" dirty="0" err="1">
                <a:solidFill>
                  <a:schemeClr val="tx1"/>
                </a:solidFill>
                <a:effectLst/>
                <a:latin typeface="+mn-lt"/>
                <a:ea typeface="+mn-ea"/>
                <a:cs typeface="+mn-cs"/>
              </a:rPr>
              <a:t>StudiumBiochemie</a:t>
            </a:r>
            <a:r>
              <a:rPr lang="cs-CZ" sz="1200" kern="1200" dirty="0">
                <a:solidFill>
                  <a:schemeClr val="tx1"/>
                </a:solidFill>
                <a:effectLst/>
                <a:latin typeface="+mn-lt"/>
                <a:ea typeface="+mn-ea"/>
                <a:cs typeface="+mn-cs"/>
              </a:rPr>
              <a:t>. </a:t>
            </a:r>
            <a:endParaRPr lang="cs-CZ" dirty="0"/>
          </a:p>
        </p:txBody>
      </p:sp>
    </p:spTree>
    <p:extLst>
      <p:ext uri="{BB962C8B-B14F-4D97-AF65-F5344CB8AC3E}">
        <p14:creationId xmlns:p14="http://schemas.microsoft.com/office/powerpoint/2010/main" val="8756468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cs-CZ"/>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Click to edit Master subtitle style</a:t>
            </a:r>
            <a:endParaRPr lang="en-US"/>
          </a:p>
        </p:txBody>
      </p:sp>
      <p:sp>
        <p:nvSpPr>
          <p:cNvPr id="4" name="Date Placeholder 3"/>
          <p:cNvSpPr>
            <a:spLocks noGrp="1"/>
          </p:cNvSpPr>
          <p:nvPr>
            <p:ph type="dt" sz="half" idx="10"/>
          </p:nvPr>
        </p:nvSpPr>
        <p:spPr/>
        <p:txBody>
          <a:bodyPr/>
          <a:lstStyle/>
          <a:p>
            <a:fld id="{464BB3C6-8396-42B2-8B69-76E61EE25E09}" type="datetime1">
              <a:rPr lang="cs-CZ" smtClean="0"/>
              <a:t>24.05.2023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05AA66-45A8-5543-8AD2-FEEF865319FF}" type="slidenum">
              <a:rPr lang="en-US" smtClean="0"/>
              <a:t>‹#›</a:t>
            </a:fld>
            <a:endParaRPr lang="en-US"/>
          </a:p>
        </p:txBody>
      </p:sp>
    </p:spTree>
    <p:extLst>
      <p:ext uri="{BB962C8B-B14F-4D97-AF65-F5344CB8AC3E}">
        <p14:creationId xmlns:p14="http://schemas.microsoft.com/office/powerpoint/2010/main" val="2555554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10"/>
          </p:nvPr>
        </p:nvSpPr>
        <p:spPr/>
        <p:txBody>
          <a:bodyPr/>
          <a:lstStyle/>
          <a:p>
            <a:fld id="{757F52FA-A488-4650-BBAF-145D5CDF42F2}" type="datetime1">
              <a:rPr lang="cs-CZ" smtClean="0"/>
              <a:t>24.05.2023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05AA66-45A8-5543-8AD2-FEEF865319FF}" type="slidenum">
              <a:rPr lang="en-US" smtClean="0"/>
              <a:t>‹#›</a:t>
            </a:fld>
            <a:endParaRPr lang="en-US"/>
          </a:p>
        </p:txBody>
      </p:sp>
    </p:spTree>
    <p:extLst>
      <p:ext uri="{BB962C8B-B14F-4D97-AF65-F5344CB8AC3E}">
        <p14:creationId xmlns:p14="http://schemas.microsoft.com/office/powerpoint/2010/main" val="17758664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cs-CZ"/>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10"/>
          </p:nvPr>
        </p:nvSpPr>
        <p:spPr/>
        <p:txBody>
          <a:bodyPr/>
          <a:lstStyle/>
          <a:p>
            <a:fld id="{B5D92A52-9818-4963-9F87-31B115FD7CDF}" type="datetime1">
              <a:rPr lang="cs-CZ" smtClean="0"/>
              <a:t>24.05.2023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05AA66-45A8-5543-8AD2-FEEF865319FF}" type="slidenum">
              <a:rPr lang="en-US" smtClean="0"/>
              <a:t>‹#›</a:t>
            </a:fld>
            <a:endParaRPr lang="en-US"/>
          </a:p>
        </p:txBody>
      </p:sp>
    </p:spTree>
    <p:extLst>
      <p:ext uri="{BB962C8B-B14F-4D97-AF65-F5344CB8AC3E}">
        <p14:creationId xmlns:p14="http://schemas.microsoft.com/office/powerpoint/2010/main" val="717660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Content Placeholder 2"/>
          <p:cNvSpPr>
            <a:spLocks noGrp="1"/>
          </p:cNvSpPr>
          <p:nvPr>
            <p:ph idx="1"/>
          </p:nvPr>
        </p:nvSpPr>
        <p:spPr/>
        <p:txBody>
          <a:body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10"/>
          </p:nvPr>
        </p:nvSpPr>
        <p:spPr/>
        <p:txBody>
          <a:bodyPr/>
          <a:lstStyle/>
          <a:p>
            <a:fld id="{B252A36D-BBE6-4148-84C1-6B08FF947A89}" type="datetime1">
              <a:rPr lang="cs-CZ" smtClean="0"/>
              <a:t>24.05.2023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05AA66-45A8-5543-8AD2-FEEF865319FF}" type="slidenum">
              <a:rPr lang="en-US" smtClean="0"/>
              <a:t>‹#›</a:t>
            </a:fld>
            <a:endParaRPr lang="en-US"/>
          </a:p>
        </p:txBody>
      </p:sp>
    </p:spTree>
    <p:extLst>
      <p:ext uri="{BB962C8B-B14F-4D97-AF65-F5344CB8AC3E}">
        <p14:creationId xmlns:p14="http://schemas.microsoft.com/office/powerpoint/2010/main" val="3650314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cs-CZ"/>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Click to edit Master text styles</a:t>
            </a:r>
          </a:p>
        </p:txBody>
      </p:sp>
      <p:sp>
        <p:nvSpPr>
          <p:cNvPr id="4" name="Date Placeholder 3"/>
          <p:cNvSpPr>
            <a:spLocks noGrp="1"/>
          </p:cNvSpPr>
          <p:nvPr>
            <p:ph type="dt" sz="half" idx="10"/>
          </p:nvPr>
        </p:nvSpPr>
        <p:spPr/>
        <p:txBody>
          <a:bodyPr/>
          <a:lstStyle/>
          <a:p>
            <a:fld id="{5D781204-019A-43A5-ADE6-1BEDD8746BD1}" type="datetime1">
              <a:rPr lang="cs-CZ" smtClean="0"/>
              <a:t>24.05.2023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05AA66-45A8-5543-8AD2-FEEF865319FF}" type="slidenum">
              <a:rPr lang="en-US" smtClean="0"/>
              <a:t>‹#›</a:t>
            </a:fld>
            <a:endParaRPr lang="en-US"/>
          </a:p>
        </p:txBody>
      </p:sp>
    </p:spTree>
    <p:extLst>
      <p:ext uri="{BB962C8B-B14F-4D97-AF65-F5344CB8AC3E}">
        <p14:creationId xmlns:p14="http://schemas.microsoft.com/office/powerpoint/2010/main" val="27250587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5" name="Date Placeholder 4"/>
          <p:cNvSpPr>
            <a:spLocks noGrp="1"/>
          </p:cNvSpPr>
          <p:nvPr>
            <p:ph type="dt" sz="half" idx="10"/>
          </p:nvPr>
        </p:nvSpPr>
        <p:spPr/>
        <p:txBody>
          <a:bodyPr/>
          <a:lstStyle/>
          <a:p>
            <a:fld id="{E02D31A0-8C72-40B6-A622-E9D9FB653CFA}" type="datetime1">
              <a:rPr lang="cs-CZ" smtClean="0"/>
              <a:t>24.05.2023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05AA66-45A8-5543-8AD2-FEEF865319FF}" type="slidenum">
              <a:rPr lang="en-US" smtClean="0"/>
              <a:t>‹#›</a:t>
            </a:fld>
            <a:endParaRPr lang="en-US"/>
          </a:p>
        </p:txBody>
      </p:sp>
    </p:spTree>
    <p:extLst>
      <p:ext uri="{BB962C8B-B14F-4D97-AF65-F5344CB8AC3E}">
        <p14:creationId xmlns:p14="http://schemas.microsoft.com/office/powerpoint/2010/main" val="17894485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7" name="Date Placeholder 6"/>
          <p:cNvSpPr>
            <a:spLocks noGrp="1"/>
          </p:cNvSpPr>
          <p:nvPr>
            <p:ph type="dt" sz="half" idx="10"/>
          </p:nvPr>
        </p:nvSpPr>
        <p:spPr/>
        <p:txBody>
          <a:bodyPr/>
          <a:lstStyle/>
          <a:p>
            <a:fld id="{122B7C84-8F6E-4E55-B74E-691D48B6D043}" type="datetime1">
              <a:rPr lang="cs-CZ" smtClean="0"/>
              <a:t>24.05.2023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B05AA66-45A8-5543-8AD2-FEEF865319FF}" type="slidenum">
              <a:rPr lang="en-US" smtClean="0"/>
              <a:t>‹#›</a:t>
            </a:fld>
            <a:endParaRPr lang="en-US"/>
          </a:p>
        </p:txBody>
      </p:sp>
    </p:spTree>
    <p:extLst>
      <p:ext uri="{BB962C8B-B14F-4D97-AF65-F5344CB8AC3E}">
        <p14:creationId xmlns:p14="http://schemas.microsoft.com/office/powerpoint/2010/main" val="29757095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Date Placeholder 2"/>
          <p:cNvSpPr>
            <a:spLocks noGrp="1"/>
          </p:cNvSpPr>
          <p:nvPr>
            <p:ph type="dt" sz="half" idx="10"/>
          </p:nvPr>
        </p:nvSpPr>
        <p:spPr/>
        <p:txBody>
          <a:bodyPr/>
          <a:lstStyle/>
          <a:p>
            <a:fld id="{48A49F50-DF62-4667-928E-80632EA67581}" type="datetime1">
              <a:rPr lang="cs-CZ" smtClean="0"/>
              <a:t>24.05.2023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B05AA66-45A8-5543-8AD2-FEEF865319FF}" type="slidenum">
              <a:rPr lang="en-US" smtClean="0"/>
              <a:t>‹#›</a:t>
            </a:fld>
            <a:endParaRPr lang="en-US"/>
          </a:p>
        </p:txBody>
      </p:sp>
    </p:spTree>
    <p:extLst>
      <p:ext uri="{BB962C8B-B14F-4D97-AF65-F5344CB8AC3E}">
        <p14:creationId xmlns:p14="http://schemas.microsoft.com/office/powerpoint/2010/main" val="15527597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9B150E-AEE4-4451-821D-96FC1FB8AE27}" type="datetime1">
              <a:rPr lang="cs-CZ" smtClean="0"/>
              <a:t>24.05.2023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B05AA66-45A8-5543-8AD2-FEEF865319FF}" type="slidenum">
              <a:rPr lang="en-US" smtClean="0"/>
              <a:t>‹#›</a:t>
            </a:fld>
            <a:endParaRPr lang="en-US"/>
          </a:p>
        </p:txBody>
      </p:sp>
    </p:spTree>
    <p:extLst>
      <p:ext uri="{BB962C8B-B14F-4D97-AF65-F5344CB8AC3E}">
        <p14:creationId xmlns:p14="http://schemas.microsoft.com/office/powerpoint/2010/main" val="517921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cs-CZ"/>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Click to edit Master text styles</a:t>
            </a:r>
          </a:p>
        </p:txBody>
      </p:sp>
      <p:sp>
        <p:nvSpPr>
          <p:cNvPr id="5" name="Date Placeholder 4"/>
          <p:cNvSpPr>
            <a:spLocks noGrp="1"/>
          </p:cNvSpPr>
          <p:nvPr>
            <p:ph type="dt" sz="half" idx="10"/>
          </p:nvPr>
        </p:nvSpPr>
        <p:spPr/>
        <p:txBody>
          <a:bodyPr/>
          <a:lstStyle/>
          <a:p>
            <a:fld id="{E46544C6-5A35-429F-8116-6953D7CCDCAB}" type="datetime1">
              <a:rPr lang="cs-CZ" smtClean="0"/>
              <a:t>24.05.2023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05AA66-45A8-5543-8AD2-FEEF865319FF}" type="slidenum">
              <a:rPr lang="en-US" smtClean="0"/>
              <a:t>‹#›</a:t>
            </a:fld>
            <a:endParaRPr lang="en-US"/>
          </a:p>
        </p:txBody>
      </p:sp>
    </p:spTree>
    <p:extLst>
      <p:ext uri="{BB962C8B-B14F-4D97-AF65-F5344CB8AC3E}">
        <p14:creationId xmlns:p14="http://schemas.microsoft.com/office/powerpoint/2010/main" val="15561136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cs-CZ"/>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Click to edit Master text styles</a:t>
            </a:r>
          </a:p>
        </p:txBody>
      </p:sp>
      <p:sp>
        <p:nvSpPr>
          <p:cNvPr id="5" name="Date Placeholder 4"/>
          <p:cNvSpPr>
            <a:spLocks noGrp="1"/>
          </p:cNvSpPr>
          <p:nvPr>
            <p:ph type="dt" sz="half" idx="10"/>
          </p:nvPr>
        </p:nvSpPr>
        <p:spPr/>
        <p:txBody>
          <a:bodyPr/>
          <a:lstStyle/>
          <a:p>
            <a:fld id="{D868D9DD-5957-41DF-A717-B57DC2B9C74E}" type="datetime1">
              <a:rPr lang="cs-CZ" smtClean="0"/>
              <a:t>24.05.2023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05AA66-45A8-5543-8AD2-FEEF865319FF}" type="slidenum">
              <a:rPr lang="en-US" smtClean="0"/>
              <a:t>‹#›</a:t>
            </a:fld>
            <a:endParaRPr lang="en-US"/>
          </a:p>
        </p:txBody>
      </p:sp>
    </p:spTree>
    <p:extLst>
      <p:ext uri="{BB962C8B-B14F-4D97-AF65-F5344CB8AC3E}">
        <p14:creationId xmlns:p14="http://schemas.microsoft.com/office/powerpoint/2010/main" val="3349649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A77DAB-7190-470E-95C0-603457029ED4}" type="datetime1">
              <a:rPr lang="cs-CZ" smtClean="0"/>
              <a:t>24.05.2023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05AA66-45A8-5543-8AD2-FEEF865319FF}" type="slidenum">
              <a:rPr lang="en-US" smtClean="0"/>
              <a:t>‹#›</a:t>
            </a:fld>
            <a:endParaRPr lang="en-US"/>
          </a:p>
        </p:txBody>
      </p:sp>
    </p:spTree>
    <p:extLst>
      <p:ext uri="{BB962C8B-B14F-4D97-AF65-F5344CB8AC3E}">
        <p14:creationId xmlns:p14="http://schemas.microsoft.com/office/powerpoint/2010/main" val="950295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emf"/></Relationships>
</file>

<file path=ppt/slides/_rels/slide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emf"/></Relationships>
</file>

<file path=ppt/slides/_rels/slide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emf"/></Relationships>
</file>

<file path=ppt/slides/_rels/slide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0" y="5257800"/>
            <a:ext cx="9144000" cy="1600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V</a:t>
            </a:r>
          </a:p>
        </p:txBody>
      </p:sp>
      <p:cxnSp>
        <p:nvCxnSpPr>
          <p:cNvPr id="8" name="Straight Connector 7"/>
          <p:cNvCxnSpPr/>
          <p:nvPr/>
        </p:nvCxnSpPr>
        <p:spPr>
          <a:xfrm flipV="1">
            <a:off x="3856048" y="5577072"/>
            <a:ext cx="0" cy="958647"/>
          </a:xfrm>
          <a:prstGeom prst="line">
            <a:avLst/>
          </a:prstGeom>
          <a:ln w="12700">
            <a:solidFill>
              <a:srgbClr val="D22D40"/>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979172" y="5636598"/>
            <a:ext cx="5287951" cy="1195277"/>
          </a:xfrm>
          <a:prstGeom prst="rect">
            <a:avLst/>
          </a:prstGeom>
          <a:noFill/>
        </p:spPr>
        <p:txBody>
          <a:bodyPr wrap="square" lIns="0" tIns="0" rIns="0" bIns="0" rtlCol="0">
            <a:normAutofit fontScale="92500" lnSpcReduction="20000"/>
          </a:bodyPr>
          <a:lstStyle/>
          <a:p>
            <a:pPr>
              <a:lnSpc>
                <a:spcPct val="130000"/>
              </a:lnSpc>
            </a:pPr>
            <a:r>
              <a:rPr lang="pl-PL" sz="2800" b="1" dirty="0"/>
              <a:t>VÝUKA (BIO)CHEMIE S PODPOROU ANIMACE</a:t>
            </a:r>
          </a:p>
          <a:p>
            <a:pPr>
              <a:lnSpc>
                <a:spcPct val="130000"/>
              </a:lnSpc>
            </a:pPr>
            <a:r>
              <a:rPr lang="cs-CZ" sz="1600" dirty="0">
                <a:latin typeface="Arial"/>
                <a:cs typeface="Arial"/>
              </a:rPr>
              <a:t>Doc. RNDr. Milada Teplá, Ph.D.</a:t>
            </a:r>
            <a:endParaRPr lang="en-US" sz="1200" dirty="0">
              <a:latin typeface="Arial"/>
              <a:cs typeface="Arial"/>
            </a:endParaRPr>
          </a:p>
        </p:txBody>
      </p:sp>
      <p:pic>
        <p:nvPicPr>
          <p:cNvPr id="3" name="Picture 2"/>
          <p:cNvPicPr>
            <a:picLocks noChangeAspect="1"/>
          </p:cNvPicPr>
          <p:nvPr/>
        </p:nvPicPr>
        <p:blipFill>
          <a:blip r:embed="rId3"/>
          <a:stretch>
            <a:fillRect/>
          </a:stretch>
        </p:blipFill>
        <p:spPr>
          <a:xfrm>
            <a:off x="275028" y="5571283"/>
            <a:ext cx="3334774" cy="964436"/>
          </a:xfrm>
          <a:prstGeom prst="rect">
            <a:avLst/>
          </a:prstGeom>
        </p:spPr>
      </p:pic>
      <p:pic>
        <p:nvPicPr>
          <p:cNvPr id="10" name="Picture 4" descr="Na obrázku může být: jeden člověk nebo víc lidí, obrazovka, notebook a uvnitř">
            <a:extLst>
              <a:ext uri="{FF2B5EF4-FFF2-40B4-BE49-F238E27FC236}">
                <a16:creationId xmlns:a16="http://schemas.microsoft.com/office/drawing/2014/main" id="{588070EF-D421-4399-9BE9-06CBDAAB76D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941" t="8651"/>
          <a:stretch/>
        </p:blipFill>
        <p:spPr bwMode="auto">
          <a:xfrm>
            <a:off x="0" y="-146960"/>
            <a:ext cx="9144000" cy="5735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4320843"/>
      </p:ext>
    </p:extLst>
  </p:cSld>
  <p:clrMapOvr>
    <a:masterClrMapping/>
  </p:clrMapOvr>
  <mc:AlternateContent xmlns:mc="http://schemas.openxmlformats.org/markup-compatibility/2006" xmlns:p14="http://schemas.microsoft.com/office/powerpoint/2010/main">
    <mc:Choice Requires="p14">
      <p:transition spd="slow" p14:dur="2000" advTm="694"/>
    </mc:Choice>
    <mc:Fallback xmlns="">
      <p:transition spd="slow" advTm="694"/>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78588" y="331829"/>
            <a:ext cx="8910834" cy="491073"/>
          </a:xfrm>
          <a:prstGeom prst="rect">
            <a:avLst/>
          </a:prstGeom>
          <a:noFill/>
        </p:spPr>
        <p:txBody>
          <a:bodyPr wrap="square" lIns="0" tIns="0" rIns="0" bIns="0" rtlCol="0">
            <a:noAutofit/>
          </a:bodyPr>
          <a:lstStyle/>
          <a:p>
            <a:pPr>
              <a:lnSpc>
                <a:spcPct val="130000"/>
              </a:lnSpc>
            </a:pPr>
            <a:r>
              <a:rPr lang="cs-CZ" sz="2600" b="1" dirty="0">
                <a:solidFill>
                  <a:srgbClr val="C00000"/>
                </a:solidFill>
                <a:latin typeface="Arial"/>
                <a:cs typeface="Arial"/>
              </a:rPr>
              <a:t>Tvorba dynamické vizualizace</a:t>
            </a:r>
            <a:endParaRPr lang="en-US" sz="2600" b="1" dirty="0">
              <a:solidFill>
                <a:schemeClr val="bg1">
                  <a:lumMod val="65000"/>
                </a:schemeClr>
              </a:solidFill>
              <a:latin typeface="Arial"/>
              <a:cs typeface="Arial"/>
            </a:endParaRPr>
          </a:p>
        </p:txBody>
      </p:sp>
      <p:sp>
        <p:nvSpPr>
          <p:cNvPr id="3" name="TextBox 2"/>
          <p:cNvSpPr txBox="1"/>
          <p:nvPr/>
        </p:nvSpPr>
        <p:spPr>
          <a:xfrm>
            <a:off x="278587" y="1154283"/>
            <a:ext cx="2943584" cy="2492990"/>
          </a:xfrm>
          <a:prstGeom prst="rect">
            <a:avLst/>
          </a:prstGeom>
          <a:noFill/>
        </p:spPr>
        <p:txBody>
          <a:bodyPr wrap="square" lIns="0" tIns="0" rIns="0" bIns="0" rtlCol="0">
            <a:spAutoFit/>
          </a:bodyPr>
          <a:lstStyle/>
          <a:p>
            <a:pPr marL="457200" indent="-457200">
              <a:buClr>
                <a:srgbClr val="D22D40"/>
              </a:buClr>
              <a:buFont typeface="Arial" panose="020B0604020202020204" pitchFamily="34" charset="0"/>
              <a:buChar char="•"/>
            </a:pPr>
            <a:r>
              <a:rPr lang="cs-CZ" dirty="0">
                <a:latin typeface="Arial"/>
                <a:cs typeface="Arial"/>
              </a:rPr>
              <a:t>Vysoké požadavky na grafické zpracování</a:t>
            </a:r>
          </a:p>
          <a:p>
            <a:pPr marL="457200" indent="-457200">
              <a:buClr>
                <a:srgbClr val="D22D40"/>
              </a:buClr>
              <a:buFont typeface="Arial" panose="020B0604020202020204" pitchFamily="34" charset="0"/>
              <a:buChar char="•"/>
            </a:pPr>
            <a:endParaRPr lang="cs-CZ" dirty="0">
              <a:latin typeface="Arial"/>
              <a:cs typeface="Arial"/>
            </a:endParaRPr>
          </a:p>
          <a:p>
            <a:pPr marL="457200" indent="-457200">
              <a:buClr>
                <a:srgbClr val="D22D40"/>
              </a:buClr>
              <a:buFont typeface="Arial" panose="020B0604020202020204" pitchFamily="34" charset="0"/>
              <a:buChar char="•"/>
            </a:pPr>
            <a:r>
              <a:rPr lang="en-US" b="1" dirty="0" err="1">
                <a:latin typeface="Arial"/>
                <a:cs typeface="Arial"/>
              </a:rPr>
              <a:t>Aplikace</a:t>
            </a:r>
            <a:r>
              <a:rPr lang="en-US" b="1" dirty="0">
                <a:latin typeface="Arial"/>
                <a:cs typeface="Arial"/>
              </a:rPr>
              <a:t> Corinth</a:t>
            </a:r>
          </a:p>
          <a:p>
            <a:pPr marL="457200" indent="-457200">
              <a:buClr>
                <a:srgbClr val="D22D40"/>
              </a:buClr>
              <a:buFont typeface="Arial" panose="020B0604020202020204" pitchFamily="34" charset="0"/>
              <a:buChar char="•"/>
            </a:pPr>
            <a:r>
              <a:rPr lang="en-US" dirty="0">
                <a:latin typeface="Arial"/>
                <a:cs typeface="Arial"/>
              </a:rPr>
              <a:t>1600 </a:t>
            </a:r>
            <a:r>
              <a:rPr lang="en-US" dirty="0" err="1">
                <a:latin typeface="Arial"/>
                <a:cs typeface="Arial"/>
              </a:rPr>
              <a:t>modelů</a:t>
            </a:r>
            <a:r>
              <a:rPr lang="en-US" dirty="0">
                <a:latin typeface="Arial"/>
                <a:cs typeface="Arial"/>
              </a:rPr>
              <a:t> (</a:t>
            </a:r>
            <a:r>
              <a:rPr lang="en-US" dirty="0" err="1">
                <a:latin typeface="Arial"/>
                <a:cs typeface="Arial"/>
              </a:rPr>
              <a:t>ZŠ</a:t>
            </a:r>
            <a:r>
              <a:rPr lang="en-US" dirty="0">
                <a:latin typeface="Arial"/>
                <a:cs typeface="Arial"/>
              </a:rPr>
              <a:t>/</a:t>
            </a:r>
            <a:r>
              <a:rPr lang="en-US" dirty="0" err="1">
                <a:latin typeface="Arial"/>
                <a:cs typeface="Arial"/>
              </a:rPr>
              <a:t>SŠ</a:t>
            </a:r>
            <a:r>
              <a:rPr lang="en-US" dirty="0">
                <a:latin typeface="Arial"/>
                <a:cs typeface="Arial"/>
              </a:rPr>
              <a:t>)</a:t>
            </a:r>
          </a:p>
          <a:p>
            <a:pPr marL="457200" indent="-457200">
              <a:buClr>
                <a:srgbClr val="D22D40"/>
              </a:buClr>
              <a:buFont typeface="Arial" panose="020B0604020202020204" pitchFamily="34" charset="0"/>
              <a:buChar char="•"/>
            </a:pPr>
            <a:r>
              <a:rPr lang="en-US" dirty="0">
                <a:latin typeface="Arial"/>
                <a:cs typeface="Arial"/>
              </a:rPr>
              <a:t>3D </a:t>
            </a:r>
            <a:r>
              <a:rPr lang="en-US" dirty="0" err="1">
                <a:latin typeface="Arial"/>
                <a:cs typeface="Arial"/>
              </a:rPr>
              <a:t>tisk</a:t>
            </a:r>
            <a:endParaRPr lang="cs-CZ" dirty="0">
              <a:latin typeface="Arial"/>
              <a:cs typeface="Arial"/>
            </a:endParaRPr>
          </a:p>
          <a:p>
            <a:pPr marL="457200" indent="-457200">
              <a:buClr>
                <a:srgbClr val="D22D40"/>
              </a:buClr>
              <a:buFont typeface="Arial" panose="020B0604020202020204" pitchFamily="34" charset="0"/>
              <a:buChar char="•"/>
            </a:pPr>
            <a:r>
              <a:rPr lang="cs-CZ" dirty="0">
                <a:latin typeface="Arial"/>
                <a:cs typeface="Arial"/>
              </a:rPr>
              <a:t>Virtuální realita</a:t>
            </a:r>
          </a:p>
          <a:p>
            <a:pPr marL="457200" indent="-457200">
              <a:buClr>
                <a:srgbClr val="D22D40"/>
              </a:buClr>
              <a:buFont typeface="Arial" panose="020B0604020202020204" pitchFamily="34" charset="0"/>
              <a:buChar char="•"/>
            </a:pPr>
            <a:r>
              <a:rPr lang="cs-CZ" dirty="0" err="1">
                <a:latin typeface="Arial"/>
                <a:cs typeface="Arial"/>
              </a:rPr>
              <a:t>Augmentovaná</a:t>
            </a:r>
            <a:r>
              <a:rPr lang="cs-CZ" dirty="0">
                <a:latin typeface="Arial"/>
                <a:cs typeface="Arial"/>
              </a:rPr>
              <a:t> realita</a:t>
            </a:r>
            <a:endParaRPr lang="en-US" dirty="0">
              <a:latin typeface="Arial"/>
              <a:cs typeface="Arial"/>
            </a:endParaRPr>
          </a:p>
          <a:p>
            <a:pPr marL="457200" indent="-457200">
              <a:buClr>
                <a:srgbClr val="D22D40"/>
              </a:buClr>
              <a:buFont typeface="Arial" panose="020B0604020202020204" pitchFamily="34" charset="0"/>
              <a:buChar char="•"/>
            </a:pPr>
            <a:endParaRPr lang="cs-CZ" dirty="0">
              <a:latin typeface="Arial"/>
              <a:cs typeface="Arial"/>
            </a:endParaRPr>
          </a:p>
        </p:txBody>
      </p:sp>
      <p:cxnSp>
        <p:nvCxnSpPr>
          <p:cNvPr id="5" name="Straight Connector 4"/>
          <p:cNvCxnSpPr/>
          <p:nvPr/>
        </p:nvCxnSpPr>
        <p:spPr>
          <a:xfrm flipV="1">
            <a:off x="278588" y="5956296"/>
            <a:ext cx="8526745" cy="1"/>
          </a:xfrm>
          <a:prstGeom prst="line">
            <a:avLst/>
          </a:prstGeom>
          <a:ln w="12700" cmpd="sng">
            <a:solidFill>
              <a:srgbClr val="D22D40"/>
            </a:solidFill>
          </a:ln>
          <a:effectLst/>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p:nvPicPr>
        <p:blipFill>
          <a:blip r:embed="rId3"/>
          <a:stretch>
            <a:fillRect/>
          </a:stretch>
        </p:blipFill>
        <p:spPr>
          <a:xfrm>
            <a:off x="278588" y="6126327"/>
            <a:ext cx="1909097" cy="552122"/>
          </a:xfrm>
          <a:prstGeom prst="rect">
            <a:avLst/>
          </a:prstGeom>
        </p:spPr>
      </p:pic>
      <p:pic>
        <p:nvPicPr>
          <p:cNvPr id="11" name="Obrázek 10">
            <a:extLst>
              <a:ext uri="{FF2B5EF4-FFF2-40B4-BE49-F238E27FC236}">
                <a16:creationId xmlns:a16="http://schemas.microsoft.com/office/drawing/2014/main" id="{BC3AA1B4-93A7-44E9-8C28-1684EAED94FB}"/>
              </a:ext>
            </a:extLst>
          </p:cNvPr>
          <p:cNvPicPr/>
          <p:nvPr/>
        </p:nvPicPr>
        <p:blipFill>
          <a:blip r:embed="rId4"/>
          <a:stretch>
            <a:fillRect/>
          </a:stretch>
        </p:blipFill>
        <p:spPr>
          <a:xfrm>
            <a:off x="3389290" y="979723"/>
            <a:ext cx="5633527" cy="4504104"/>
          </a:xfrm>
          <a:prstGeom prst="rect">
            <a:avLst/>
          </a:prstGeom>
        </p:spPr>
      </p:pic>
      <p:sp>
        <p:nvSpPr>
          <p:cNvPr id="13" name="Obdélník 12">
            <a:extLst>
              <a:ext uri="{FF2B5EF4-FFF2-40B4-BE49-F238E27FC236}">
                <a16:creationId xmlns:a16="http://schemas.microsoft.com/office/drawing/2014/main" id="{97EA02D0-6C1E-4D9F-9445-4F2C70C776AE}"/>
              </a:ext>
            </a:extLst>
          </p:cNvPr>
          <p:cNvSpPr/>
          <p:nvPr/>
        </p:nvSpPr>
        <p:spPr>
          <a:xfrm>
            <a:off x="388369" y="4078458"/>
            <a:ext cx="5358362" cy="1600438"/>
          </a:xfrm>
          <a:prstGeom prst="rect">
            <a:avLst/>
          </a:prstGeom>
          <a:solidFill>
            <a:schemeClr val="bg1"/>
          </a:solidFill>
        </p:spPr>
        <p:txBody>
          <a:bodyPr wrap="square">
            <a:spAutoFit/>
          </a:bodyPr>
          <a:lstStyle/>
          <a:p>
            <a:r>
              <a:rPr lang="cs-CZ" b="1" dirty="0">
                <a:solidFill>
                  <a:srgbClr val="C00000"/>
                </a:solidFill>
                <a:latin typeface="Arial" panose="020B0604020202020204" pitchFamily="34" charset="0"/>
                <a:cs typeface="Arial" panose="020B0604020202020204" pitchFamily="34" charset="0"/>
              </a:rPr>
              <a:t>Ocenění:</a:t>
            </a:r>
          </a:p>
          <a:p>
            <a:pPr marL="285750" indent="-285750">
              <a:buFont typeface="Arial" panose="020B0604020202020204" pitchFamily="34" charset="0"/>
              <a:buChar char="•"/>
            </a:pPr>
            <a:r>
              <a:rPr lang="cs-CZ" sz="1600" dirty="0">
                <a:latin typeface="Arial" panose="020B0604020202020204" pitchFamily="34" charset="0"/>
                <a:cs typeface="Arial" panose="020B0604020202020204" pitchFamily="34" charset="0"/>
              </a:rPr>
              <a:t>2015 Most </a:t>
            </a:r>
            <a:r>
              <a:rPr lang="cs-CZ" sz="1600" dirty="0" err="1">
                <a:latin typeface="Arial" panose="020B0604020202020204" pitchFamily="34" charset="0"/>
                <a:cs typeface="Arial" panose="020B0604020202020204" pitchFamily="34" charset="0"/>
              </a:rPr>
              <a:t>Innovative</a:t>
            </a:r>
            <a:r>
              <a:rPr lang="cs-CZ" sz="1600" dirty="0">
                <a:latin typeface="Arial" panose="020B0604020202020204" pitchFamily="34" charset="0"/>
                <a:cs typeface="Arial" panose="020B0604020202020204" pitchFamily="34" charset="0"/>
              </a:rPr>
              <a:t> </a:t>
            </a:r>
            <a:r>
              <a:rPr lang="cs-CZ" sz="1600" dirty="0" err="1">
                <a:latin typeface="Arial" panose="020B0604020202020204" pitchFamily="34" charset="0"/>
                <a:cs typeface="Arial" panose="020B0604020202020204" pitchFamily="34" charset="0"/>
              </a:rPr>
              <a:t>Runner</a:t>
            </a:r>
            <a:r>
              <a:rPr lang="cs-CZ" sz="1600" dirty="0">
                <a:latin typeface="Arial" panose="020B0604020202020204" pitchFamily="34" charset="0"/>
                <a:cs typeface="Arial" panose="020B0604020202020204" pitchFamily="34" charset="0"/>
              </a:rPr>
              <a:t>-Up </a:t>
            </a:r>
          </a:p>
          <a:p>
            <a:r>
              <a:rPr lang="cs-CZ"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od </a:t>
            </a:r>
            <a:r>
              <a:rPr lang="en-US" sz="1600" dirty="0" err="1">
                <a:latin typeface="Arial" panose="020B0604020202020204" pitchFamily="34" charset="0"/>
                <a:cs typeface="Arial" panose="020B0604020202020204" pitchFamily="34" charset="0"/>
              </a:rPr>
              <a:t>americké</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asociace</a:t>
            </a:r>
            <a:r>
              <a:rPr lang="en-US" sz="1600" dirty="0">
                <a:latin typeface="Arial" panose="020B0604020202020204" pitchFamily="34" charset="0"/>
                <a:cs typeface="Arial" panose="020B0604020202020204" pitchFamily="34" charset="0"/>
              </a:rPr>
              <a:t> The Software &amp; Information </a:t>
            </a:r>
            <a:r>
              <a:rPr lang="cs-CZ"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Industry Association</a:t>
            </a:r>
            <a:r>
              <a:rPr lang="cs-CZ" sz="1600" dirty="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cs-CZ" sz="1600" dirty="0">
                <a:latin typeface="Arial" panose="020B0604020202020204" pitchFamily="34" charset="0"/>
                <a:cs typeface="Arial" panose="020B0604020202020204" pitchFamily="34" charset="0"/>
              </a:rPr>
              <a:t>2017 Best </a:t>
            </a:r>
            <a:r>
              <a:rPr lang="cs-CZ" sz="1600" dirty="0" err="1">
                <a:latin typeface="Arial" panose="020B0604020202020204" pitchFamily="34" charset="0"/>
                <a:cs typeface="Arial" panose="020B0604020202020204" pitchFamily="34" charset="0"/>
              </a:rPr>
              <a:t>App</a:t>
            </a:r>
            <a:r>
              <a:rPr lang="cs-CZ" sz="1600" dirty="0">
                <a:latin typeface="Arial" panose="020B0604020202020204" pitchFamily="34" charset="0"/>
                <a:cs typeface="Arial" panose="020B0604020202020204" pitchFamily="34" charset="0"/>
              </a:rPr>
              <a:t> </a:t>
            </a:r>
            <a:r>
              <a:rPr lang="cs-CZ" sz="1600" dirty="0" err="1">
                <a:latin typeface="Arial" panose="020B0604020202020204" pitchFamily="34" charset="0"/>
                <a:cs typeface="Arial" panose="020B0604020202020204" pitchFamily="34" charset="0"/>
              </a:rPr>
              <a:t>for</a:t>
            </a:r>
            <a:r>
              <a:rPr lang="cs-CZ" sz="1600" dirty="0">
                <a:latin typeface="Arial" panose="020B0604020202020204" pitchFamily="34" charset="0"/>
                <a:cs typeface="Arial" panose="020B0604020202020204" pitchFamily="34" charset="0"/>
              </a:rPr>
              <a:t> </a:t>
            </a:r>
            <a:r>
              <a:rPr lang="cs-CZ" sz="1600" dirty="0" err="1">
                <a:latin typeface="Arial" panose="020B0604020202020204" pitchFamily="34" charset="0"/>
                <a:cs typeface="Arial" panose="020B0604020202020204" pitchFamily="34" charset="0"/>
              </a:rPr>
              <a:t>Teaching</a:t>
            </a:r>
            <a:r>
              <a:rPr lang="cs-CZ" sz="1600" dirty="0">
                <a:latin typeface="Arial" panose="020B0604020202020204" pitchFamily="34" charset="0"/>
                <a:cs typeface="Arial" panose="020B0604020202020204" pitchFamily="34" charset="0"/>
              </a:rPr>
              <a:t> and </a:t>
            </a:r>
            <a:r>
              <a:rPr lang="cs-CZ" sz="1600" dirty="0" err="1">
                <a:latin typeface="Arial" panose="020B0604020202020204" pitchFamily="34" charset="0"/>
                <a:cs typeface="Arial" panose="020B0604020202020204" pitchFamily="34" charset="0"/>
              </a:rPr>
              <a:t>Learning</a:t>
            </a:r>
            <a:r>
              <a:rPr lang="cs-CZ" sz="1600" dirty="0">
                <a:latin typeface="Arial" panose="020B0604020202020204" pitchFamily="34" charset="0"/>
                <a:cs typeface="Arial" panose="020B0604020202020204" pitchFamily="34" charset="0"/>
              </a:rPr>
              <a:t> </a:t>
            </a:r>
          </a:p>
          <a:p>
            <a:r>
              <a:rPr lang="cs-CZ" sz="1600" dirty="0">
                <a:latin typeface="Arial" panose="020B0604020202020204" pitchFamily="34" charset="0"/>
                <a:cs typeface="Arial" panose="020B0604020202020204" pitchFamily="34" charset="0"/>
              </a:rPr>
              <a:t>	(od americké asociace knihoven)</a:t>
            </a:r>
          </a:p>
        </p:txBody>
      </p:sp>
      <p:sp>
        <p:nvSpPr>
          <p:cNvPr id="12" name="TextBox 15">
            <a:extLst>
              <a:ext uri="{FF2B5EF4-FFF2-40B4-BE49-F238E27FC236}">
                <a16:creationId xmlns:a16="http://schemas.microsoft.com/office/drawing/2014/main" id="{A65E5683-FB18-4D39-AD7F-1DA347B4D454}"/>
              </a:ext>
            </a:extLst>
          </p:cNvPr>
          <p:cNvSpPr txBox="1"/>
          <p:nvPr/>
        </p:nvSpPr>
        <p:spPr>
          <a:xfrm>
            <a:off x="3577461" y="6058046"/>
            <a:ext cx="5287951" cy="1195277"/>
          </a:xfrm>
          <a:prstGeom prst="rect">
            <a:avLst/>
          </a:prstGeom>
          <a:noFill/>
        </p:spPr>
        <p:txBody>
          <a:bodyPr wrap="square" lIns="0" tIns="0" rIns="0" bIns="0" rtlCol="0">
            <a:normAutofit/>
          </a:bodyPr>
          <a:lstStyle/>
          <a:p>
            <a:pPr algn="r">
              <a:lnSpc>
                <a:spcPct val="130000"/>
              </a:lnSpc>
            </a:pPr>
            <a:r>
              <a:rPr lang="pl-PL" sz="1600" dirty="0"/>
              <a:t>Milada.tepla</a:t>
            </a:r>
            <a:r>
              <a:rPr lang="en-US" sz="1600" dirty="0"/>
              <a:t>@natur.cuni.cz</a:t>
            </a:r>
          </a:p>
          <a:p>
            <a:pPr algn="r">
              <a:lnSpc>
                <a:spcPct val="130000"/>
              </a:lnSpc>
            </a:pPr>
            <a:r>
              <a:rPr lang="en-US" sz="1600" dirty="0" err="1"/>
              <a:t>Katedra</a:t>
            </a:r>
            <a:r>
              <a:rPr lang="en-US" sz="1600" dirty="0"/>
              <a:t> </a:t>
            </a:r>
            <a:r>
              <a:rPr lang="cs-CZ" sz="1600" dirty="0"/>
              <a:t>učitelství a didaktiky chemie</a:t>
            </a:r>
            <a:endParaRPr lang="pl-PL" sz="1600" dirty="0"/>
          </a:p>
        </p:txBody>
      </p:sp>
    </p:spTree>
    <p:extLst>
      <p:ext uri="{BB962C8B-B14F-4D97-AF65-F5344CB8AC3E}">
        <p14:creationId xmlns:p14="http://schemas.microsoft.com/office/powerpoint/2010/main" val="1335069871"/>
      </p:ext>
    </p:extLst>
  </p:cSld>
  <p:clrMapOvr>
    <a:masterClrMapping/>
  </p:clrMapOvr>
  <mc:AlternateContent xmlns:mc="http://schemas.openxmlformats.org/markup-compatibility/2006" xmlns:p14="http://schemas.microsoft.com/office/powerpoint/2010/main">
    <mc:Choice Requires="p14">
      <p:transition spd="slow" p14:dur="2000" advTm="2"/>
    </mc:Choice>
    <mc:Fallback xmlns="">
      <p:transition spd="slow" advTm="2"/>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Lifeliqe: Transforming education through interactive 3D curricula - San  Francisco Business Times">
            <a:extLst>
              <a:ext uri="{FF2B5EF4-FFF2-40B4-BE49-F238E27FC236}">
                <a16:creationId xmlns:a16="http://schemas.microsoft.com/office/drawing/2014/main" id="{844274B5-7CF4-45A0-B942-455C4E926B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1160" y="443902"/>
            <a:ext cx="3094173" cy="174160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78588" y="331829"/>
            <a:ext cx="8910834" cy="491073"/>
          </a:xfrm>
          <a:prstGeom prst="rect">
            <a:avLst/>
          </a:prstGeom>
          <a:noFill/>
        </p:spPr>
        <p:txBody>
          <a:bodyPr wrap="square" lIns="0" tIns="0" rIns="0" bIns="0" rtlCol="0">
            <a:noAutofit/>
          </a:bodyPr>
          <a:lstStyle/>
          <a:p>
            <a:pPr>
              <a:lnSpc>
                <a:spcPct val="130000"/>
              </a:lnSpc>
            </a:pPr>
            <a:r>
              <a:rPr lang="cs-CZ" sz="2600" b="1" dirty="0">
                <a:solidFill>
                  <a:srgbClr val="C00000"/>
                </a:solidFill>
                <a:latin typeface="Arial"/>
                <a:cs typeface="Arial"/>
              </a:rPr>
              <a:t>Tvorba dynamické vizualizace</a:t>
            </a:r>
            <a:endParaRPr lang="en-US" sz="2600" b="1" dirty="0">
              <a:solidFill>
                <a:schemeClr val="bg1">
                  <a:lumMod val="65000"/>
                </a:schemeClr>
              </a:solidFill>
              <a:latin typeface="Arial"/>
              <a:cs typeface="Arial"/>
            </a:endParaRPr>
          </a:p>
        </p:txBody>
      </p:sp>
      <p:sp>
        <p:nvSpPr>
          <p:cNvPr id="3" name="TextBox 2"/>
          <p:cNvSpPr txBox="1"/>
          <p:nvPr/>
        </p:nvSpPr>
        <p:spPr>
          <a:xfrm>
            <a:off x="278587" y="1154283"/>
            <a:ext cx="4204204" cy="2492990"/>
          </a:xfrm>
          <a:prstGeom prst="rect">
            <a:avLst/>
          </a:prstGeom>
          <a:noFill/>
        </p:spPr>
        <p:txBody>
          <a:bodyPr wrap="square" lIns="0" tIns="0" rIns="0" bIns="0" rtlCol="0">
            <a:spAutoFit/>
          </a:bodyPr>
          <a:lstStyle/>
          <a:p>
            <a:pPr marL="457200" indent="-457200">
              <a:buClr>
                <a:srgbClr val="D22D40"/>
              </a:buClr>
              <a:buFont typeface="Arial" panose="020B0604020202020204" pitchFamily="34" charset="0"/>
              <a:buChar char="•"/>
            </a:pPr>
            <a:r>
              <a:rPr lang="en-US" dirty="0" err="1">
                <a:latin typeface="Arial"/>
                <a:cs typeface="Arial"/>
              </a:rPr>
              <a:t>Aplikace</a:t>
            </a:r>
            <a:r>
              <a:rPr lang="en-US" dirty="0">
                <a:latin typeface="Arial"/>
                <a:cs typeface="Arial"/>
              </a:rPr>
              <a:t> Corinth</a:t>
            </a:r>
          </a:p>
          <a:p>
            <a:pPr marL="457200" indent="-457200">
              <a:buClr>
                <a:srgbClr val="D22D40"/>
              </a:buClr>
              <a:buFont typeface="Arial" panose="020B0604020202020204" pitchFamily="34" charset="0"/>
              <a:buChar char="•"/>
            </a:pPr>
            <a:r>
              <a:rPr lang="cs-CZ" b="1" dirty="0">
                <a:solidFill>
                  <a:srgbClr val="C00000"/>
                </a:solidFill>
                <a:latin typeface="Arial"/>
                <a:cs typeface="Arial"/>
              </a:rPr>
              <a:t>Chemie</a:t>
            </a:r>
            <a:r>
              <a:rPr lang="cs-CZ" dirty="0">
                <a:latin typeface="Arial"/>
                <a:cs typeface="Arial"/>
              </a:rPr>
              <a:t>: 259</a:t>
            </a:r>
            <a:r>
              <a:rPr lang="en-US" dirty="0">
                <a:latin typeface="Arial"/>
                <a:cs typeface="Arial"/>
              </a:rPr>
              <a:t> </a:t>
            </a:r>
            <a:r>
              <a:rPr lang="en-US" dirty="0" err="1">
                <a:latin typeface="Arial"/>
                <a:cs typeface="Arial"/>
              </a:rPr>
              <a:t>modelů</a:t>
            </a:r>
            <a:endParaRPr lang="cs-CZ" dirty="0">
              <a:latin typeface="Arial"/>
              <a:cs typeface="Arial"/>
            </a:endParaRPr>
          </a:p>
          <a:p>
            <a:pPr marL="914400" lvl="1" indent="-457200">
              <a:buClr>
                <a:srgbClr val="D22D40"/>
              </a:buClr>
              <a:buFont typeface="Arial" panose="020B0604020202020204" pitchFamily="34" charset="0"/>
              <a:buChar char="•"/>
            </a:pPr>
            <a:r>
              <a:rPr lang="cs-CZ" dirty="0">
                <a:latin typeface="Arial"/>
                <a:cs typeface="Arial"/>
              </a:rPr>
              <a:t>obecná ch.</a:t>
            </a:r>
          </a:p>
          <a:p>
            <a:pPr marL="914400" lvl="1" indent="-457200">
              <a:buClr>
                <a:srgbClr val="D22D40"/>
              </a:buClr>
              <a:buFont typeface="Arial" panose="020B0604020202020204" pitchFamily="34" charset="0"/>
              <a:buChar char="•"/>
            </a:pPr>
            <a:r>
              <a:rPr lang="cs-CZ" dirty="0">
                <a:latin typeface="Arial"/>
                <a:cs typeface="Arial"/>
              </a:rPr>
              <a:t>anorganická ch.</a:t>
            </a:r>
          </a:p>
          <a:p>
            <a:pPr marL="914400" lvl="1" indent="-457200">
              <a:buClr>
                <a:srgbClr val="D22D40"/>
              </a:buClr>
              <a:buFont typeface="Arial" panose="020B0604020202020204" pitchFamily="34" charset="0"/>
              <a:buChar char="•"/>
            </a:pPr>
            <a:r>
              <a:rPr lang="cs-CZ" dirty="0">
                <a:latin typeface="Arial"/>
                <a:cs typeface="Arial"/>
              </a:rPr>
              <a:t>organická ch.</a:t>
            </a:r>
          </a:p>
          <a:p>
            <a:pPr marL="914400" lvl="1" indent="-457200">
              <a:buClr>
                <a:srgbClr val="D22D40"/>
              </a:buClr>
              <a:buFont typeface="Arial" panose="020B0604020202020204" pitchFamily="34" charset="0"/>
              <a:buChar char="•"/>
            </a:pPr>
            <a:r>
              <a:rPr lang="cs-CZ" dirty="0">
                <a:latin typeface="Arial"/>
                <a:cs typeface="Arial"/>
              </a:rPr>
              <a:t>biochemie</a:t>
            </a:r>
          </a:p>
          <a:p>
            <a:pPr marL="914400" lvl="1" indent="-457200">
              <a:buClr>
                <a:srgbClr val="D22D40"/>
              </a:buClr>
              <a:buFont typeface="Arial" panose="020B0604020202020204" pitchFamily="34" charset="0"/>
              <a:buChar char="•"/>
            </a:pPr>
            <a:r>
              <a:rPr lang="cs-CZ" dirty="0">
                <a:latin typeface="Arial"/>
                <a:cs typeface="Arial"/>
              </a:rPr>
              <a:t>periodická tabulka</a:t>
            </a:r>
          </a:p>
          <a:p>
            <a:pPr marL="914400" lvl="1" indent="-457200">
              <a:buClr>
                <a:srgbClr val="D22D40"/>
              </a:buClr>
              <a:buFont typeface="Arial" panose="020B0604020202020204" pitchFamily="34" charset="0"/>
              <a:buChar char="•"/>
            </a:pPr>
            <a:r>
              <a:rPr lang="cs-CZ" dirty="0">
                <a:latin typeface="Arial"/>
                <a:cs typeface="Arial"/>
              </a:rPr>
              <a:t>videa experimentů</a:t>
            </a:r>
            <a:r>
              <a:rPr lang="en-US" dirty="0">
                <a:latin typeface="Arial"/>
                <a:cs typeface="Arial"/>
              </a:rPr>
              <a:t> </a:t>
            </a:r>
            <a:endParaRPr lang="cs-CZ" dirty="0">
              <a:latin typeface="Arial"/>
              <a:cs typeface="Arial"/>
            </a:endParaRPr>
          </a:p>
          <a:p>
            <a:pPr marL="457200" indent="-457200">
              <a:buClr>
                <a:srgbClr val="D22D40"/>
              </a:buClr>
              <a:buFont typeface="Arial" panose="020B0604020202020204" pitchFamily="34" charset="0"/>
              <a:buChar char="•"/>
            </a:pPr>
            <a:endParaRPr lang="cs-CZ" dirty="0">
              <a:latin typeface="Arial"/>
              <a:cs typeface="Arial"/>
            </a:endParaRPr>
          </a:p>
        </p:txBody>
      </p:sp>
      <p:cxnSp>
        <p:nvCxnSpPr>
          <p:cNvPr id="5" name="Straight Connector 4"/>
          <p:cNvCxnSpPr/>
          <p:nvPr/>
        </p:nvCxnSpPr>
        <p:spPr>
          <a:xfrm flipV="1">
            <a:off x="278588" y="5956296"/>
            <a:ext cx="8526745" cy="1"/>
          </a:xfrm>
          <a:prstGeom prst="line">
            <a:avLst/>
          </a:prstGeom>
          <a:ln w="12700" cmpd="sng">
            <a:solidFill>
              <a:srgbClr val="D22D40"/>
            </a:solidFill>
          </a:ln>
          <a:effectLst/>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p:nvPicPr>
        <p:blipFill>
          <a:blip r:embed="rId4"/>
          <a:stretch>
            <a:fillRect/>
          </a:stretch>
        </p:blipFill>
        <p:spPr>
          <a:xfrm>
            <a:off x="278588" y="6126327"/>
            <a:ext cx="1909097" cy="552122"/>
          </a:xfrm>
          <a:prstGeom prst="rect">
            <a:avLst/>
          </a:prstGeom>
        </p:spPr>
      </p:pic>
      <p:pic>
        <p:nvPicPr>
          <p:cNvPr id="8" name="Obrázek 7">
            <a:extLst>
              <a:ext uri="{FF2B5EF4-FFF2-40B4-BE49-F238E27FC236}">
                <a16:creationId xmlns:a16="http://schemas.microsoft.com/office/drawing/2014/main" id="{77D6FF14-4F13-4EF9-8DE2-00E915412DC6}"/>
              </a:ext>
            </a:extLst>
          </p:cNvPr>
          <p:cNvPicPr/>
          <p:nvPr/>
        </p:nvPicPr>
        <p:blipFill rotWithShape="1">
          <a:blip r:embed="rId5"/>
          <a:srcRect l="19181" t="-330" r="15344" b="1"/>
          <a:stretch/>
        </p:blipFill>
        <p:spPr bwMode="auto">
          <a:xfrm>
            <a:off x="3484356" y="1518225"/>
            <a:ext cx="2988464" cy="2575943"/>
          </a:xfrm>
          <a:prstGeom prst="rect">
            <a:avLst/>
          </a:prstGeom>
          <a:ln>
            <a:noFill/>
          </a:ln>
          <a:extLst>
            <a:ext uri="{53640926-AAD7-44D8-BBD7-CCE9431645EC}">
              <a14:shadowObscured xmlns:a14="http://schemas.microsoft.com/office/drawing/2010/main"/>
            </a:ext>
          </a:extLst>
        </p:spPr>
      </p:pic>
      <p:pic>
        <p:nvPicPr>
          <p:cNvPr id="12" name="Obrázek 11">
            <a:extLst>
              <a:ext uri="{FF2B5EF4-FFF2-40B4-BE49-F238E27FC236}">
                <a16:creationId xmlns:a16="http://schemas.microsoft.com/office/drawing/2014/main" id="{51D5E870-D0D9-4A03-8443-A653C3A48087}"/>
              </a:ext>
            </a:extLst>
          </p:cNvPr>
          <p:cNvPicPr/>
          <p:nvPr/>
        </p:nvPicPr>
        <p:blipFill rotWithShape="1">
          <a:blip r:embed="rId6"/>
          <a:srcRect l="20999" t="9651" r="20966"/>
          <a:stretch/>
        </p:blipFill>
        <p:spPr bwMode="auto">
          <a:xfrm>
            <a:off x="5947935" y="3093275"/>
            <a:ext cx="2941804" cy="2575943"/>
          </a:xfrm>
          <a:prstGeom prst="rect">
            <a:avLst/>
          </a:prstGeom>
          <a:ln>
            <a:noFill/>
          </a:ln>
          <a:extLst>
            <a:ext uri="{53640926-AAD7-44D8-BBD7-CCE9431645EC}">
              <a14:shadowObscured xmlns:a14="http://schemas.microsoft.com/office/drawing/2010/main"/>
            </a:ext>
          </a:extLst>
        </p:spPr>
      </p:pic>
      <p:sp>
        <p:nvSpPr>
          <p:cNvPr id="14" name="TextBox 15">
            <a:extLst>
              <a:ext uri="{FF2B5EF4-FFF2-40B4-BE49-F238E27FC236}">
                <a16:creationId xmlns:a16="http://schemas.microsoft.com/office/drawing/2014/main" id="{636C1090-9127-4EF6-9C95-4C097C39451A}"/>
              </a:ext>
            </a:extLst>
          </p:cNvPr>
          <p:cNvSpPr txBox="1"/>
          <p:nvPr/>
        </p:nvSpPr>
        <p:spPr>
          <a:xfrm>
            <a:off x="3577461" y="6058046"/>
            <a:ext cx="5287951" cy="1195277"/>
          </a:xfrm>
          <a:prstGeom prst="rect">
            <a:avLst/>
          </a:prstGeom>
          <a:noFill/>
        </p:spPr>
        <p:txBody>
          <a:bodyPr wrap="square" lIns="0" tIns="0" rIns="0" bIns="0" rtlCol="0">
            <a:normAutofit/>
          </a:bodyPr>
          <a:lstStyle/>
          <a:p>
            <a:pPr algn="r">
              <a:lnSpc>
                <a:spcPct val="130000"/>
              </a:lnSpc>
            </a:pPr>
            <a:r>
              <a:rPr lang="pl-PL" sz="1600" dirty="0"/>
              <a:t>Milada.tepla</a:t>
            </a:r>
            <a:r>
              <a:rPr lang="en-US" sz="1600" dirty="0"/>
              <a:t>@natur.cuni.cz</a:t>
            </a:r>
          </a:p>
          <a:p>
            <a:pPr algn="r">
              <a:lnSpc>
                <a:spcPct val="130000"/>
              </a:lnSpc>
            </a:pPr>
            <a:r>
              <a:rPr lang="en-US" sz="1600" dirty="0" err="1"/>
              <a:t>Katedra</a:t>
            </a:r>
            <a:r>
              <a:rPr lang="en-US" sz="1600" dirty="0"/>
              <a:t> </a:t>
            </a:r>
            <a:r>
              <a:rPr lang="cs-CZ" sz="1600" dirty="0"/>
              <a:t>učitelství a didaktiky chemie</a:t>
            </a:r>
            <a:endParaRPr lang="pl-PL" sz="1600" dirty="0"/>
          </a:p>
        </p:txBody>
      </p:sp>
    </p:spTree>
    <p:extLst>
      <p:ext uri="{BB962C8B-B14F-4D97-AF65-F5344CB8AC3E}">
        <p14:creationId xmlns:p14="http://schemas.microsoft.com/office/powerpoint/2010/main" val="3642850655"/>
      </p:ext>
    </p:extLst>
  </p:cSld>
  <p:clrMapOvr>
    <a:masterClrMapping/>
  </p:clrMapOvr>
  <mc:AlternateContent xmlns:mc="http://schemas.openxmlformats.org/markup-compatibility/2006" xmlns:p14="http://schemas.microsoft.com/office/powerpoint/2010/main">
    <mc:Choice Requires="p14">
      <p:transition spd="slow" p14:dur="2000" advTm="23"/>
    </mc:Choice>
    <mc:Fallback xmlns="">
      <p:transition spd="slow" advTm="23"/>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7328" y="360270"/>
            <a:ext cx="9146692" cy="491073"/>
          </a:xfrm>
          <a:prstGeom prst="rect">
            <a:avLst/>
          </a:prstGeom>
          <a:noFill/>
        </p:spPr>
        <p:txBody>
          <a:bodyPr wrap="square" lIns="0" tIns="0" rIns="0" bIns="0" rtlCol="0">
            <a:noAutofit/>
          </a:bodyPr>
          <a:lstStyle/>
          <a:p>
            <a:pPr algn="ctr">
              <a:lnSpc>
                <a:spcPct val="130000"/>
              </a:lnSpc>
            </a:pPr>
            <a:r>
              <a:rPr lang="cs-CZ" sz="2600" b="1" dirty="0">
                <a:solidFill>
                  <a:srgbClr val="C00000"/>
                </a:solidFill>
                <a:latin typeface="Arial"/>
                <a:cs typeface="Arial"/>
              </a:rPr>
              <a:t>Vybrané výsledky z výzkumného šetření</a:t>
            </a:r>
            <a:r>
              <a:rPr lang="cs-CZ" sz="2600" b="1" dirty="0">
                <a:solidFill>
                  <a:srgbClr val="0070C0"/>
                </a:solidFill>
                <a:latin typeface="Arial"/>
                <a:cs typeface="Arial"/>
              </a:rPr>
              <a:t>: hlavní cíle</a:t>
            </a:r>
          </a:p>
        </p:txBody>
      </p:sp>
      <p:sp>
        <p:nvSpPr>
          <p:cNvPr id="3" name="TextBox 2"/>
          <p:cNvSpPr txBox="1"/>
          <p:nvPr/>
        </p:nvSpPr>
        <p:spPr>
          <a:xfrm>
            <a:off x="278587" y="1154283"/>
            <a:ext cx="8984688" cy="2154436"/>
          </a:xfrm>
          <a:prstGeom prst="rect">
            <a:avLst/>
          </a:prstGeom>
          <a:noFill/>
        </p:spPr>
        <p:txBody>
          <a:bodyPr wrap="square" lIns="0" tIns="0" rIns="0" bIns="0" rtlCol="0">
            <a:spAutoFit/>
          </a:bodyPr>
          <a:lstStyle/>
          <a:p>
            <a:pPr>
              <a:lnSpc>
                <a:spcPct val="150000"/>
              </a:lnSpc>
              <a:buClr>
                <a:srgbClr val="D22D40"/>
              </a:buClr>
            </a:pPr>
            <a:r>
              <a:rPr lang="cs-CZ" sz="2000" dirty="0">
                <a:latin typeface="Arial"/>
                <a:cs typeface="Arial"/>
              </a:rPr>
              <a:t>Zjistit, j</a:t>
            </a:r>
            <a:r>
              <a:rPr lang="en-US" sz="2000" dirty="0" err="1">
                <a:latin typeface="Arial"/>
                <a:cs typeface="Arial"/>
              </a:rPr>
              <a:t>aký</a:t>
            </a:r>
            <a:r>
              <a:rPr lang="en-US" sz="2000" dirty="0">
                <a:latin typeface="Arial"/>
                <a:cs typeface="Arial"/>
              </a:rPr>
              <a:t> </a:t>
            </a:r>
            <a:r>
              <a:rPr lang="en-US" sz="2000" dirty="0" err="1">
                <a:latin typeface="Arial"/>
                <a:cs typeface="Arial"/>
              </a:rPr>
              <a:t>vliv</a:t>
            </a:r>
            <a:r>
              <a:rPr lang="en-US" sz="2000" dirty="0">
                <a:latin typeface="Arial"/>
                <a:cs typeface="Arial"/>
              </a:rPr>
              <a:t> </a:t>
            </a:r>
            <a:r>
              <a:rPr lang="en-US" sz="2000" dirty="0" err="1">
                <a:latin typeface="Arial"/>
                <a:cs typeface="Arial"/>
              </a:rPr>
              <a:t>má</a:t>
            </a:r>
            <a:r>
              <a:rPr lang="en-US" sz="2000" dirty="0">
                <a:latin typeface="Arial"/>
                <a:cs typeface="Arial"/>
              </a:rPr>
              <a:t> </a:t>
            </a:r>
            <a:r>
              <a:rPr lang="en-US" sz="2000" dirty="0" err="1">
                <a:latin typeface="Arial"/>
                <a:cs typeface="Arial"/>
              </a:rPr>
              <a:t>používání</a:t>
            </a:r>
            <a:r>
              <a:rPr lang="en-US" sz="2000" dirty="0">
                <a:latin typeface="Arial"/>
                <a:cs typeface="Arial"/>
              </a:rPr>
              <a:t> </a:t>
            </a:r>
            <a:r>
              <a:rPr lang="cs-CZ" sz="2000" b="1" dirty="0">
                <a:solidFill>
                  <a:srgbClr val="00B050"/>
                </a:solidFill>
                <a:latin typeface="Arial"/>
                <a:cs typeface="Arial"/>
              </a:rPr>
              <a:t>dynamické </a:t>
            </a:r>
            <a:r>
              <a:rPr lang="cs-CZ" sz="2000" b="1" dirty="0" err="1">
                <a:solidFill>
                  <a:srgbClr val="00B050"/>
                </a:solidFill>
                <a:latin typeface="Arial"/>
                <a:cs typeface="Arial"/>
              </a:rPr>
              <a:t>vizualiazace</a:t>
            </a:r>
            <a:r>
              <a:rPr lang="cs-CZ" sz="2000" b="1" dirty="0">
                <a:solidFill>
                  <a:srgbClr val="00B050"/>
                </a:solidFill>
                <a:latin typeface="Arial"/>
                <a:cs typeface="Arial"/>
              </a:rPr>
              <a:t> (DV)</a:t>
            </a:r>
            <a:r>
              <a:rPr lang="cs-CZ" sz="2000" dirty="0">
                <a:latin typeface="Arial"/>
                <a:cs typeface="Arial"/>
              </a:rPr>
              <a:t> </a:t>
            </a:r>
            <a:r>
              <a:rPr lang="en-US" sz="2000" dirty="0" err="1">
                <a:latin typeface="Arial"/>
                <a:cs typeface="Arial"/>
              </a:rPr>
              <a:t>na</a:t>
            </a:r>
            <a:r>
              <a:rPr lang="cs-CZ" sz="2000" dirty="0">
                <a:latin typeface="Arial"/>
                <a:cs typeface="Arial"/>
              </a:rPr>
              <a:t>:</a:t>
            </a:r>
          </a:p>
          <a:p>
            <a:pPr marL="457200" indent="-457200">
              <a:lnSpc>
                <a:spcPct val="150000"/>
              </a:lnSpc>
              <a:buClr>
                <a:srgbClr val="D22D40"/>
              </a:buClr>
              <a:buFontTx/>
              <a:buAutoNum type="arabicParenR"/>
            </a:pPr>
            <a:r>
              <a:rPr lang="en-US" sz="2000" b="1" dirty="0" err="1">
                <a:latin typeface="Arial"/>
                <a:cs typeface="Arial"/>
              </a:rPr>
              <a:t>úroveň</a:t>
            </a:r>
            <a:r>
              <a:rPr lang="en-US" sz="2000" b="1" dirty="0">
                <a:latin typeface="Arial"/>
                <a:cs typeface="Arial"/>
              </a:rPr>
              <a:t> </a:t>
            </a:r>
            <a:r>
              <a:rPr lang="en-US" sz="2000" b="1" dirty="0" err="1">
                <a:latin typeface="Arial"/>
                <a:cs typeface="Arial"/>
              </a:rPr>
              <a:t>získaných</a:t>
            </a:r>
            <a:r>
              <a:rPr lang="en-US" sz="2000" b="1" dirty="0">
                <a:latin typeface="Arial"/>
                <a:cs typeface="Arial"/>
              </a:rPr>
              <a:t> </a:t>
            </a:r>
            <a:r>
              <a:rPr lang="en-US" sz="2000" b="1" dirty="0" err="1">
                <a:latin typeface="Arial"/>
                <a:cs typeface="Arial"/>
              </a:rPr>
              <a:t>poznatků</a:t>
            </a:r>
            <a:endParaRPr lang="en-US" sz="2000" dirty="0">
              <a:latin typeface="Arial"/>
              <a:cs typeface="Arial"/>
            </a:endParaRPr>
          </a:p>
          <a:p>
            <a:pPr marL="457200" indent="-457200">
              <a:lnSpc>
                <a:spcPct val="150000"/>
              </a:lnSpc>
              <a:buClr>
                <a:srgbClr val="D22D40"/>
              </a:buClr>
              <a:buAutoNum type="arabicParenR"/>
            </a:pPr>
            <a:r>
              <a:rPr lang="en-US" sz="2000" b="1" dirty="0" err="1">
                <a:latin typeface="Arial"/>
                <a:cs typeface="Arial"/>
              </a:rPr>
              <a:t>vnitřní</a:t>
            </a:r>
            <a:r>
              <a:rPr lang="en-US" sz="2000" b="1" dirty="0">
                <a:latin typeface="Arial"/>
                <a:cs typeface="Arial"/>
              </a:rPr>
              <a:t> </a:t>
            </a:r>
            <a:r>
              <a:rPr lang="en-US" sz="2000" b="1" dirty="0" err="1">
                <a:latin typeface="Arial"/>
                <a:cs typeface="Arial"/>
              </a:rPr>
              <a:t>motivaci</a:t>
            </a:r>
            <a:r>
              <a:rPr lang="en-US" sz="2000" b="1" dirty="0">
                <a:latin typeface="Arial"/>
                <a:cs typeface="Arial"/>
              </a:rPr>
              <a:t> </a:t>
            </a:r>
            <a:r>
              <a:rPr lang="en-US" sz="2000" b="1" dirty="0" err="1">
                <a:latin typeface="Arial"/>
                <a:cs typeface="Arial"/>
              </a:rPr>
              <a:t>žáků</a:t>
            </a:r>
            <a:endParaRPr lang="cs-CZ" sz="2000" b="1" dirty="0">
              <a:latin typeface="Arial"/>
              <a:cs typeface="Arial"/>
            </a:endParaRPr>
          </a:p>
          <a:p>
            <a:pPr marL="457200" indent="-457200">
              <a:lnSpc>
                <a:spcPct val="150000"/>
              </a:lnSpc>
              <a:buClr>
                <a:srgbClr val="D22D40"/>
              </a:buClr>
              <a:buAutoNum type="arabicParenR"/>
            </a:pPr>
            <a:r>
              <a:rPr lang="cs-CZ" sz="2000" b="1" dirty="0">
                <a:latin typeface="Arial" panose="020B0604020202020204" pitchFamily="34" charset="0"/>
                <a:cs typeface="Arial" panose="020B0604020202020204" pitchFamily="34" charset="0"/>
              </a:rPr>
              <a:t>které faktory </a:t>
            </a:r>
            <a:r>
              <a:rPr lang="cs-CZ" sz="2000" dirty="0">
                <a:latin typeface="Arial" panose="020B0604020202020204" pitchFamily="34" charset="0"/>
                <a:cs typeface="Arial" panose="020B0604020202020204" pitchFamily="34" charset="0"/>
              </a:rPr>
              <a:t>a jakou silou ovlivňují efektivitu </a:t>
            </a:r>
            <a:r>
              <a:rPr lang="cs-CZ" sz="2000" b="1" dirty="0">
                <a:solidFill>
                  <a:srgbClr val="00B050"/>
                </a:solidFill>
                <a:latin typeface="Arial" panose="020B0604020202020204" pitchFamily="34" charset="0"/>
                <a:cs typeface="Arial" panose="020B0604020202020204" pitchFamily="34" charset="0"/>
              </a:rPr>
              <a:t>DV</a:t>
            </a:r>
            <a:r>
              <a:rPr lang="cs-CZ" sz="2000" dirty="0">
                <a:latin typeface="Arial" panose="020B0604020202020204" pitchFamily="34" charset="0"/>
                <a:cs typeface="Arial" panose="020B0604020202020204" pitchFamily="34" charset="0"/>
              </a:rPr>
              <a:t> ve vyučovacím procesu.</a:t>
            </a:r>
            <a:endParaRPr lang="cs-CZ" sz="2000" b="1" dirty="0">
              <a:latin typeface="Arial"/>
              <a:cs typeface="Arial"/>
            </a:endParaRPr>
          </a:p>
          <a:p>
            <a:pPr marL="457200" indent="-457200">
              <a:buClr>
                <a:srgbClr val="D22D40"/>
              </a:buClr>
              <a:buFont typeface="+mj-lt"/>
              <a:buAutoNum type="arabicPeriod"/>
            </a:pPr>
            <a:endParaRPr lang="cs-CZ" sz="2000" dirty="0">
              <a:latin typeface="Arial"/>
              <a:cs typeface="Arial"/>
            </a:endParaRPr>
          </a:p>
        </p:txBody>
      </p:sp>
      <p:cxnSp>
        <p:nvCxnSpPr>
          <p:cNvPr id="5" name="Straight Connector 4"/>
          <p:cNvCxnSpPr/>
          <p:nvPr/>
        </p:nvCxnSpPr>
        <p:spPr>
          <a:xfrm flipV="1">
            <a:off x="278588" y="5956296"/>
            <a:ext cx="8526745" cy="1"/>
          </a:xfrm>
          <a:prstGeom prst="line">
            <a:avLst/>
          </a:prstGeom>
          <a:ln w="12700" cmpd="sng">
            <a:solidFill>
              <a:srgbClr val="D22D40"/>
            </a:solidFill>
          </a:ln>
          <a:effectLst/>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p:nvPicPr>
        <p:blipFill>
          <a:blip r:embed="rId3"/>
          <a:stretch>
            <a:fillRect/>
          </a:stretch>
        </p:blipFill>
        <p:spPr>
          <a:xfrm>
            <a:off x="278588" y="6126327"/>
            <a:ext cx="1909097" cy="552122"/>
          </a:xfrm>
          <a:prstGeom prst="rect">
            <a:avLst/>
          </a:prstGeom>
        </p:spPr>
      </p:pic>
      <p:pic>
        <p:nvPicPr>
          <p:cNvPr id="7" name="Picture 2" descr="How to use Lifeliqe to boost engagement in your lessons? | Lifeliqe blog">
            <a:extLst>
              <a:ext uri="{FF2B5EF4-FFF2-40B4-BE49-F238E27FC236}">
                <a16:creationId xmlns:a16="http://schemas.microsoft.com/office/drawing/2014/main" id="{5FA2BAEC-8221-4C40-B9D2-D8D94851553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485" r="2666"/>
          <a:stretch/>
        </p:blipFill>
        <p:spPr bwMode="auto">
          <a:xfrm>
            <a:off x="2575361" y="3219007"/>
            <a:ext cx="3993278" cy="256725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15">
            <a:extLst>
              <a:ext uri="{FF2B5EF4-FFF2-40B4-BE49-F238E27FC236}">
                <a16:creationId xmlns:a16="http://schemas.microsoft.com/office/drawing/2014/main" id="{05DAE151-1A29-4896-92A3-A8F688EC5C96}"/>
              </a:ext>
            </a:extLst>
          </p:cNvPr>
          <p:cNvSpPr txBox="1"/>
          <p:nvPr/>
        </p:nvSpPr>
        <p:spPr>
          <a:xfrm>
            <a:off x="3577461" y="6058046"/>
            <a:ext cx="5287951" cy="1195277"/>
          </a:xfrm>
          <a:prstGeom prst="rect">
            <a:avLst/>
          </a:prstGeom>
          <a:noFill/>
        </p:spPr>
        <p:txBody>
          <a:bodyPr wrap="square" lIns="0" tIns="0" rIns="0" bIns="0" rtlCol="0">
            <a:normAutofit/>
          </a:bodyPr>
          <a:lstStyle/>
          <a:p>
            <a:pPr algn="r">
              <a:lnSpc>
                <a:spcPct val="130000"/>
              </a:lnSpc>
            </a:pPr>
            <a:r>
              <a:rPr lang="pl-PL" sz="1600" dirty="0"/>
              <a:t>Milada.tepla</a:t>
            </a:r>
            <a:r>
              <a:rPr lang="en-US" sz="1600" dirty="0"/>
              <a:t>@natur.cuni.cz</a:t>
            </a:r>
          </a:p>
          <a:p>
            <a:pPr algn="r">
              <a:lnSpc>
                <a:spcPct val="130000"/>
              </a:lnSpc>
            </a:pPr>
            <a:r>
              <a:rPr lang="en-US" sz="1600" dirty="0" err="1"/>
              <a:t>Katedra</a:t>
            </a:r>
            <a:r>
              <a:rPr lang="en-US" sz="1600" dirty="0"/>
              <a:t> </a:t>
            </a:r>
            <a:r>
              <a:rPr lang="cs-CZ" sz="1600" dirty="0"/>
              <a:t>učitelství a didaktiky chemie</a:t>
            </a:r>
            <a:endParaRPr lang="pl-PL" sz="1600" dirty="0"/>
          </a:p>
        </p:txBody>
      </p:sp>
    </p:spTree>
    <p:extLst>
      <p:ext uri="{BB962C8B-B14F-4D97-AF65-F5344CB8AC3E}">
        <p14:creationId xmlns:p14="http://schemas.microsoft.com/office/powerpoint/2010/main" val="3823481905"/>
      </p:ext>
    </p:extLst>
  </p:cSld>
  <p:clrMapOvr>
    <a:masterClrMapping/>
  </p:clrMapOvr>
  <mc:AlternateContent xmlns:mc="http://schemas.openxmlformats.org/markup-compatibility/2006" xmlns:p14="http://schemas.microsoft.com/office/powerpoint/2010/main">
    <mc:Choice Requires="p14">
      <p:transition spd="slow" p14:dur="2000" advTm="2"/>
    </mc:Choice>
    <mc:Fallback xmlns="">
      <p:transition spd="slow" advTm="2"/>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0162" y="372836"/>
            <a:ext cx="9189422" cy="491073"/>
          </a:xfrm>
          <a:prstGeom prst="rect">
            <a:avLst/>
          </a:prstGeom>
          <a:noFill/>
        </p:spPr>
        <p:txBody>
          <a:bodyPr wrap="square" lIns="0" tIns="0" rIns="0" bIns="0" rtlCol="0">
            <a:noAutofit/>
          </a:bodyPr>
          <a:lstStyle/>
          <a:p>
            <a:pPr algn="ctr">
              <a:lnSpc>
                <a:spcPct val="130000"/>
              </a:lnSpc>
            </a:pPr>
            <a:r>
              <a:rPr lang="cs-CZ" sz="2600" b="1" dirty="0">
                <a:solidFill>
                  <a:srgbClr val="C00000"/>
                </a:solidFill>
                <a:latin typeface="Arial"/>
                <a:cs typeface="Arial"/>
              </a:rPr>
              <a:t>Vybrané výsledky z výzkumného šetření</a:t>
            </a:r>
            <a:r>
              <a:rPr lang="cs-CZ" sz="2600" b="1" dirty="0">
                <a:solidFill>
                  <a:srgbClr val="0070C0"/>
                </a:solidFill>
                <a:latin typeface="Arial"/>
                <a:cs typeface="Arial"/>
              </a:rPr>
              <a:t>: metodologie</a:t>
            </a:r>
          </a:p>
        </p:txBody>
      </p:sp>
      <p:sp>
        <p:nvSpPr>
          <p:cNvPr id="3" name="TextBox 2"/>
          <p:cNvSpPr txBox="1"/>
          <p:nvPr/>
        </p:nvSpPr>
        <p:spPr>
          <a:xfrm>
            <a:off x="278587" y="1154283"/>
            <a:ext cx="4204204" cy="3739485"/>
          </a:xfrm>
          <a:prstGeom prst="rect">
            <a:avLst/>
          </a:prstGeom>
          <a:noFill/>
        </p:spPr>
        <p:txBody>
          <a:bodyPr wrap="square" lIns="0" tIns="0" rIns="0" bIns="0" rtlCol="0">
            <a:spAutoFit/>
          </a:bodyPr>
          <a:lstStyle/>
          <a:p>
            <a:pPr marL="457200" indent="-457200">
              <a:buClr>
                <a:srgbClr val="D22D40"/>
              </a:buClr>
              <a:buFont typeface="Arial" panose="020B0604020202020204" pitchFamily="34" charset="0"/>
              <a:buChar char="•"/>
            </a:pPr>
            <a:r>
              <a:rPr lang="en-US" b="1" dirty="0" err="1">
                <a:latin typeface="Arial"/>
                <a:cs typeface="Arial"/>
              </a:rPr>
              <a:t>Srovnávací</a:t>
            </a:r>
            <a:r>
              <a:rPr lang="en-US" b="1" dirty="0">
                <a:latin typeface="Arial"/>
                <a:cs typeface="Arial"/>
              </a:rPr>
              <a:t> </a:t>
            </a:r>
            <a:r>
              <a:rPr lang="en-US" b="1" dirty="0" err="1">
                <a:latin typeface="Arial"/>
                <a:cs typeface="Arial"/>
              </a:rPr>
              <a:t>studie</a:t>
            </a:r>
            <a:r>
              <a:rPr lang="en-US" b="1" dirty="0">
                <a:latin typeface="Arial"/>
                <a:cs typeface="Arial"/>
              </a:rPr>
              <a:t> </a:t>
            </a:r>
            <a:r>
              <a:rPr lang="en-US" b="1" dirty="0" err="1">
                <a:latin typeface="Arial"/>
                <a:cs typeface="Arial"/>
              </a:rPr>
              <a:t>ve</a:t>
            </a:r>
            <a:r>
              <a:rPr lang="en-US" b="1" dirty="0">
                <a:latin typeface="Arial"/>
                <a:cs typeface="Arial"/>
              </a:rPr>
              <a:t> </a:t>
            </a:r>
            <a:r>
              <a:rPr lang="en-US" b="1" dirty="0" err="1">
                <a:latin typeface="Arial"/>
                <a:cs typeface="Arial"/>
              </a:rPr>
              <a:t>formě</a:t>
            </a:r>
            <a:r>
              <a:rPr lang="en-US" b="1" dirty="0">
                <a:latin typeface="Arial"/>
                <a:cs typeface="Arial"/>
              </a:rPr>
              <a:t> </a:t>
            </a:r>
            <a:r>
              <a:rPr lang="en-US" b="1" dirty="0" err="1">
                <a:latin typeface="Arial"/>
                <a:cs typeface="Arial"/>
              </a:rPr>
              <a:t>pedagogického</a:t>
            </a:r>
            <a:r>
              <a:rPr lang="en-US" b="1" dirty="0">
                <a:latin typeface="Arial"/>
                <a:cs typeface="Arial"/>
              </a:rPr>
              <a:t> experiment</a:t>
            </a:r>
            <a:r>
              <a:rPr lang="cs-CZ" b="1" dirty="0">
                <a:latin typeface="Arial"/>
                <a:cs typeface="Arial"/>
              </a:rPr>
              <a:t>u</a:t>
            </a:r>
          </a:p>
          <a:p>
            <a:pPr marL="457200" indent="-457200">
              <a:buClr>
                <a:srgbClr val="D22D40"/>
              </a:buClr>
              <a:buFont typeface="Arial" panose="020B0604020202020204" pitchFamily="34" charset="0"/>
              <a:buChar char="•"/>
            </a:pPr>
            <a:endParaRPr lang="cs-CZ" sz="900" b="1" dirty="0">
              <a:latin typeface="Arial"/>
              <a:cs typeface="Arial"/>
            </a:endParaRPr>
          </a:p>
          <a:p>
            <a:pPr>
              <a:buClr>
                <a:srgbClr val="D22D40"/>
              </a:buClr>
            </a:pPr>
            <a:r>
              <a:rPr lang="cs-CZ" b="1" dirty="0">
                <a:latin typeface="Arial"/>
                <a:cs typeface="Arial"/>
              </a:rPr>
              <a:t>	</a:t>
            </a:r>
            <a:endParaRPr lang="en-US" sz="900" dirty="0">
              <a:latin typeface="Arial"/>
              <a:cs typeface="Arial"/>
            </a:endParaRPr>
          </a:p>
          <a:p>
            <a:pPr marL="457200" indent="-457200">
              <a:buClr>
                <a:srgbClr val="D22D40"/>
              </a:buClr>
              <a:buFont typeface="Arial" panose="020B0604020202020204" pitchFamily="34" charset="0"/>
              <a:buChar char="•"/>
            </a:pPr>
            <a:r>
              <a:rPr lang="en-US" b="1" dirty="0" err="1">
                <a:latin typeface="Arial"/>
                <a:cs typeface="Arial"/>
              </a:rPr>
              <a:t>Předvýzkum</a:t>
            </a:r>
            <a:endParaRPr lang="en-US" b="1" dirty="0">
              <a:latin typeface="Arial"/>
              <a:cs typeface="Arial"/>
            </a:endParaRPr>
          </a:p>
          <a:p>
            <a:pPr>
              <a:buClr>
                <a:srgbClr val="D22D40"/>
              </a:buClr>
            </a:pPr>
            <a:r>
              <a:rPr lang="cs-CZ" dirty="0">
                <a:latin typeface="Arial"/>
                <a:cs typeface="Arial"/>
              </a:rPr>
              <a:t>	</a:t>
            </a:r>
            <a:endParaRPr lang="en-US" dirty="0">
              <a:latin typeface="Arial"/>
              <a:cs typeface="Arial"/>
            </a:endParaRPr>
          </a:p>
          <a:p>
            <a:pPr marL="457200" indent="-457200">
              <a:buClr>
                <a:srgbClr val="D22D40"/>
              </a:buClr>
              <a:buFont typeface="Arial" panose="020B0604020202020204" pitchFamily="34" charset="0"/>
              <a:buChar char="•"/>
            </a:pPr>
            <a:r>
              <a:rPr lang="en-US" b="1" dirty="0" err="1">
                <a:latin typeface="Arial"/>
                <a:cs typeface="Arial"/>
              </a:rPr>
              <a:t>Hlavní</a:t>
            </a:r>
            <a:r>
              <a:rPr lang="en-US" b="1" dirty="0">
                <a:latin typeface="Arial"/>
                <a:cs typeface="Arial"/>
              </a:rPr>
              <a:t> </a:t>
            </a:r>
            <a:r>
              <a:rPr lang="en-US" b="1" dirty="0" err="1">
                <a:latin typeface="Arial"/>
                <a:cs typeface="Arial"/>
              </a:rPr>
              <a:t>výzkumné</a:t>
            </a:r>
            <a:r>
              <a:rPr lang="en-US" b="1" dirty="0">
                <a:latin typeface="Arial"/>
                <a:cs typeface="Arial"/>
              </a:rPr>
              <a:t> </a:t>
            </a:r>
            <a:r>
              <a:rPr lang="en-US" b="1" dirty="0" err="1">
                <a:latin typeface="Arial"/>
                <a:cs typeface="Arial"/>
              </a:rPr>
              <a:t>šetření</a:t>
            </a:r>
            <a:r>
              <a:rPr lang="en-US" b="1" dirty="0">
                <a:latin typeface="Arial"/>
                <a:cs typeface="Arial"/>
              </a:rPr>
              <a:t> </a:t>
            </a:r>
          </a:p>
          <a:p>
            <a:pPr>
              <a:buClr>
                <a:srgbClr val="D22D40"/>
              </a:buClr>
            </a:pPr>
            <a:r>
              <a:rPr lang="cs-CZ" dirty="0">
                <a:latin typeface="Arial"/>
                <a:cs typeface="Arial"/>
              </a:rPr>
              <a:t>	</a:t>
            </a:r>
            <a:r>
              <a:rPr lang="en-US" dirty="0">
                <a:latin typeface="Arial"/>
                <a:cs typeface="Arial"/>
              </a:rPr>
              <a:t>III </a:t>
            </a:r>
            <a:r>
              <a:rPr lang="cs-CZ" dirty="0">
                <a:latin typeface="Arial"/>
                <a:cs typeface="Arial"/>
              </a:rPr>
              <a:t>- </a:t>
            </a:r>
            <a:r>
              <a:rPr lang="en-US" dirty="0">
                <a:latin typeface="Arial"/>
                <a:cs typeface="Arial"/>
              </a:rPr>
              <a:t>XII 2019</a:t>
            </a:r>
          </a:p>
          <a:p>
            <a:pPr>
              <a:buClr>
                <a:srgbClr val="D22D40"/>
              </a:buClr>
            </a:pPr>
            <a:r>
              <a:rPr lang="cs-CZ" dirty="0">
                <a:latin typeface="Arial"/>
                <a:cs typeface="Arial"/>
              </a:rPr>
              <a:t>	</a:t>
            </a:r>
            <a:r>
              <a:rPr lang="en-US" dirty="0" err="1">
                <a:latin typeface="Arial"/>
                <a:cs typeface="Arial"/>
              </a:rPr>
              <a:t>Královéhradecký</a:t>
            </a:r>
            <a:r>
              <a:rPr lang="en-US" dirty="0">
                <a:latin typeface="Arial"/>
                <a:cs typeface="Arial"/>
              </a:rPr>
              <a:t> </a:t>
            </a:r>
            <a:r>
              <a:rPr lang="en-US" dirty="0" err="1">
                <a:latin typeface="Arial"/>
                <a:cs typeface="Arial"/>
              </a:rPr>
              <a:t>kraj</a:t>
            </a:r>
            <a:endParaRPr lang="en-US" dirty="0">
              <a:latin typeface="Arial"/>
              <a:cs typeface="Arial"/>
            </a:endParaRPr>
          </a:p>
          <a:p>
            <a:pPr>
              <a:buClr>
                <a:srgbClr val="D22D40"/>
              </a:buClr>
            </a:pPr>
            <a:r>
              <a:rPr lang="cs-CZ" dirty="0">
                <a:latin typeface="Arial"/>
                <a:cs typeface="Arial"/>
              </a:rPr>
              <a:t>	</a:t>
            </a:r>
            <a:r>
              <a:rPr lang="en-US" dirty="0">
                <a:latin typeface="Arial"/>
                <a:cs typeface="Arial"/>
              </a:rPr>
              <a:t>565 </a:t>
            </a:r>
            <a:r>
              <a:rPr lang="en-US" dirty="0" err="1">
                <a:latin typeface="Arial"/>
                <a:cs typeface="Arial"/>
              </a:rPr>
              <a:t>žáků</a:t>
            </a:r>
            <a:r>
              <a:rPr lang="en-US" dirty="0">
                <a:latin typeface="Arial"/>
                <a:cs typeface="Arial"/>
              </a:rPr>
              <a:t> </a:t>
            </a:r>
          </a:p>
          <a:p>
            <a:pPr>
              <a:buClr>
                <a:srgbClr val="D22D40"/>
              </a:buClr>
            </a:pPr>
            <a:r>
              <a:rPr lang="cs-CZ" dirty="0">
                <a:latin typeface="Arial"/>
                <a:cs typeface="Arial"/>
              </a:rPr>
              <a:t>	</a:t>
            </a:r>
            <a:r>
              <a:rPr lang="en-US" dirty="0">
                <a:latin typeface="Arial"/>
                <a:cs typeface="Arial"/>
              </a:rPr>
              <a:t>11 </a:t>
            </a:r>
            <a:r>
              <a:rPr lang="en-US" dirty="0" err="1">
                <a:latin typeface="Arial"/>
                <a:cs typeface="Arial"/>
              </a:rPr>
              <a:t>vyučujících</a:t>
            </a:r>
            <a:r>
              <a:rPr lang="cs-CZ" dirty="0">
                <a:latin typeface="Arial"/>
                <a:cs typeface="Arial"/>
              </a:rPr>
              <a:t> </a:t>
            </a:r>
          </a:p>
          <a:p>
            <a:pPr>
              <a:buClr>
                <a:srgbClr val="D22D40"/>
              </a:buClr>
            </a:pPr>
            <a:r>
              <a:rPr lang="cs-CZ" dirty="0">
                <a:latin typeface="Arial"/>
                <a:cs typeface="Arial"/>
              </a:rPr>
              <a:t>	</a:t>
            </a:r>
            <a:r>
              <a:rPr lang="en-US" dirty="0" err="1">
                <a:latin typeface="Arial"/>
                <a:cs typeface="Arial"/>
              </a:rPr>
              <a:t>chemie</a:t>
            </a:r>
            <a:r>
              <a:rPr lang="en-US" dirty="0">
                <a:latin typeface="Arial"/>
                <a:cs typeface="Arial"/>
              </a:rPr>
              <a:t>, </a:t>
            </a:r>
            <a:r>
              <a:rPr lang="en-US" dirty="0" err="1">
                <a:latin typeface="Arial"/>
                <a:cs typeface="Arial"/>
              </a:rPr>
              <a:t>biologie</a:t>
            </a:r>
            <a:r>
              <a:rPr lang="en-US" dirty="0">
                <a:latin typeface="Arial"/>
                <a:cs typeface="Arial"/>
              </a:rPr>
              <a:t>, </a:t>
            </a:r>
            <a:r>
              <a:rPr lang="en-US" dirty="0" err="1">
                <a:latin typeface="Arial"/>
                <a:cs typeface="Arial"/>
              </a:rPr>
              <a:t>geologie</a:t>
            </a:r>
            <a:endParaRPr lang="cs-CZ" dirty="0">
              <a:latin typeface="Arial"/>
              <a:cs typeface="Arial"/>
            </a:endParaRPr>
          </a:p>
          <a:p>
            <a:pPr>
              <a:buClr>
                <a:srgbClr val="D22D40"/>
              </a:buClr>
            </a:pPr>
            <a:endParaRPr lang="cs-CZ" dirty="0">
              <a:latin typeface="Arial"/>
              <a:cs typeface="Arial"/>
            </a:endParaRPr>
          </a:p>
          <a:p>
            <a:pPr marL="457200" indent="-457200">
              <a:buClr>
                <a:srgbClr val="D22D40"/>
              </a:buClr>
              <a:buFont typeface="Arial" panose="020B0604020202020204" pitchFamily="34" charset="0"/>
              <a:buChar char="•"/>
            </a:pPr>
            <a:endParaRPr lang="cs-CZ" dirty="0">
              <a:latin typeface="Arial"/>
              <a:cs typeface="Arial"/>
            </a:endParaRPr>
          </a:p>
        </p:txBody>
      </p:sp>
      <p:cxnSp>
        <p:nvCxnSpPr>
          <p:cNvPr id="5" name="Straight Connector 4"/>
          <p:cNvCxnSpPr/>
          <p:nvPr/>
        </p:nvCxnSpPr>
        <p:spPr>
          <a:xfrm flipV="1">
            <a:off x="278588" y="5956296"/>
            <a:ext cx="8526745" cy="1"/>
          </a:xfrm>
          <a:prstGeom prst="line">
            <a:avLst/>
          </a:prstGeom>
          <a:ln w="12700" cmpd="sng">
            <a:solidFill>
              <a:srgbClr val="D22D40"/>
            </a:solidFill>
          </a:ln>
          <a:effectLst/>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p:nvPicPr>
        <p:blipFill>
          <a:blip r:embed="rId3"/>
          <a:stretch>
            <a:fillRect/>
          </a:stretch>
        </p:blipFill>
        <p:spPr>
          <a:xfrm>
            <a:off x="278588" y="6126327"/>
            <a:ext cx="1909097" cy="552122"/>
          </a:xfrm>
          <a:prstGeom prst="rect">
            <a:avLst/>
          </a:prstGeom>
        </p:spPr>
      </p:pic>
      <p:grpSp>
        <p:nvGrpSpPr>
          <p:cNvPr id="7" name="Skupina 6">
            <a:extLst>
              <a:ext uri="{FF2B5EF4-FFF2-40B4-BE49-F238E27FC236}">
                <a16:creationId xmlns:a16="http://schemas.microsoft.com/office/drawing/2014/main" id="{9681A74E-FB3B-46AD-9794-D52188B5F573}"/>
              </a:ext>
            </a:extLst>
          </p:cNvPr>
          <p:cNvGrpSpPr/>
          <p:nvPr/>
        </p:nvGrpSpPr>
        <p:grpSpPr>
          <a:xfrm>
            <a:off x="3912723" y="3287527"/>
            <a:ext cx="5293462" cy="2224456"/>
            <a:chOff x="3729429" y="715700"/>
            <a:chExt cx="14271236" cy="5997158"/>
          </a:xfrm>
        </p:grpSpPr>
        <p:sp>
          <p:nvSpPr>
            <p:cNvPr id="8" name="Rovnoramenný trojúhelník 7">
              <a:extLst>
                <a:ext uri="{FF2B5EF4-FFF2-40B4-BE49-F238E27FC236}">
                  <a16:creationId xmlns:a16="http://schemas.microsoft.com/office/drawing/2014/main" id="{024217F2-D710-4E98-A65C-8EF9B7C7ACE9}"/>
                </a:ext>
              </a:extLst>
            </p:cNvPr>
            <p:cNvSpPr/>
            <p:nvPr/>
          </p:nvSpPr>
          <p:spPr>
            <a:xfrm rot="5400000">
              <a:off x="4143086" y="302043"/>
              <a:ext cx="5733144" cy="6560458"/>
            </a:xfrm>
            <a:prstGeom prst="triangle">
              <a:avLst>
                <a:gd name="adj" fmla="val 52152"/>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350" dirty="0"/>
            </a:p>
          </p:txBody>
        </p:sp>
        <p:sp>
          <p:nvSpPr>
            <p:cNvPr id="11" name="Rovnoramenný trojúhelník 10">
              <a:extLst>
                <a:ext uri="{FF2B5EF4-FFF2-40B4-BE49-F238E27FC236}">
                  <a16:creationId xmlns:a16="http://schemas.microsoft.com/office/drawing/2014/main" id="{7FD2971D-917A-4745-9F0B-201F6B5EB0AD}"/>
                </a:ext>
              </a:extLst>
            </p:cNvPr>
            <p:cNvSpPr/>
            <p:nvPr/>
          </p:nvSpPr>
          <p:spPr>
            <a:xfrm rot="16200000">
              <a:off x="10871198" y="566058"/>
              <a:ext cx="5733143" cy="6560457"/>
            </a:xfrm>
            <a:prstGeom prst="triangle">
              <a:avLst>
                <a:gd name="adj" fmla="val 52152"/>
              </a:avLst>
            </a:pr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350"/>
            </a:p>
          </p:txBody>
        </p:sp>
        <p:pic>
          <p:nvPicPr>
            <p:cNvPr id="13" name="Obrázek 12">
              <a:extLst>
                <a:ext uri="{FF2B5EF4-FFF2-40B4-BE49-F238E27FC236}">
                  <a16:creationId xmlns:a16="http://schemas.microsoft.com/office/drawing/2014/main" id="{488D0A44-FCAC-4244-B70D-F90EB0F80D20}"/>
                </a:ext>
              </a:extLst>
            </p:cNvPr>
            <p:cNvPicPr>
              <a:picLocks noChangeAspect="1"/>
            </p:cNvPicPr>
            <p:nvPr/>
          </p:nvPicPr>
          <p:blipFill>
            <a:blip r:embed="rId4">
              <a:clrChange>
                <a:clrFrom>
                  <a:srgbClr val="3C3B5C"/>
                </a:clrFrom>
                <a:clrTo>
                  <a:srgbClr val="3C3B5C">
                    <a:alpha val="0"/>
                  </a:srgbClr>
                </a:clrTo>
              </a:clrChange>
            </a:blip>
            <a:stretch>
              <a:fillRect/>
            </a:stretch>
          </p:blipFill>
          <p:spPr>
            <a:xfrm>
              <a:off x="11144599" y="715700"/>
              <a:ext cx="6856066" cy="4890883"/>
            </a:xfrm>
            <a:prstGeom prst="rect">
              <a:avLst/>
            </a:prstGeom>
          </p:spPr>
        </p:pic>
      </p:grpSp>
      <p:pic>
        <p:nvPicPr>
          <p:cNvPr id="14" name="Obrázek 13">
            <a:extLst>
              <a:ext uri="{FF2B5EF4-FFF2-40B4-BE49-F238E27FC236}">
                <a16:creationId xmlns:a16="http://schemas.microsoft.com/office/drawing/2014/main" id="{D407A02C-3546-45CE-B984-1B5150B1C0DE}"/>
              </a:ext>
            </a:extLst>
          </p:cNvPr>
          <p:cNvPicPr>
            <a:picLocks noChangeAspect="1"/>
          </p:cNvPicPr>
          <p:nvPr/>
        </p:nvPicPr>
        <p:blipFill rotWithShape="1">
          <a:blip r:embed="rId5">
            <a:clrChange>
              <a:clrFrom>
                <a:srgbClr val="FFFFFF"/>
              </a:clrFrom>
              <a:clrTo>
                <a:srgbClr val="FFFFFF">
                  <a:alpha val="0"/>
                </a:srgbClr>
              </a:clrTo>
            </a:clrChange>
          </a:blip>
          <a:srcRect r="44167" b="15816"/>
          <a:stretch/>
        </p:blipFill>
        <p:spPr>
          <a:xfrm>
            <a:off x="3850538" y="3704562"/>
            <a:ext cx="2131090" cy="1488309"/>
          </a:xfrm>
          <a:prstGeom prst="rect">
            <a:avLst/>
          </a:prstGeom>
        </p:spPr>
      </p:pic>
      <p:sp>
        <p:nvSpPr>
          <p:cNvPr id="15" name="TextovéPole 14">
            <a:extLst>
              <a:ext uri="{FF2B5EF4-FFF2-40B4-BE49-F238E27FC236}">
                <a16:creationId xmlns:a16="http://schemas.microsoft.com/office/drawing/2014/main" id="{ADF3B30D-397A-4582-8B9D-C834CC260395}"/>
              </a:ext>
            </a:extLst>
          </p:cNvPr>
          <p:cNvSpPr txBox="1"/>
          <p:nvPr/>
        </p:nvSpPr>
        <p:spPr>
          <a:xfrm flipH="1">
            <a:off x="6408302" y="1810199"/>
            <a:ext cx="1971961" cy="1477328"/>
          </a:xfrm>
          <a:prstGeom prst="rect">
            <a:avLst/>
          </a:prstGeom>
          <a:noFill/>
        </p:spPr>
        <p:txBody>
          <a:bodyPr wrap="square" rtlCol="0">
            <a:spAutoFit/>
          </a:bodyPr>
          <a:lstStyle/>
          <a:p>
            <a:pPr algn="ctr"/>
            <a:r>
              <a:rPr lang="cs-CZ" b="1" dirty="0">
                <a:solidFill>
                  <a:srgbClr val="00B050"/>
                </a:solidFill>
                <a:latin typeface="Arial" panose="020B0604020202020204" pitchFamily="34" charset="0"/>
                <a:cs typeface="Arial" panose="020B0604020202020204" pitchFamily="34" charset="0"/>
              </a:rPr>
              <a:t>Experimentální třídy</a:t>
            </a:r>
          </a:p>
          <a:p>
            <a:pPr algn="ctr"/>
            <a:r>
              <a:rPr lang="cs-CZ" b="1" dirty="0">
                <a:solidFill>
                  <a:srgbClr val="00B050"/>
                </a:solidFill>
                <a:latin typeface="Arial" panose="020B0604020202020204" pitchFamily="34" charset="0"/>
                <a:cs typeface="Arial" panose="020B0604020202020204" pitchFamily="34" charset="0"/>
              </a:rPr>
              <a:t>- </a:t>
            </a:r>
          </a:p>
          <a:p>
            <a:pPr algn="ctr"/>
            <a:r>
              <a:rPr lang="cs-CZ" b="1" dirty="0">
                <a:solidFill>
                  <a:srgbClr val="00B050"/>
                </a:solidFill>
                <a:latin typeface="Arial" panose="020B0604020202020204" pitchFamily="34" charset="0"/>
                <a:cs typeface="Arial" panose="020B0604020202020204" pitchFamily="34" charset="0"/>
              </a:rPr>
              <a:t>Dynamická vizualizace</a:t>
            </a:r>
          </a:p>
        </p:txBody>
      </p:sp>
      <p:sp>
        <p:nvSpPr>
          <p:cNvPr id="16" name="TextovéPole 15">
            <a:extLst>
              <a:ext uri="{FF2B5EF4-FFF2-40B4-BE49-F238E27FC236}">
                <a16:creationId xmlns:a16="http://schemas.microsoft.com/office/drawing/2014/main" id="{DFE3E0E1-26DF-473A-A068-17F64A967CE3}"/>
              </a:ext>
            </a:extLst>
          </p:cNvPr>
          <p:cNvSpPr txBox="1"/>
          <p:nvPr/>
        </p:nvSpPr>
        <p:spPr>
          <a:xfrm flipH="1">
            <a:off x="4277212" y="1814253"/>
            <a:ext cx="1754341" cy="1477328"/>
          </a:xfrm>
          <a:prstGeom prst="rect">
            <a:avLst/>
          </a:prstGeom>
          <a:noFill/>
        </p:spPr>
        <p:txBody>
          <a:bodyPr wrap="square" rtlCol="0">
            <a:spAutoFit/>
          </a:bodyPr>
          <a:lstStyle/>
          <a:p>
            <a:pPr algn="ctr"/>
            <a:r>
              <a:rPr lang="cs-CZ" b="1" dirty="0">
                <a:solidFill>
                  <a:srgbClr val="C00000"/>
                </a:solidFill>
                <a:latin typeface="Arial" panose="020B0604020202020204" pitchFamily="34" charset="0"/>
                <a:cs typeface="Arial" panose="020B0604020202020204" pitchFamily="34" charset="0"/>
              </a:rPr>
              <a:t>Kontrolní třídy</a:t>
            </a:r>
          </a:p>
          <a:p>
            <a:pPr algn="ctr"/>
            <a:r>
              <a:rPr lang="cs-CZ" b="1" dirty="0">
                <a:solidFill>
                  <a:srgbClr val="C00000"/>
                </a:solidFill>
                <a:latin typeface="Arial" panose="020B0604020202020204" pitchFamily="34" charset="0"/>
                <a:cs typeface="Arial" panose="020B0604020202020204" pitchFamily="34" charset="0"/>
              </a:rPr>
              <a:t>- </a:t>
            </a:r>
          </a:p>
          <a:p>
            <a:pPr algn="ctr"/>
            <a:r>
              <a:rPr lang="cs-CZ" b="1" dirty="0">
                <a:solidFill>
                  <a:srgbClr val="C00000"/>
                </a:solidFill>
                <a:latin typeface="Arial" panose="020B0604020202020204" pitchFamily="34" charset="0"/>
                <a:cs typeface="Arial" panose="020B0604020202020204" pitchFamily="34" charset="0"/>
              </a:rPr>
              <a:t>Statická </a:t>
            </a:r>
          </a:p>
          <a:p>
            <a:pPr algn="ctr"/>
            <a:r>
              <a:rPr lang="cs-CZ" b="1" dirty="0">
                <a:solidFill>
                  <a:srgbClr val="C00000"/>
                </a:solidFill>
                <a:latin typeface="Arial" panose="020B0604020202020204" pitchFamily="34" charset="0"/>
                <a:cs typeface="Arial" panose="020B0604020202020204" pitchFamily="34" charset="0"/>
              </a:rPr>
              <a:t>vizualizace</a:t>
            </a:r>
          </a:p>
        </p:txBody>
      </p:sp>
      <p:sp>
        <p:nvSpPr>
          <p:cNvPr id="2" name="TextovéPole 1">
            <a:extLst>
              <a:ext uri="{FF2B5EF4-FFF2-40B4-BE49-F238E27FC236}">
                <a16:creationId xmlns:a16="http://schemas.microsoft.com/office/drawing/2014/main" id="{E9EE8A07-9648-4B56-9841-05BCF665DA78}"/>
              </a:ext>
            </a:extLst>
          </p:cNvPr>
          <p:cNvSpPr txBox="1"/>
          <p:nvPr/>
        </p:nvSpPr>
        <p:spPr>
          <a:xfrm>
            <a:off x="5896623" y="1797579"/>
            <a:ext cx="511679" cy="400110"/>
          </a:xfrm>
          <a:prstGeom prst="rect">
            <a:avLst/>
          </a:prstGeom>
          <a:noFill/>
        </p:spPr>
        <p:txBody>
          <a:bodyPr wrap="none" rtlCol="0">
            <a:spAutoFit/>
          </a:bodyPr>
          <a:lstStyle/>
          <a:p>
            <a:r>
              <a:rPr lang="cs-CZ" sz="2000" dirty="0">
                <a:latin typeface="Arial" panose="020B0604020202020204" pitchFamily="34" charset="0"/>
                <a:cs typeface="Arial" panose="020B0604020202020204" pitchFamily="34" charset="0"/>
              </a:rPr>
              <a:t>vs.</a:t>
            </a:r>
          </a:p>
        </p:txBody>
      </p:sp>
      <p:sp>
        <p:nvSpPr>
          <p:cNvPr id="17" name="Obdélník 16">
            <a:extLst>
              <a:ext uri="{FF2B5EF4-FFF2-40B4-BE49-F238E27FC236}">
                <a16:creationId xmlns:a16="http://schemas.microsoft.com/office/drawing/2014/main" id="{0A5D6745-9F1C-4C9B-8748-DCD3FEDEC189}"/>
              </a:ext>
            </a:extLst>
          </p:cNvPr>
          <p:cNvSpPr/>
          <p:nvPr/>
        </p:nvSpPr>
        <p:spPr>
          <a:xfrm>
            <a:off x="188621" y="4521229"/>
            <a:ext cx="8955379" cy="1077218"/>
          </a:xfrm>
          <a:prstGeom prst="rect">
            <a:avLst/>
          </a:prstGeom>
        </p:spPr>
        <p:txBody>
          <a:bodyPr wrap="square">
            <a:spAutoFit/>
          </a:bodyPr>
          <a:lstStyle/>
          <a:p>
            <a:pPr marL="285750" indent="-285750">
              <a:buClr>
                <a:srgbClr val="D22D40"/>
              </a:buClr>
              <a:buFont typeface="Arial" panose="020B0604020202020204" pitchFamily="34" charset="0"/>
              <a:buChar char="•"/>
            </a:pPr>
            <a:r>
              <a:rPr lang="cs-CZ" sz="1600" b="1" dirty="0">
                <a:latin typeface="Arial"/>
                <a:cs typeface="Arial"/>
              </a:rPr>
              <a:t>   Limity </a:t>
            </a:r>
          </a:p>
          <a:p>
            <a:pPr>
              <a:buClr>
                <a:srgbClr val="D22D40"/>
              </a:buClr>
            </a:pPr>
            <a:r>
              <a:rPr lang="cs-CZ" sz="1600" dirty="0">
                <a:latin typeface="Arial"/>
                <a:cs typeface="Arial"/>
              </a:rPr>
              <a:t>	vyučovací metoda, </a:t>
            </a:r>
          </a:p>
          <a:p>
            <a:pPr>
              <a:buClr>
                <a:srgbClr val="D22D40"/>
              </a:buClr>
            </a:pPr>
            <a:r>
              <a:rPr lang="cs-CZ" sz="1600" dirty="0">
                <a:latin typeface="Arial"/>
                <a:cs typeface="Arial"/>
              </a:rPr>
              <a:t>	</a:t>
            </a:r>
            <a:r>
              <a:rPr lang="cs-CZ" sz="1600" dirty="0" err="1">
                <a:latin typeface="Arial"/>
                <a:cs typeface="Arial"/>
              </a:rPr>
              <a:t>zobecnitelnost</a:t>
            </a:r>
            <a:r>
              <a:rPr lang="cs-CZ" sz="1600" dirty="0">
                <a:latin typeface="Arial"/>
                <a:cs typeface="Arial"/>
              </a:rPr>
              <a:t>,</a:t>
            </a:r>
          </a:p>
          <a:p>
            <a:pPr>
              <a:buClr>
                <a:srgbClr val="D22D40"/>
              </a:buClr>
            </a:pPr>
            <a:r>
              <a:rPr lang="cs-CZ" sz="1600" dirty="0">
                <a:latin typeface="Arial"/>
                <a:cs typeface="Arial"/>
              </a:rPr>
              <a:t>	subjektivní vyjádření žáků</a:t>
            </a:r>
            <a:endParaRPr lang="cs-CZ" sz="1600" dirty="0"/>
          </a:p>
        </p:txBody>
      </p:sp>
      <p:sp>
        <p:nvSpPr>
          <p:cNvPr id="18" name="TextBox 15">
            <a:extLst>
              <a:ext uri="{FF2B5EF4-FFF2-40B4-BE49-F238E27FC236}">
                <a16:creationId xmlns:a16="http://schemas.microsoft.com/office/drawing/2014/main" id="{480D1E27-1C52-455F-9C3F-221FCE9F5103}"/>
              </a:ext>
            </a:extLst>
          </p:cNvPr>
          <p:cNvSpPr txBox="1"/>
          <p:nvPr/>
        </p:nvSpPr>
        <p:spPr>
          <a:xfrm>
            <a:off x="3577461" y="6058046"/>
            <a:ext cx="5287951" cy="1195277"/>
          </a:xfrm>
          <a:prstGeom prst="rect">
            <a:avLst/>
          </a:prstGeom>
          <a:noFill/>
        </p:spPr>
        <p:txBody>
          <a:bodyPr wrap="square" lIns="0" tIns="0" rIns="0" bIns="0" rtlCol="0">
            <a:normAutofit/>
          </a:bodyPr>
          <a:lstStyle/>
          <a:p>
            <a:pPr algn="r">
              <a:lnSpc>
                <a:spcPct val="130000"/>
              </a:lnSpc>
            </a:pPr>
            <a:r>
              <a:rPr lang="pl-PL" sz="1600" dirty="0"/>
              <a:t>Milada.tepla</a:t>
            </a:r>
            <a:r>
              <a:rPr lang="en-US" sz="1600" dirty="0"/>
              <a:t>@natur.cuni.cz</a:t>
            </a:r>
          </a:p>
          <a:p>
            <a:pPr algn="r">
              <a:lnSpc>
                <a:spcPct val="130000"/>
              </a:lnSpc>
            </a:pPr>
            <a:r>
              <a:rPr lang="en-US" sz="1600" dirty="0" err="1"/>
              <a:t>Katedra</a:t>
            </a:r>
            <a:r>
              <a:rPr lang="en-US" sz="1600" dirty="0"/>
              <a:t> </a:t>
            </a:r>
            <a:r>
              <a:rPr lang="cs-CZ" sz="1600" dirty="0"/>
              <a:t>učitelství a didaktiky chemie</a:t>
            </a:r>
            <a:endParaRPr lang="pl-PL" sz="1600" dirty="0"/>
          </a:p>
        </p:txBody>
      </p:sp>
    </p:spTree>
    <p:extLst>
      <p:ext uri="{BB962C8B-B14F-4D97-AF65-F5344CB8AC3E}">
        <p14:creationId xmlns:p14="http://schemas.microsoft.com/office/powerpoint/2010/main" val="1916219357"/>
      </p:ext>
    </p:extLst>
  </p:cSld>
  <p:clrMapOvr>
    <a:masterClrMapping/>
  </p:clrMapOvr>
  <mc:AlternateContent xmlns:mc="http://schemas.openxmlformats.org/markup-compatibility/2006" xmlns:p14="http://schemas.microsoft.com/office/powerpoint/2010/main">
    <mc:Choice Requires="p14">
      <p:transition spd="slow" p14:dur="2000" advTm="2"/>
    </mc:Choice>
    <mc:Fallback xmlns="">
      <p:transition spd="slow" advTm="2"/>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flipV="1">
            <a:off x="278588" y="5956296"/>
            <a:ext cx="8526745" cy="1"/>
          </a:xfrm>
          <a:prstGeom prst="line">
            <a:avLst/>
          </a:prstGeom>
          <a:ln w="12700" cmpd="sng">
            <a:solidFill>
              <a:srgbClr val="D22D40"/>
            </a:solidFill>
          </a:ln>
          <a:effectLst/>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p:nvPicPr>
        <p:blipFill>
          <a:blip r:embed="rId3"/>
          <a:stretch>
            <a:fillRect/>
          </a:stretch>
        </p:blipFill>
        <p:spPr>
          <a:xfrm>
            <a:off x="278588" y="6126327"/>
            <a:ext cx="1909097" cy="552122"/>
          </a:xfrm>
          <a:prstGeom prst="rect">
            <a:avLst/>
          </a:prstGeom>
        </p:spPr>
      </p:pic>
      <p:graphicFrame>
        <p:nvGraphicFramePr>
          <p:cNvPr id="9" name="Tabulka 8">
            <a:extLst>
              <a:ext uri="{FF2B5EF4-FFF2-40B4-BE49-F238E27FC236}">
                <a16:creationId xmlns:a16="http://schemas.microsoft.com/office/drawing/2014/main" id="{44C7BB94-0469-4162-BAE0-0CC9B913FFEE}"/>
              </a:ext>
            </a:extLst>
          </p:cNvPr>
          <p:cNvGraphicFramePr>
            <a:graphicFrameLocks noGrp="1"/>
          </p:cNvGraphicFramePr>
          <p:nvPr>
            <p:extLst>
              <p:ext uri="{D42A27DB-BD31-4B8C-83A1-F6EECF244321}">
                <p14:modId xmlns:p14="http://schemas.microsoft.com/office/powerpoint/2010/main" val="2560900362"/>
              </p:ext>
            </p:extLst>
          </p:nvPr>
        </p:nvGraphicFramePr>
        <p:xfrm>
          <a:off x="278588" y="1409680"/>
          <a:ext cx="8603674" cy="4010469"/>
        </p:xfrm>
        <a:graphic>
          <a:graphicData uri="http://schemas.openxmlformats.org/drawingml/2006/table">
            <a:tbl>
              <a:tblPr firstRow="1" firstCol="1" bandRow="1">
                <a:tableStyleId>{5C22544A-7EE6-4342-B048-85BDC9FD1C3A}</a:tableStyleId>
              </a:tblPr>
              <a:tblGrid>
                <a:gridCol w="1828800">
                  <a:extLst>
                    <a:ext uri="{9D8B030D-6E8A-4147-A177-3AD203B41FA5}">
                      <a16:colId xmlns:a16="http://schemas.microsoft.com/office/drawing/2014/main" val="1518421421"/>
                    </a:ext>
                  </a:extLst>
                </a:gridCol>
                <a:gridCol w="2198717">
                  <a:extLst>
                    <a:ext uri="{9D8B030D-6E8A-4147-A177-3AD203B41FA5}">
                      <a16:colId xmlns:a16="http://schemas.microsoft.com/office/drawing/2014/main" val="1781884807"/>
                    </a:ext>
                  </a:extLst>
                </a:gridCol>
                <a:gridCol w="1657350">
                  <a:extLst>
                    <a:ext uri="{9D8B030D-6E8A-4147-A177-3AD203B41FA5}">
                      <a16:colId xmlns:a16="http://schemas.microsoft.com/office/drawing/2014/main" val="2799736870"/>
                    </a:ext>
                  </a:extLst>
                </a:gridCol>
                <a:gridCol w="2918807">
                  <a:extLst>
                    <a:ext uri="{9D8B030D-6E8A-4147-A177-3AD203B41FA5}">
                      <a16:colId xmlns:a16="http://schemas.microsoft.com/office/drawing/2014/main" val="2049558609"/>
                    </a:ext>
                  </a:extLst>
                </a:gridCol>
              </a:tblGrid>
              <a:tr h="424076">
                <a:tc>
                  <a:txBody>
                    <a:bodyPr/>
                    <a:lstStyle/>
                    <a:p>
                      <a:pPr algn="ctr">
                        <a:lnSpc>
                          <a:spcPct val="130000"/>
                        </a:lnSpc>
                        <a:spcAft>
                          <a:spcPts val="0"/>
                        </a:spcAft>
                      </a:pPr>
                      <a:r>
                        <a:rPr lang="cs-CZ" sz="1500" dirty="0">
                          <a:effectLst/>
                          <a:latin typeface="Arial" panose="020B0604020202020204" pitchFamily="34" charset="0"/>
                          <a:cs typeface="Arial" panose="020B0604020202020204" pitchFamily="34" charset="0"/>
                        </a:rPr>
                        <a:t>M</a:t>
                      </a:r>
                      <a:r>
                        <a:rPr lang="en-GB" sz="1500" dirty="0" err="1">
                          <a:effectLst/>
                          <a:latin typeface="Arial" panose="020B0604020202020204" pitchFamily="34" charset="0"/>
                          <a:cs typeface="Arial" panose="020B0604020202020204" pitchFamily="34" charset="0"/>
                        </a:rPr>
                        <a:t>oderující</a:t>
                      </a:r>
                      <a:r>
                        <a:rPr lang="en-GB" sz="1500" dirty="0">
                          <a:effectLst/>
                          <a:latin typeface="Arial" panose="020B0604020202020204" pitchFamily="34" charset="0"/>
                          <a:cs typeface="Arial" panose="020B0604020202020204" pitchFamily="34" charset="0"/>
                        </a:rPr>
                        <a:t> </a:t>
                      </a:r>
                      <a:r>
                        <a:rPr lang="en-GB" sz="1500" dirty="0" err="1">
                          <a:effectLst/>
                          <a:latin typeface="Arial" panose="020B0604020202020204" pitchFamily="34" charset="0"/>
                          <a:cs typeface="Arial" panose="020B0604020202020204" pitchFamily="34" charset="0"/>
                        </a:rPr>
                        <a:t>proměnná</a:t>
                      </a:r>
                      <a:endParaRPr lang="cs-CZ" sz="1500" dirty="0">
                        <a:effectLst/>
                        <a:latin typeface="Arial" panose="020B0604020202020204" pitchFamily="34" charset="0"/>
                        <a:cs typeface="Arial" panose="020B0604020202020204" pitchFamily="34" charset="0"/>
                      </a:endParaRPr>
                    </a:p>
                    <a:p>
                      <a:pPr algn="ctr">
                        <a:lnSpc>
                          <a:spcPct val="130000"/>
                        </a:lnSpc>
                        <a:spcAft>
                          <a:spcPts val="0"/>
                        </a:spcAft>
                      </a:pPr>
                      <a:endParaRPr lang="cs-CZ" sz="1500" dirty="0">
                        <a:effectLst/>
                        <a:latin typeface="Arial" panose="020B0604020202020204" pitchFamily="34" charset="0"/>
                        <a:ea typeface="Calibri" panose="020F0502020204030204" pitchFamily="34" charset="0"/>
                        <a:cs typeface="Arial" panose="020B0604020202020204" pitchFamily="34" charset="0"/>
                      </a:endParaRPr>
                    </a:p>
                  </a:txBody>
                  <a:tcPr marL="38160" marR="38160" marT="0" marB="0"/>
                </a:tc>
                <a:tc>
                  <a:txBody>
                    <a:bodyPr/>
                    <a:lstStyle/>
                    <a:p>
                      <a:pPr algn="ctr">
                        <a:lnSpc>
                          <a:spcPct val="130000"/>
                        </a:lnSpc>
                        <a:spcAft>
                          <a:spcPts val="0"/>
                        </a:spcAft>
                      </a:pPr>
                      <a:r>
                        <a:rPr lang="en-GB" sz="1500" dirty="0" err="1">
                          <a:effectLst/>
                          <a:latin typeface="Arial" panose="020B0604020202020204" pitchFamily="34" charset="0"/>
                          <a:cs typeface="Arial" panose="020B0604020202020204" pitchFamily="34" charset="0"/>
                        </a:rPr>
                        <a:t>Sledovaná</a:t>
                      </a:r>
                      <a:r>
                        <a:rPr lang="en-GB" sz="1500" dirty="0">
                          <a:effectLst/>
                          <a:latin typeface="Arial" panose="020B0604020202020204" pitchFamily="34" charset="0"/>
                          <a:cs typeface="Arial" panose="020B0604020202020204" pitchFamily="34" charset="0"/>
                        </a:rPr>
                        <a:t> </a:t>
                      </a:r>
                      <a:r>
                        <a:rPr lang="en-GB" sz="1500" dirty="0" err="1">
                          <a:effectLst/>
                          <a:latin typeface="Arial" panose="020B0604020202020204" pitchFamily="34" charset="0"/>
                          <a:cs typeface="Arial" panose="020B0604020202020204" pitchFamily="34" charset="0"/>
                        </a:rPr>
                        <a:t>skupina</a:t>
                      </a:r>
                      <a:endParaRPr lang="cs-CZ" sz="1500" dirty="0">
                        <a:effectLst/>
                        <a:latin typeface="Arial" panose="020B0604020202020204" pitchFamily="34" charset="0"/>
                        <a:ea typeface="Calibri" panose="020F0502020204030204" pitchFamily="34" charset="0"/>
                        <a:cs typeface="Arial" panose="020B0604020202020204" pitchFamily="34" charset="0"/>
                      </a:endParaRPr>
                    </a:p>
                  </a:txBody>
                  <a:tcPr marL="38160" marR="38160" marT="0" marB="0"/>
                </a:tc>
                <a:tc>
                  <a:txBody>
                    <a:bodyPr/>
                    <a:lstStyle/>
                    <a:p>
                      <a:pPr algn="ctr">
                        <a:lnSpc>
                          <a:spcPct val="130000"/>
                        </a:lnSpc>
                        <a:spcAft>
                          <a:spcPts val="0"/>
                        </a:spcAft>
                      </a:pPr>
                      <a:r>
                        <a:rPr lang="en-GB" sz="1500" dirty="0" err="1">
                          <a:effectLst/>
                          <a:latin typeface="Arial" panose="020B0604020202020204" pitchFamily="34" charset="0"/>
                          <a:cs typeface="Arial" panose="020B0604020202020204" pitchFamily="34" charset="0"/>
                        </a:rPr>
                        <a:t>Počet</a:t>
                      </a:r>
                      <a:r>
                        <a:rPr lang="en-GB" sz="1500" dirty="0">
                          <a:effectLst/>
                          <a:latin typeface="Arial" panose="020B0604020202020204" pitchFamily="34" charset="0"/>
                          <a:cs typeface="Arial" panose="020B0604020202020204" pitchFamily="34" charset="0"/>
                        </a:rPr>
                        <a:t> </a:t>
                      </a:r>
                      <a:r>
                        <a:rPr lang="en-GB" sz="1500" dirty="0" err="1">
                          <a:effectLst/>
                          <a:latin typeface="Arial" panose="020B0604020202020204" pitchFamily="34" charset="0"/>
                          <a:cs typeface="Arial" panose="020B0604020202020204" pitchFamily="34" charset="0"/>
                        </a:rPr>
                        <a:t>porovnání</a:t>
                      </a:r>
                      <a:r>
                        <a:rPr lang="en-GB" sz="1500" dirty="0">
                          <a:effectLst/>
                          <a:latin typeface="Arial" panose="020B0604020202020204" pitchFamily="34" charset="0"/>
                          <a:cs typeface="Arial" panose="020B0604020202020204" pitchFamily="34" charset="0"/>
                        </a:rPr>
                        <a:t> </a:t>
                      </a:r>
                      <a:endParaRPr lang="cs-CZ" sz="1500" dirty="0">
                        <a:effectLst/>
                        <a:latin typeface="Arial" panose="020B0604020202020204" pitchFamily="34" charset="0"/>
                        <a:ea typeface="Calibri" panose="020F0502020204030204" pitchFamily="34" charset="0"/>
                        <a:cs typeface="Arial" panose="020B0604020202020204" pitchFamily="34" charset="0"/>
                      </a:endParaRPr>
                    </a:p>
                  </a:txBody>
                  <a:tcPr marL="38160" marR="38160" marT="0" marB="0"/>
                </a:tc>
                <a:tc>
                  <a:txBody>
                    <a:bodyPr/>
                    <a:lstStyle/>
                    <a:p>
                      <a:pPr algn="ctr">
                        <a:lnSpc>
                          <a:spcPct val="130000"/>
                        </a:lnSpc>
                        <a:spcAft>
                          <a:spcPts val="0"/>
                        </a:spcAft>
                      </a:pPr>
                      <a:r>
                        <a:rPr lang="en-GB" sz="1500" dirty="0" err="1">
                          <a:effectLst/>
                          <a:latin typeface="Arial" panose="020B0604020202020204" pitchFamily="34" charset="0"/>
                          <a:cs typeface="Arial" panose="020B0604020202020204" pitchFamily="34" charset="0"/>
                        </a:rPr>
                        <a:t>Prům</a:t>
                      </a:r>
                      <a:r>
                        <a:rPr lang="cs-CZ" sz="1500" dirty="0">
                          <a:effectLst/>
                          <a:latin typeface="Arial" panose="020B0604020202020204" pitchFamily="34" charset="0"/>
                          <a:cs typeface="Arial" panose="020B0604020202020204" pitchFamily="34" charset="0"/>
                        </a:rPr>
                        <a:t>. </a:t>
                      </a:r>
                      <a:r>
                        <a:rPr lang="en-GB" sz="1500" dirty="0" err="1">
                          <a:effectLst/>
                          <a:latin typeface="Arial" panose="020B0604020202020204" pitchFamily="34" charset="0"/>
                          <a:cs typeface="Arial" panose="020B0604020202020204" pitchFamily="34" charset="0"/>
                        </a:rPr>
                        <a:t>velikost</a:t>
                      </a:r>
                      <a:r>
                        <a:rPr lang="en-GB" sz="1500" dirty="0">
                          <a:effectLst/>
                          <a:latin typeface="Arial" panose="020B0604020202020204" pitchFamily="34" charset="0"/>
                          <a:cs typeface="Arial" panose="020B0604020202020204" pitchFamily="34" charset="0"/>
                        </a:rPr>
                        <a:t> </a:t>
                      </a:r>
                      <a:r>
                        <a:rPr lang="en-GB" sz="1500" dirty="0" err="1">
                          <a:effectLst/>
                          <a:latin typeface="Arial" panose="020B0604020202020204" pitchFamily="34" charset="0"/>
                          <a:cs typeface="Arial" panose="020B0604020202020204" pitchFamily="34" charset="0"/>
                        </a:rPr>
                        <a:t>účinku</a:t>
                      </a:r>
                      <a:r>
                        <a:rPr lang="en-GB" sz="1500" dirty="0">
                          <a:effectLst/>
                          <a:latin typeface="Arial" panose="020B0604020202020204" pitchFamily="34" charset="0"/>
                          <a:cs typeface="Arial" panose="020B0604020202020204" pitchFamily="34" charset="0"/>
                        </a:rPr>
                        <a:t> </a:t>
                      </a:r>
                      <a:r>
                        <a:rPr lang="en-GB" sz="1500" dirty="0" err="1">
                          <a:effectLst/>
                          <a:latin typeface="Arial" panose="020B0604020202020204" pitchFamily="34" charset="0"/>
                          <a:cs typeface="Arial" panose="020B0604020202020204" pitchFamily="34" charset="0"/>
                        </a:rPr>
                        <a:t>Cohenovo</a:t>
                      </a:r>
                      <a:r>
                        <a:rPr lang="en-GB" sz="1500" dirty="0">
                          <a:effectLst/>
                          <a:latin typeface="Arial" panose="020B0604020202020204" pitchFamily="34" charset="0"/>
                          <a:cs typeface="Arial" panose="020B0604020202020204" pitchFamily="34" charset="0"/>
                        </a:rPr>
                        <a:t> </a:t>
                      </a:r>
                      <a:r>
                        <a:rPr lang="en-GB" sz="1500" i="1" dirty="0">
                          <a:effectLst/>
                          <a:latin typeface="Arial" panose="020B0604020202020204" pitchFamily="34" charset="0"/>
                          <a:cs typeface="Arial" panose="020B0604020202020204" pitchFamily="34" charset="0"/>
                        </a:rPr>
                        <a:t>d</a:t>
                      </a:r>
                      <a:endParaRPr lang="cs-CZ" sz="1500" i="1" dirty="0">
                        <a:effectLst/>
                        <a:latin typeface="Arial" panose="020B0604020202020204" pitchFamily="34" charset="0"/>
                        <a:ea typeface="Calibri" panose="020F0502020204030204" pitchFamily="34" charset="0"/>
                        <a:cs typeface="Arial" panose="020B0604020202020204" pitchFamily="34" charset="0"/>
                      </a:endParaRPr>
                    </a:p>
                  </a:txBody>
                  <a:tcPr marL="38160" marR="38160" marT="0" marB="0"/>
                </a:tc>
                <a:extLst>
                  <a:ext uri="{0D108BD9-81ED-4DB2-BD59-A6C34878D82A}">
                    <a16:rowId xmlns:a16="http://schemas.microsoft.com/office/drawing/2014/main" val="3071015679"/>
                  </a:ext>
                </a:extLst>
              </a:tr>
              <a:tr h="342284">
                <a:tc>
                  <a:txBody>
                    <a:bodyPr/>
                    <a:lstStyle/>
                    <a:p>
                      <a:pPr algn="ctr">
                        <a:lnSpc>
                          <a:spcPct val="130000"/>
                        </a:lnSpc>
                        <a:spcAft>
                          <a:spcPts val="0"/>
                        </a:spcAft>
                      </a:pPr>
                      <a:r>
                        <a:rPr lang="en-GB" sz="1500">
                          <a:effectLst/>
                          <a:latin typeface="Arial" panose="020B0604020202020204" pitchFamily="34" charset="0"/>
                          <a:cs typeface="Arial" panose="020B0604020202020204" pitchFamily="34" charset="0"/>
                        </a:rPr>
                        <a:t>Celkový efekt</a:t>
                      </a:r>
                      <a:endParaRPr lang="cs-CZ" sz="1500">
                        <a:effectLst/>
                        <a:latin typeface="Arial" panose="020B0604020202020204" pitchFamily="34" charset="0"/>
                        <a:ea typeface="Calibri" panose="020F0502020204030204" pitchFamily="34" charset="0"/>
                        <a:cs typeface="Arial" panose="020B0604020202020204" pitchFamily="34" charset="0"/>
                      </a:endParaRPr>
                    </a:p>
                  </a:txBody>
                  <a:tcPr marL="38160" marR="38160" marT="0" marB="0"/>
                </a:tc>
                <a:tc>
                  <a:txBody>
                    <a:bodyPr/>
                    <a:lstStyle/>
                    <a:p>
                      <a:pPr algn="ctr">
                        <a:lnSpc>
                          <a:spcPct val="130000"/>
                        </a:lnSpc>
                        <a:spcAft>
                          <a:spcPts val="0"/>
                        </a:spcAft>
                      </a:pPr>
                      <a:r>
                        <a:rPr lang="en-GB" sz="1500" dirty="0" err="1">
                          <a:effectLst/>
                          <a:latin typeface="Arial" panose="020B0604020202020204" pitchFamily="34" charset="0"/>
                          <a:cs typeface="Arial" panose="020B0604020202020204" pitchFamily="34" charset="0"/>
                        </a:rPr>
                        <a:t>Všichni</a:t>
                      </a:r>
                      <a:r>
                        <a:rPr lang="en-GB" sz="1500" dirty="0">
                          <a:effectLst/>
                          <a:latin typeface="Arial" panose="020B0604020202020204" pitchFamily="34" charset="0"/>
                          <a:cs typeface="Arial" panose="020B0604020202020204" pitchFamily="34" charset="0"/>
                        </a:rPr>
                        <a:t> </a:t>
                      </a:r>
                      <a:r>
                        <a:rPr lang="en-GB" sz="1500" dirty="0" err="1">
                          <a:effectLst/>
                          <a:latin typeface="Arial" panose="020B0604020202020204" pitchFamily="34" charset="0"/>
                          <a:cs typeface="Arial" panose="020B0604020202020204" pitchFamily="34" charset="0"/>
                        </a:rPr>
                        <a:t>žáci</a:t>
                      </a:r>
                      <a:r>
                        <a:rPr lang="en-GB" sz="1500" dirty="0">
                          <a:effectLst/>
                          <a:latin typeface="Arial" panose="020B0604020202020204" pitchFamily="34" charset="0"/>
                          <a:cs typeface="Arial" panose="020B0604020202020204" pitchFamily="34" charset="0"/>
                        </a:rPr>
                        <a:t> exp. </a:t>
                      </a:r>
                      <a:r>
                        <a:rPr lang="en-GB" sz="1500" dirty="0" err="1">
                          <a:effectLst/>
                          <a:latin typeface="Arial" panose="020B0604020202020204" pitchFamily="34" charset="0"/>
                          <a:cs typeface="Arial" panose="020B0604020202020204" pitchFamily="34" charset="0"/>
                        </a:rPr>
                        <a:t>skupiny</a:t>
                      </a:r>
                      <a:endParaRPr lang="cs-CZ" sz="1500" dirty="0">
                        <a:effectLst/>
                        <a:latin typeface="Arial" panose="020B0604020202020204" pitchFamily="34" charset="0"/>
                        <a:ea typeface="Calibri" panose="020F0502020204030204" pitchFamily="34" charset="0"/>
                        <a:cs typeface="Arial" panose="020B0604020202020204" pitchFamily="34" charset="0"/>
                      </a:endParaRPr>
                    </a:p>
                  </a:txBody>
                  <a:tcPr marL="38160" marR="38160" marT="0" marB="0"/>
                </a:tc>
                <a:tc>
                  <a:txBody>
                    <a:bodyPr/>
                    <a:lstStyle/>
                    <a:p>
                      <a:pPr algn="ctr">
                        <a:lnSpc>
                          <a:spcPct val="130000"/>
                        </a:lnSpc>
                        <a:spcAft>
                          <a:spcPts val="0"/>
                        </a:spcAft>
                      </a:pPr>
                      <a:r>
                        <a:rPr lang="en-GB" sz="1500">
                          <a:effectLst/>
                          <a:latin typeface="Arial" panose="020B0604020202020204" pitchFamily="34" charset="0"/>
                          <a:cs typeface="Arial" panose="020B0604020202020204" pitchFamily="34" charset="0"/>
                        </a:rPr>
                        <a:t>220</a:t>
                      </a:r>
                      <a:endParaRPr lang="cs-CZ" sz="1500">
                        <a:effectLst/>
                        <a:latin typeface="Arial" panose="020B0604020202020204" pitchFamily="34" charset="0"/>
                        <a:ea typeface="Calibri" panose="020F0502020204030204" pitchFamily="34" charset="0"/>
                        <a:cs typeface="Arial" panose="020B0604020202020204" pitchFamily="34" charset="0"/>
                      </a:endParaRPr>
                    </a:p>
                  </a:txBody>
                  <a:tcPr marL="38160" marR="38160" marT="0" marB="0"/>
                </a:tc>
                <a:tc>
                  <a:txBody>
                    <a:bodyPr/>
                    <a:lstStyle/>
                    <a:p>
                      <a:pPr algn="ctr">
                        <a:lnSpc>
                          <a:spcPct val="130000"/>
                        </a:lnSpc>
                        <a:spcAft>
                          <a:spcPts val="0"/>
                        </a:spcAft>
                      </a:pPr>
                      <a:r>
                        <a:rPr lang="en-GB" sz="1500">
                          <a:effectLst/>
                          <a:latin typeface="Arial" panose="020B0604020202020204" pitchFamily="34" charset="0"/>
                          <a:cs typeface="Arial" panose="020B0604020202020204" pitchFamily="34" charset="0"/>
                        </a:rPr>
                        <a:t>0,689</a:t>
                      </a:r>
                      <a:endParaRPr lang="cs-CZ" sz="1500">
                        <a:effectLst/>
                        <a:latin typeface="Arial" panose="020B0604020202020204" pitchFamily="34" charset="0"/>
                        <a:ea typeface="Calibri" panose="020F0502020204030204" pitchFamily="34" charset="0"/>
                        <a:cs typeface="Arial" panose="020B0604020202020204" pitchFamily="34" charset="0"/>
                      </a:endParaRPr>
                    </a:p>
                  </a:txBody>
                  <a:tcPr marL="38160" marR="38160" marT="0" marB="0"/>
                </a:tc>
                <a:extLst>
                  <a:ext uri="{0D108BD9-81ED-4DB2-BD59-A6C34878D82A}">
                    <a16:rowId xmlns:a16="http://schemas.microsoft.com/office/drawing/2014/main" val="454888791"/>
                  </a:ext>
                </a:extLst>
              </a:tr>
              <a:tr h="342284">
                <a:tc rowSpan="2">
                  <a:txBody>
                    <a:bodyPr/>
                    <a:lstStyle/>
                    <a:p>
                      <a:pPr algn="ctr">
                        <a:lnSpc>
                          <a:spcPct val="130000"/>
                        </a:lnSpc>
                        <a:spcAft>
                          <a:spcPts val="0"/>
                        </a:spcAft>
                      </a:pPr>
                      <a:r>
                        <a:rPr lang="en-GB" sz="1500" dirty="0" err="1">
                          <a:effectLst/>
                          <a:latin typeface="Arial" panose="020B0604020202020204" pitchFamily="34" charset="0"/>
                          <a:cs typeface="Arial" panose="020B0604020202020204" pitchFamily="34" charset="0"/>
                        </a:rPr>
                        <a:t>Pohlaví</a:t>
                      </a:r>
                      <a:r>
                        <a:rPr lang="en-GB" sz="1500" dirty="0">
                          <a:effectLst/>
                          <a:latin typeface="Arial" panose="020B0604020202020204" pitchFamily="34" charset="0"/>
                          <a:cs typeface="Arial" panose="020B0604020202020204" pitchFamily="34" charset="0"/>
                        </a:rPr>
                        <a:t> </a:t>
                      </a:r>
                      <a:r>
                        <a:rPr lang="en-GB" sz="1500" dirty="0" err="1">
                          <a:effectLst/>
                          <a:latin typeface="Arial" panose="020B0604020202020204" pitchFamily="34" charset="0"/>
                          <a:cs typeface="Arial" panose="020B0604020202020204" pitchFamily="34" charset="0"/>
                        </a:rPr>
                        <a:t>žáka</a:t>
                      </a:r>
                      <a:endParaRPr lang="cs-CZ" sz="1500" dirty="0">
                        <a:effectLst/>
                        <a:latin typeface="Arial" panose="020B0604020202020204" pitchFamily="34" charset="0"/>
                        <a:ea typeface="Calibri" panose="020F0502020204030204" pitchFamily="34" charset="0"/>
                        <a:cs typeface="Arial" panose="020B0604020202020204" pitchFamily="34" charset="0"/>
                      </a:endParaRPr>
                    </a:p>
                  </a:txBody>
                  <a:tcPr marL="38160" marR="38160" marT="0" marB="0"/>
                </a:tc>
                <a:tc>
                  <a:txBody>
                    <a:bodyPr/>
                    <a:lstStyle/>
                    <a:p>
                      <a:pPr algn="ctr">
                        <a:lnSpc>
                          <a:spcPct val="130000"/>
                        </a:lnSpc>
                        <a:spcAft>
                          <a:spcPts val="0"/>
                        </a:spcAft>
                      </a:pPr>
                      <a:r>
                        <a:rPr lang="en-GB" sz="1500">
                          <a:effectLst/>
                          <a:latin typeface="Arial" panose="020B0604020202020204" pitchFamily="34" charset="0"/>
                          <a:cs typeface="Arial" panose="020B0604020202020204" pitchFamily="34" charset="0"/>
                        </a:rPr>
                        <a:t>Dívky</a:t>
                      </a:r>
                      <a:endParaRPr lang="cs-CZ" sz="1500">
                        <a:effectLst/>
                        <a:latin typeface="Arial" panose="020B0604020202020204" pitchFamily="34" charset="0"/>
                        <a:ea typeface="Calibri" panose="020F0502020204030204" pitchFamily="34" charset="0"/>
                        <a:cs typeface="Arial" panose="020B0604020202020204" pitchFamily="34" charset="0"/>
                      </a:endParaRPr>
                    </a:p>
                  </a:txBody>
                  <a:tcPr marL="38160" marR="38160" marT="0" marB="0"/>
                </a:tc>
                <a:tc>
                  <a:txBody>
                    <a:bodyPr/>
                    <a:lstStyle/>
                    <a:p>
                      <a:pPr algn="ctr">
                        <a:lnSpc>
                          <a:spcPct val="130000"/>
                        </a:lnSpc>
                        <a:spcAft>
                          <a:spcPts val="0"/>
                        </a:spcAft>
                      </a:pPr>
                      <a:r>
                        <a:rPr lang="en-GB" sz="1500">
                          <a:effectLst/>
                          <a:latin typeface="Arial" panose="020B0604020202020204" pitchFamily="34" charset="0"/>
                          <a:cs typeface="Arial" panose="020B0604020202020204" pitchFamily="34" charset="0"/>
                        </a:rPr>
                        <a:t>129</a:t>
                      </a:r>
                      <a:endParaRPr lang="cs-CZ" sz="1500">
                        <a:effectLst/>
                        <a:latin typeface="Arial" panose="020B0604020202020204" pitchFamily="34" charset="0"/>
                        <a:ea typeface="Calibri" panose="020F0502020204030204" pitchFamily="34" charset="0"/>
                        <a:cs typeface="Arial" panose="020B0604020202020204" pitchFamily="34" charset="0"/>
                      </a:endParaRPr>
                    </a:p>
                  </a:txBody>
                  <a:tcPr marL="38160" marR="38160" marT="0" marB="0"/>
                </a:tc>
                <a:tc>
                  <a:txBody>
                    <a:bodyPr/>
                    <a:lstStyle/>
                    <a:p>
                      <a:pPr algn="ctr">
                        <a:lnSpc>
                          <a:spcPct val="130000"/>
                        </a:lnSpc>
                        <a:spcAft>
                          <a:spcPts val="0"/>
                        </a:spcAft>
                      </a:pPr>
                      <a:r>
                        <a:rPr lang="en-GB" sz="1500">
                          <a:effectLst/>
                          <a:latin typeface="Arial" panose="020B0604020202020204" pitchFamily="34" charset="0"/>
                          <a:cs typeface="Arial" panose="020B0604020202020204" pitchFamily="34" charset="0"/>
                        </a:rPr>
                        <a:t>0,689</a:t>
                      </a:r>
                      <a:endParaRPr lang="cs-CZ" sz="1500">
                        <a:effectLst/>
                        <a:latin typeface="Arial" panose="020B0604020202020204" pitchFamily="34" charset="0"/>
                        <a:ea typeface="Calibri" panose="020F0502020204030204" pitchFamily="34" charset="0"/>
                        <a:cs typeface="Arial" panose="020B0604020202020204" pitchFamily="34" charset="0"/>
                      </a:endParaRPr>
                    </a:p>
                  </a:txBody>
                  <a:tcPr marL="38160" marR="38160" marT="0" marB="0"/>
                </a:tc>
                <a:extLst>
                  <a:ext uri="{0D108BD9-81ED-4DB2-BD59-A6C34878D82A}">
                    <a16:rowId xmlns:a16="http://schemas.microsoft.com/office/drawing/2014/main" val="2745174001"/>
                  </a:ext>
                </a:extLst>
              </a:tr>
              <a:tr h="342284">
                <a:tc vMerge="1">
                  <a:txBody>
                    <a:bodyPr/>
                    <a:lstStyle/>
                    <a:p>
                      <a:endParaRPr lang="cs-CZ"/>
                    </a:p>
                  </a:txBody>
                  <a:tcPr/>
                </a:tc>
                <a:tc>
                  <a:txBody>
                    <a:bodyPr/>
                    <a:lstStyle/>
                    <a:p>
                      <a:pPr algn="ctr">
                        <a:lnSpc>
                          <a:spcPct val="130000"/>
                        </a:lnSpc>
                        <a:spcAft>
                          <a:spcPts val="0"/>
                        </a:spcAft>
                      </a:pPr>
                      <a:r>
                        <a:rPr lang="en-GB" sz="1500">
                          <a:effectLst/>
                          <a:latin typeface="Arial" panose="020B0604020202020204" pitchFamily="34" charset="0"/>
                          <a:cs typeface="Arial" panose="020B0604020202020204" pitchFamily="34" charset="0"/>
                        </a:rPr>
                        <a:t>Chlapci</a:t>
                      </a:r>
                      <a:endParaRPr lang="cs-CZ" sz="1500">
                        <a:effectLst/>
                        <a:latin typeface="Arial" panose="020B0604020202020204" pitchFamily="34" charset="0"/>
                        <a:ea typeface="Calibri" panose="020F0502020204030204" pitchFamily="34" charset="0"/>
                        <a:cs typeface="Arial" panose="020B0604020202020204" pitchFamily="34" charset="0"/>
                      </a:endParaRPr>
                    </a:p>
                  </a:txBody>
                  <a:tcPr marL="38160" marR="38160" marT="0" marB="0"/>
                </a:tc>
                <a:tc>
                  <a:txBody>
                    <a:bodyPr/>
                    <a:lstStyle/>
                    <a:p>
                      <a:pPr algn="ctr">
                        <a:lnSpc>
                          <a:spcPct val="130000"/>
                        </a:lnSpc>
                        <a:spcAft>
                          <a:spcPts val="0"/>
                        </a:spcAft>
                      </a:pPr>
                      <a:r>
                        <a:rPr lang="en-GB" sz="1500">
                          <a:effectLst/>
                          <a:latin typeface="Arial" panose="020B0604020202020204" pitchFamily="34" charset="0"/>
                          <a:cs typeface="Arial" panose="020B0604020202020204" pitchFamily="34" charset="0"/>
                        </a:rPr>
                        <a:t>91</a:t>
                      </a:r>
                      <a:endParaRPr lang="cs-CZ" sz="1500">
                        <a:effectLst/>
                        <a:latin typeface="Arial" panose="020B0604020202020204" pitchFamily="34" charset="0"/>
                        <a:ea typeface="Calibri" panose="020F0502020204030204" pitchFamily="34" charset="0"/>
                        <a:cs typeface="Arial" panose="020B0604020202020204" pitchFamily="34" charset="0"/>
                      </a:endParaRPr>
                    </a:p>
                  </a:txBody>
                  <a:tcPr marL="38160" marR="38160" marT="0" marB="0"/>
                </a:tc>
                <a:tc>
                  <a:txBody>
                    <a:bodyPr/>
                    <a:lstStyle/>
                    <a:p>
                      <a:pPr algn="ctr">
                        <a:lnSpc>
                          <a:spcPct val="130000"/>
                        </a:lnSpc>
                        <a:spcAft>
                          <a:spcPts val="0"/>
                        </a:spcAft>
                      </a:pPr>
                      <a:r>
                        <a:rPr lang="en-GB" sz="1500">
                          <a:effectLst/>
                          <a:latin typeface="Arial" panose="020B0604020202020204" pitchFamily="34" charset="0"/>
                          <a:cs typeface="Arial" panose="020B0604020202020204" pitchFamily="34" charset="0"/>
                        </a:rPr>
                        <a:t>0,686</a:t>
                      </a:r>
                      <a:endParaRPr lang="cs-CZ" sz="1500">
                        <a:effectLst/>
                        <a:latin typeface="Arial" panose="020B0604020202020204" pitchFamily="34" charset="0"/>
                        <a:ea typeface="Calibri" panose="020F0502020204030204" pitchFamily="34" charset="0"/>
                        <a:cs typeface="Arial" panose="020B0604020202020204" pitchFamily="34" charset="0"/>
                      </a:endParaRPr>
                    </a:p>
                  </a:txBody>
                  <a:tcPr marL="38160" marR="38160" marT="0" marB="0"/>
                </a:tc>
                <a:extLst>
                  <a:ext uri="{0D108BD9-81ED-4DB2-BD59-A6C34878D82A}">
                    <a16:rowId xmlns:a16="http://schemas.microsoft.com/office/drawing/2014/main" val="496134998"/>
                  </a:ext>
                </a:extLst>
              </a:tr>
              <a:tr h="342284">
                <a:tc rowSpan="2">
                  <a:txBody>
                    <a:bodyPr/>
                    <a:lstStyle/>
                    <a:p>
                      <a:pPr algn="ctr">
                        <a:lnSpc>
                          <a:spcPct val="130000"/>
                        </a:lnSpc>
                        <a:spcAft>
                          <a:spcPts val="0"/>
                        </a:spcAft>
                      </a:pPr>
                      <a:r>
                        <a:rPr lang="en-GB" sz="1500">
                          <a:effectLst/>
                          <a:latin typeface="Arial" panose="020B0604020202020204" pitchFamily="34" charset="0"/>
                          <a:cs typeface="Arial" panose="020B0604020202020204" pitchFamily="34" charset="0"/>
                        </a:rPr>
                        <a:t>Stupeň vzdělávání</a:t>
                      </a:r>
                      <a:endParaRPr lang="cs-CZ" sz="1500">
                        <a:effectLst/>
                        <a:latin typeface="Arial" panose="020B0604020202020204" pitchFamily="34" charset="0"/>
                        <a:ea typeface="Calibri" panose="020F0502020204030204" pitchFamily="34" charset="0"/>
                        <a:cs typeface="Arial" panose="020B0604020202020204" pitchFamily="34" charset="0"/>
                      </a:endParaRPr>
                    </a:p>
                  </a:txBody>
                  <a:tcPr marL="38160" marR="38160" marT="0" marB="0"/>
                </a:tc>
                <a:tc>
                  <a:txBody>
                    <a:bodyPr/>
                    <a:lstStyle/>
                    <a:p>
                      <a:pPr algn="ctr">
                        <a:lnSpc>
                          <a:spcPct val="130000"/>
                        </a:lnSpc>
                        <a:spcAft>
                          <a:spcPts val="0"/>
                        </a:spcAft>
                      </a:pPr>
                      <a:r>
                        <a:rPr lang="en-GB" sz="1500">
                          <a:effectLst/>
                          <a:latin typeface="Arial" panose="020B0604020202020204" pitchFamily="34" charset="0"/>
                          <a:cs typeface="Arial" panose="020B0604020202020204" pitchFamily="34" charset="0"/>
                        </a:rPr>
                        <a:t>Základní škola</a:t>
                      </a:r>
                      <a:endParaRPr lang="cs-CZ" sz="1500">
                        <a:effectLst/>
                        <a:latin typeface="Arial" panose="020B0604020202020204" pitchFamily="34" charset="0"/>
                        <a:ea typeface="Calibri" panose="020F0502020204030204" pitchFamily="34" charset="0"/>
                        <a:cs typeface="Arial" panose="020B0604020202020204" pitchFamily="34" charset="0"/>
                      </a:endParaRPr>
                    </a:p>
                  </a:txBody>
                  <a:tcPr marL="38160" marR="38160" marT="0" marB="0"/>
                </a:tc>
                <a:tc>
                  <a:txBody>
                    <a:bodyPr/>
                    <a:lstStyle/>
                    <a:p>
                      <a:pPr algn="ctr">
                        <a:lnSpc>
                          <a:spcPct val="130000"/>
                        </a:lnSpc>
                        <a:spcAft>
                          <a:spcPts val="0"/>
                        </a:spcAft>
                      </a:pPr>
                      <a:r>
                        <a:rPr lang="en-GB" sz="1500">
                          <a:effectLst/>
                          <a:latin typeface="Arial" panose="020B0604020202020204" pitchFamily="34" charset="0"/>
                          <a:cs typeface="Arial" panose="020B0604020202020204" pitchFamily="34" charset="0"/>
                        </a:rPr>
                        <a:t>108</a:t>
                      </a:r>
                      <a:endParaRPr lang="cs-CZ" sz="1500">
                        <a:effectLst/>
                        <a:latin typeface="Arial" panose="020B0604020202020204" pitchFamily="34" charset="0"/>
                        <a:ea typeface="Calibri" panose="020F0502020204030204" pitchFamily="34" charset="0"/>
                        <a:cs typeface="Arial" panose="020B0604020202020204" pitchFamily="34" charset="0"/>
                      </a:endParaRPr>
                    </a:p>
                  </a:txBody>
                  <a:tcPr marL="38160" marR="38160" marT="0" marB="0"/>
                </a:tc>
                <a:tc>
                  <a:txBody>
                    <a:bodyPr/>
                    <a:lstStyle/>
                    <a:p>
                      <a:pPr algn="ctr">
                        <a:lnSpc>
                          <a:spcPct val="130000"/>
                        </a:lnSpc>
                        <a:spcAft>
                          <a:spcPts val="0"/>
                        </a:spcAft>
                      </a:pPr>
                      <a:r>
                        <a:rPr lang="en-GB" sz="1500" dirty="0">
                          <a:effectLst/>
                          <a:latin typeface="Arial" panose="020B0604020202020204" pitchFamily="34" charset="0"/>
                          <a:cs typeface="Arial" panose="020B0604020202020204" pitchFamily="34" charset="0"/>
                        </a:rPr>
                        <a:t>0,677</a:t>
                      </a:r>
                      <a:endParaRPr lang="cs-CZ" sz="1500" dirty="0">
                        <a:effectLst/>
                        <a:latin typeface="Arial" panose="020B0604020202020204" pitchFamily="34" charset="0"/>
                        <a:ea typeface="Calibri" panose="020F0502020204030204" pitchFamily="34" charset="0"/>
                        <a:cs typeface="Arial" panose="020B0604020202020204" pitchFamily="34" charset="0"/>
                      </a:endParaRPr>
                    </a:p>
                  </a:txBody>
                  <a:tcPr marL="38160" marR="38160" marT="0" marB="0"/>
                </a:tc>
                <a:extLst>
                  <a:ext uri="{0D108BD9-81ED-4DB2-BD59-A6C34878D82A}">
                    <a16:rowId xmlns:a16="http://schemas.microsoft.com/office/drawing/2014/main" val="4069714886"/>
                  </a:ext>
                </a:extLst>
              </a:tr>
              <a:tr h="342284">
                <a:tc vMerge="1">
                  <a:txBody>
                    <a:bodyPr/>
                    <a:lstStyle/>
                    <a:p>
                      <a:endParaRPr lang="cs-CZ"/>
                    </a:p>
                  </a:txBody>
                  <a:tcPr/>
                </a:tc>
                <a:tc>
                  <a:txBody>
                    <a:bodyPr/>
                    <a:lstStyle/>
                    <a:p>
                      <a:pPr algn="ctr">
                        <a:lnSpc>
                          <a:spcPct val="130000"/>
                        </a:lnSpc>
                        <a:spcAft>
                          <a:spcPts val="0"/>
                        </a:spcAft>
                      </a:pPr>
                      <a:r>
                        <a:rPr lang="en-GB" sz="1500">
                          <a:effectLst/>
                          <a:latin typeface="Arial" panose="020B0604020202020204" pitchFamily="34" charset="0"/>
                          <a:cs typeface="Arial" panose="020B0604020202020204" pitchFamily="34" charset="0"/>
                        </a:rPr>
                        <a:t>Střední škola</a:t>
                      </a:r>
                      <a:endParaRPr lang="cs-CZ" sz="1500">
                        <a:effectLst/>
                        <a:latin typeface="Arial" panose="020B0604020202020204" pitchFamily="34" charset="0"/>
                        <a:ea typeface="Calibri" panose="020F0502020204030204" pitchFamily="34" charset="0"/>
                        <a:cs typeface="Arial" panose="020B0604020202020204" pitchFamily="34" charset="0"/>
                      </a:endParaRPr>
                    </a:p>
                  </a:txBody>
                  <a:tcPr marL="38160" marR="38160" marT="0" marB="0"/>
                </a:tc>
                <a:tc>
                  <a:txBody>
                    <a:bodyPr/>
                    <a:lstStyle/>
                    <a:p>
                      <a:pPr algn="ctr">
                        <a:lnSpc>
                          <a:spcPct val="130000"/>
                        </a:lnSpc>
                        <a:spcAft>
                          <a:spcPts val="0"/>
                        </a:spcAft>
                      </a:pPr>
                      <a:r>
                        <a:rPr lang="en-GB" sz="1500">
                          <a:effectLst/>
                          <a:latin typeface="Arial" panose="020B0604020202020204" pitchFamily="34" charset="0"/>
                          <a:cs typeface="Arial" panose="020B0604020202020204" pitchFamily="34" charset="0"/>
                        </a:rPr>
                        <a:t>112</a:t>
                      </a:r>
                      <a:endParaRPr lang="cs-CZ" sz="1500">
                        <a:effectLst/>
                        <a:latin typeface="Arial" panose="020B0604020202020204" pitchFamily="34" charset="0"/>
                        <a:ea typeface="Calibri" panose="020F0502020204030204" pitchFamily="34" charset="0"/>
                        <a:cs typeface="Arial" panose="020B0604020202020204" pitchFamily="34" charset="0"/>
                      </a:endParaRPr>
                    </a:p>
                  </a:txBody>
                  <a:tcPr marL="38160" marR="38160" marT="0" marB="0"/>
                </a:tc>
                <a:tc>
                  <a:txBody>
                    <a:bodyPr/>
                    <a:lstStyle/>
                    <a:p>
                      <a:pPr algn="ctr">
                        <a:lnSpc>
                          <a:spcPct val="130000"/>
                        </a:lnSpc>
                        <a:spcAft>
                          <a:spcPts val="0"/>
                        </a:spcAft>
                      </a:pPr>
                      <a:r>
                        <a:rPr lang="en-GB" sz="1500">
                          <a:effectLst/>
                          <a:latin typeface="Arial" panose="020B0604020202020204" pitchFamily="34" charset="0"/>
                          <a:cs typeface="Arial" panose="020B0604020202020204" pitchFamily="34" charset="0"/>
                        </a:rPr>
                        <a:t>0,702</a:t>
                      </a:r>
                      <a:endParaRPr lang="cs-CZ" sz="1500">
                        <a:effectLst/>
                        <a:latin typeface="Arial" panose="020B0604020202020204" pitchFamily="34" charset="0"/>
                        <a:ea typeface="Calibri" panose="020F0502020204030204" pitchFamily="34" charset="0"/>
                        <a:cs typeface="Arial" panose="020B0604020202020204" pitchFamily="34" charset="0"/>
                      </a:endParaRPr>
                    </a:p>
                  </a:txBody>
                  <a:tcPr marL="38160" marR="38160" marT="0" marB="0"/>
                </a:tc>
                <a:extLst>
                  <a:ext uri="{0D108BD9-81ED-4DB2-BD59-A6C34878D82A}">
                    <a16:rowId xmlns:a16="http://schemas.microsoft.com/office/drawing/2014/main" val="4162318387"/>
                  </a:ext>
                </a:extLst>
              </a:tr>
              <a:tr h="342284">
                <a:tc rowSpan="3">
                  <a:txBody>
                    <a:bodyPr/>
                    <a:lstStyle/>
                    <a:p>
                      <a:pPr algn="ctr">
                        <a:lnSpc>
                          <a:spcPct val="130000"/>
                        </a:lnSpc>
                        <a:spcAft>
                          <a:spcPts val="0"/>
                        </a:spcAft>
                      </a:pPr>
                      <a:r>
                        <a:rPr lang="en-GB" sz="1600" b="1" dirty="0" err="1">
                          <a:solidFill>
                            <a:srgbClr val="FFFF00"/>
                          </a:solidFill>
                          <a:effectLst/>
                          <a:latin typeface="Arial" panose="020B0604020202020204" pitchFamily="34" charset="0"/>
                          <a:cs typeface="Arial" panose="020B0604020202020204" pitchFamily="34" charset="0"/>
                        </a:rPr>
                        <a:t>Vyučovaný</a:t>
                      </a:r>
                      <a:r>
                        <a:rPr lang="en-GB" sz="1600" b="1" dirty="0">
                          <a:solidFill>
                            <a:srgbClr val="FFFF00"/>
                          </a:solidFill>
                          <a:effectLst/>
                          <a:latin typeface="Arial" panose="020B0604020202020204" pitchFamily="34" charset="0"/>
                          <a:cs typeface="Arial" panose="020B0604020202020204" pitchFamily="34" charset="0"/>
                        </a:rPr>
                        <a:t> </a:t>
                      </a:r>
                      <a:r>
                        <a:rPr lang="en-GB" sz="1600" b="1" dirty="0" err="1">
                          <a:solidFill>
                            <a:srgbClr val="FFFF00"/>
                          </a:solidFill>
                          <a:effectLst/>
                          <a:latin typeface="Arial" panose="020B0604020202020204" pitchFamily="34" charset="0"/>
                          <a:cs typeface="Arial" panose="020B0604020202020204" pitchFamily="34" charset="0"/>
                        </a:rPr>
                        <a:t>předmět</a:t>
                      </a:r>
                      <a:r>
                        <a:rPr lang="en-GB" sz="1600" b="1" dirty="0">
                          <a:solidFill>
                            <a:srgbClr val="FFFF00"/>
                          </a:solidFill>
                          <a:effectLst/>
                          <a:latin typeface="Arial" panose="020B0604020202020204" pitchFamily="34" charset="0"/>
                          <a:cs typeface="Arial" panose="020B0604020202020204" pitchFamily="34" charset="0"/>
                        </a:rPr>
                        <a:t> </a:t>
                      </a:r>
                      <a:endParaRPr lang="cs-CZ" sz="1600" b="1" dirty="0">
                        <a:solidFill>
                          <a:srgbClr val="FFFF00"/>
                        </a:solidFill>
                        <a:effectLst/>
                        <a:latin typeface="Arial" panose="020B0604020202020204" pitchFamily="34" charset="0"/>
                        <a:ea typeface="Calibri" panose="020F0502020204030204" pitchFamily="34" charset="0"/>
                        <a:cs typeface="Arial" panose="020B0604020202020204" pitchFamily="34" charset="0"/>
                      </a:endParaRPr>
                    </a:p>
                  </a:txBody>
                  <a:tcPr marL="38160" marR="38160" marT="0" marB="0"/>
                </a:tc>
                <a:tc>
                  <a:txBody>
                    <a:bodyPr/>
                    <a:lstStyle/>
                    <a:p>
                      <a:pPr algn="ctr">
                        <a:lnSpc>
                          <a:spcPct val="130000"/>
                        </a:lnSpc>
                        <a:spcAft>
                          <a:spcPts val="0"/>
                        </a:spcAft>
                      </a:pPr>
                      <a:r>
                        <a:rPr lang="en-GB" sz="1500" b="1">
                          <a:effectLst/>
                          <a:latin typeface="Arial" panose="020B0604020202020204" pitchFamily="34" charset="0"/>
                          <a:cs typeface="Arial" panose="020B0604020202020204" pitchFamily="34" charset="0"/>
                        </a:rPr>
                        <a:t>Biologie/přírodopis</a:t>
                      </a:r>
                      <a:endParaRPr lang="cs-CZ" sz="1500" b="1">
                        <a:effectLst/>
                        <a:latin typeface="Arial" panose="020B0604020202020204" pitchFamily="34" charset="0"/>
                        <a:ea typeface="Calibri" panose="020F0502020204030204" pitchFamily="34" charset="0"/>
                        <a:cs typeface="Arial" panose="020B0604020202020204" pitchFamily="34" charset="0"/>
                      </a:endParaRPr>
                    </a:p>
                  </a:txBody>
                  <a:tcPr marL="38160" marR="38160" marT="0" marB="0"/>
                </a:tc>
                <a:tc>
                  <a:txBody>
                    <a:bodyPr/>
                    <a:lstStyle/>
                    <a:p>
                      <a:pPr algn="ctr">
                        <a:lnSpc>
                          <a:spcPct val="130000"/>
                        </a:lnSpc>
                        <a:spcAft>
                          <a:spcPts val="0"/>
                        </a:spcAft>
                      </a:pPr>
                      <a:r>
                        <a:rPr lang="en-GB" sz="1500" b="1">
                          <a:effectLst/>
                          <a:latin typeface="Arial" panose="020B0604020202020204" pitchFamily="34" charset="0"/>
                          <a:cs typeface="Arial" panose="020B0604020202020204" pitchFamily="34" charset="0"/>
                        </a:rPr>
                        <a:t>133</a:t>
                      </a:r>
                      <a:endParaRPr lang="cs-CZ" sz="1500" b="1">
                        <a:effectLst/>
                        <a:latin typeface="Arial" panose="020B0604020202020204" pitchFamily="34" charset="0"/>
                        <a:ea typeface="Calibri" panose="020F0502020204030204" pitchFamily="34" charset="0"/>
                        <a:cs typeface="Arial" panose="020B0604020202020204" pitchFamily="34" charset="0"/>
                      </a:endParaRPr>
                    </a:p>
                  </a:txBody>
                  <a:tcPr marL="38160" marR="38160" marT="0" marB="0"/>
                </a:tc>
                <a:tc>
                  <a:txBody>
                    <a:bodyPr/>
                    <a:lstStyle/>
                    <a:p>
                      <a:pPr algn="ctr">
                        <a:lnSpc>
                          <a:spcPct val="130000"/>
                        </a:lnSpc>
                        <a:spcAft>
                          <a:spcPts val="0"/>
                        </a:spcAft>
                      </a:pPr>
                      <a:r>
                        <a:rPr lang="en-GB" sz="1500" b="1" dirty="0">
                          <a:effectLst/>
                          <a:latin typeface="Arial" panose="020B0604020202020204" pitchFamily="34" charset="0"/>
                          <a:cs typeface="Arial" panose="020B0604020202020204" pitchFamily="34" charset="0"/>
                        </a:rPr>
                        <a:t>0,725</a:t>
                      </a:r>
                      <a:endParaRPr lang="cs-CZ" sz="1500" b="1" dirty="0">
                        <a:effectLst/>
                        <a:latin typeface="Arial" panose="020B0604020202020204" pitchFamily="34" charset="0"/>
                        <a:ea typeface="Calibri" panose="020F0502020204030204" pitchFamily="34" charset="0"/>
                        <a:cs typeface="Arial" panose="020B0604020202020204" pitchFamily="34" charset="0"/>
                      </a:endParaRPr>
                    </a:p>
                  </a:txBody>
                  <a:tcPr marL="38160" marR="38160" marT="0" marB="0"/>
                </a:tc>
                <a:extLst>
                  <a:ext uri="{0D108BD9-81ED-4DB2-BD59-A6C34878D82A}">
                    <a16:rowId xmlns:a16="http://schemas.microsoft.com/office/drawing/2014/main" val="1604878227"/>
                  </a:ext>
                </a:extLst>
              </a:tr>
              <a:tr h="342284">
                <a:tc vMerge="1">
                  <a:txBody>
                    <a:bodyPr/>
                    <a:lstStyle/>
                    <a:p>
                      <a:endParaRPr lang="cs-CZ"/>
                    </a:p>
                  </a:txBody>
                  <a:tcPr/>
                </a:tc>
                <a:tc>
                  <a:txBody>
                    <a:bodyPr/>
                    <a:lstStyle/>
                    <a:p>
                      <a:pPr algn="ctr">
                        <a:lnSpc>
                          <a:spcPct val="130000"/>
                        </a:lnSpc>
                        <a:spcAft>
                          <a:spcPts val="0"/>
                        </a:spcAft>
                      </a:pPr>
                      <a:r>
                        <a:rPr lang="en-GB" sz="1500" b="1" dirty="0" err="1">
                          <a:effectLst/>
                          <a:latin typeface="Arial" panose="020B0604020202020204" pitchFamily="34" charset="0"/>
                          <a:cs typeface="Arial" panose="020B0604020202020204" pitchFamily="34" charset="0"/>
                        </a:rPr>
                        <a:t>Chemie</a:t>
                      </a:r>
                      <a:endParaRPr lang="cs-CZ" sz="1500" b="1" dirty="0">
                        <a:effectLst/>
                        <a:latin typeface="Arial" panose="020B0604020202020204" pitchFamily="34" charset="0"/>
                        <a:ea typeface="Calibri" panose="020F0502020204030204" pitchFamily="34" charset="0"/>
                        <a:cs typeface="Arial" panose="020B0604020202020204" pitchFamily="34" charset="0"/>
                      </a:endParaRPr>
                    </a:p>
                  </a:txBody>
                  <a:tcPr marL="38160" marR="38160" marT="0" marB="0"/>
                </a:tc>
                <a:tc>
                  <a:txBody>
                    <a:bodyPr/>
                    <a:lstStyle/>
                    <a:p>
                      <a:pPr algn="ctr">
                        <a:lnSpc>
                          <a:spcPct val="130000"/>
                        </a:lnSpc>
                        <a:spcAft>
                          <a:spcPts val="0"/>
                        </a:spcAft>
                      </a:pPr>
                      <a:r>
                        <a:rPr lang="en-GB" sz="1500" b="1">
                          <a:effectLst/>
                          <a:latin typeface="Arial" panose="020B0604020202020204" pitchFamily="34" charset="0"/>
                          <a:cs typeface="Arial" panose="020B0604020202020204" pitchFamily="34" charset="0"/>
                        </a:rPr>
                        <a:t>56</a:t>
                      </a:r>
                      <a:endParaRPr lang="cs-CZ" sz="1500" b="1">
                        <a:effectLst/>
                        <a:latin typeface="Arial" panose="020B0604020202020204" pitchFamily="34" charset="0"/>
                        <a:ea typeface="Calibri" panose="020F0502020204030204" pitchFamily="34" charset="0"/>
                        <a:cs typeface="Arial" panose="020B0604020202020204" pitchFamily="34" charset="0"/>
                      </a:endParaRPr>
                    </a:p>
                  </a:txBody>
                  <a:tcPr marL="38160" marR="38160" marT="0" marB="0"/>
                </a:tc>
                <a:tc>
                  <a:txBody>
                    <a:bodyPr/>
                    <a:lstStyle/>
                    <a:p>
                      <a:pPr algn="ctr">
                        <a:lnSpc>
                          <a:spcPct val="130000"/>
                        </a:lnSpc>
                        <a:spcAft>
                          <a:spcPts val="0"/>
                        </a:spcAft>
                      </a:pPr>
                      <a:r>
                        <a:rPr lang="en-GB" sz="1500" b="1">
                          <a:effectLst/>
                          <a:latin typeface="Arial" panose="020B0604020202020204" pitchFamily="34" charset="0"/>
                          <a:cs typeface="Arial" panose="020B0604020202020204" pitchFamily="34" charset="0"/>
                        </a:rPr>
                        <a:t>0,744</a:t>
                      </a:r>
                      <a:endParaRPr lang="cs-CZ" sz="1500" b="1">
                        <a:effectLst/>
                        <a:latin typeface="Arial" panose="020B0604020202020204" pitchFamily="34" charset="0"/>
                        <a:ea typeface="Calibri" panose="020F0502020204030204" pitchFamily="34" charset="0"/>
                        <a:cs typeface="Arial" panose="020B0604020202020204" pitchFamily="34" charset="0"/>
                      </a:endParaRPr>
                    </a:p>
                  </a:txBody>
                  <a:tcPr marL="38160" marR="38160" marT="0" marB="0"/>
                </a:tc>
                <a:extLst>
                  <a:ext uri="{0D108BD9-81ED-4DB2-BD59-A6C34878D82A}">
                    <a16:rowId xmlns:a16="http://schemas.microsoft.com/office/drawing/2014/main" val="2192668545"/>
                  </a:ext>
                </a:extLst>
              </a:tr>
              <a:tr h="204678">
                <a:tc vMerge="1">
                  <a:txBody>
                    <a:bodyPr/>
                    <a:lstStyle/>
                    <a:p>
                      <a:endParaRPr lang="cs-CZ"/>
                    </a:p>
                  </a:txBody>
                  <a:tcPr/>
                </a:tc>
                <a:tc>
                  <a:txBody>
                    <a:bodyPr/>
                    <a:lstStyle/>
                    <a:p>
                      <a:pPr algn="ctr">
                        <a:lnSpc>
                          <a:spcPct val="130000"/>
                        </a:lnSpc>
                        <a:spcAft>
                          <a:spcPts val="0"/>
                        </a:spcAft>
                      </a:pPr>
                      <a:r>
                        <a:rPr lang="cs-CZ" sz="1500" b="1" dirty="0">
                          <a:effectLst/>
                          <a:latin typeface="Arial" panose="020B0604020202020204" pitchFamily="34" charset="0"/>
                          <a:cs typeface="Arial" panose="020B0604020202020204" pitchFamily="34" charset="0"/>
                        </a:rPr>
                        <a:t>Geologie</a:t>
                      </a:r>
                      <a:endParaRPr lang="cs-CZ" sz="1500" b="1" dirty="0">
                        <a:effectLst/>
                        <a:latin typeface="Arial" panose="020B0604020202020204" pitchFamily="34" charset="0"/>
                        <a:ea typeface="Calibri" panose="020F0502020204030204" pitchFamily="34" charset="0"/>
                        <a:cs typeface="Arial" panose="020B0604020202020204" pitchFamily="34" charset="0"/>
                      </a:endParaRPr>
                    </a:p>
                  </a:txBody>
                  <a:tcPr marL="38160" marR="38160" marT="0" marB="0"/>
                </a:tc>
                <a:tc>
                  <a:txBody>
                    <a:bodyPr/>
                    <a:lstStyle/>
                    <a:p>
                      <a:pPr algn="ctr">
                        <a:lnSpc>
                          <a:spcPct val="130000"/>
                        </a:lnSpc>
                        <a:spcAft>
                          <a:spcPts val="0"/>
                        </a:spcAft>
                      </a:pPr>
                      <a:r>
                        <a:rPr lang="en-GB" sz="1500" b="1" dirty="0">
                          <a:effectLst/>
                          <a:latin typeface="Arial" panose="020B0604020202020204" pitchFamily="34" charset="0"/>
                          <a:cs typeface="Arial" panose="020B0604020202020204" pitchFamily="34" charset="0"/>
                        </a:rPr>
                        <a:t>31</a:t>
                      </a:r>
                      <a:endParaRPr lang="cs-CZ" sz="1500" b="1" dirty="0">
                        <a:effectLst/>
                        <a:latin typeface="Arial" panose="020B0604020202020204" pitchFamily="34" charset="0"/>
                        <a:ea typeface="Calibri" panose="020F0502020204030204" pitchFamily="34" charset="0"/>
                        <a:cs typeface="Arial" panose="020B0604020202020204" pitchFamily="34" charset="0"/>
                      </a:endParaRPr>
                    </a:p>
                  </a:txBody>
                  <a:tcPr marL="38160" marR="38160" marT="0" marB="0"/>
                </a:tc>
                <a:tc>
                  <a:txBody>
                    <a:bodyPr/>
                    <a:lstStyle/>
                    <a:p>
                      <a:pPr algn="ctr">
                        <a:lnSpc>
                          <a:spcPct val="130000"/>
                        </a:lnSpc>
                        <a:spcAft>
                          <a:spcPts val="0"/>
                        </a:spcAft>
                      </a:pPr>
                      <a:r>
                        <a:rPr lang="en-GB" sz="1500" b="1">
                          <a:effectLst/>
                          <a:latin typeface="Arial" panose="020B0604020202020204" pitchFamily="34" charset="0"/>
                          <a:cs typeface="Arial" panose="020B0604020202020204" pitchFamily="34" charset="0"/>
                        </a:rPr>
                        <a:t>0,457</a:t>
                      </a:r>
                      <a:endParaRPr lang="cs-CZ" sz="1500" b="1">
                        <a:effectLst/>
                        <a:latin typeface="Arial" panose="020B0604020202020204" pitchFamily="34" charset="0"/>
                        <a:ea typeface="Calibri" panose="020F0502020204030204" pitchFamily="34" charset="0"/>
                        <a:cs typeface="Arial" panose="020B0604020202020204" pitchFamily="34" charset="0"/>
                      </a:endParaRPr>
                    </a:p>
                  </a:txBody>
                  <a:tcPr marL="38160" marR="38160" marT="0" marB="0"/>
                </a:tc>
                <a:extLst>
                  <a:ext uri="{0D108BD9-81ED-4DB2-BD59-A6C34878D82A}">
                    <a16:rowId xmlns:a16="http://schemas.microsoft.com/office/drawing/2014/main" val="1942935424"/>
                  </a:ext>
                </a:extLst>
              </a:tr>
              <a:tr h="487609">
                <a:tc>
                  <a:txBody>
                    <a:bodyPr/>
                    <a:lstStyle/>
                    <a:p>
                      <a:pPr algn="ctr">
                        <a:lnSpc>
                          <a:spcPct val="130000"/>
                        </a:lnSpc>
                        <a:spcAft>
                          <a:spcPts val="0"/>
                        </a:spcAft>
                      </a:pPr>
                      <a:r>
                        <a:rPr lang="en-GB" sz="1600" b="1" dirty="0">
                          <a:solidFill>
                            <a:srgbClr val="FFFF00"/>
                          </a:solidFill>
                          <a:effectLst/>
                          <a:latin typeface="Arial" panose="020B0604020202020204" pitchFamily="34" charset="0"/>
                          <a:cs typeface="Arial" panose="020B0604020202020204" pitchFamily="34" charset="0"/>
                        </a:rPr>
                        <a:t>Učitel</a:t>
                      </a:r>
                      <a:endParaRPr lang="cs-CZ" sz="1600" b="1" dirty="0">
                        <a:solidFill>
                          <a:srgbClr val="FFFF00"/>
                        </a:solidFill>
                        <a:effectLst/>
                        <a:latin typeface="Arial" panose="020B0604020202020204" pitchFamily="34" charset="0"/>
                        <a:ea typeface="Calibri" panose="020F0502020204030204" pitchFamily="34" charset="0"/>
                        <a:cs typeface="Arial" panose="020B0604020202020204" pitchFamily="34" charset="0"/>
                      </a:endParaRPr>
                    </a:p>
                  </a:txBody>
                  <a:tcPr marL="38160" marR="38160" marT="0" marB="0"/>
                </a:tc>
                <a:tc>
                  <a:txBody>
                    <a:bodyPr/>
                    <a:lstStyle/>
                    <a:p>
                      <a:pPr algn="ctr">
                        <a:lnSpc>
                          <a:spcPct val="130000"/>
                        </a:lnSpc>
                        <a:spcAft>
                          <a:spcPts val="0"/>
                        </a:spcAft>
                      </a:pPr>
                      <a:r>
                        <a:rPr lang="en-GB" sz="1500" b="1" dirty="0">
                          <a:effectLst/>
                          <a:latin typeface="Arial" panose="020B0604020202020204" pitchFamily="34" charset="0"/>
                          <a:cs typeface="Arial" panose="020B0604020202020204" pitchFamily="34" charset="0"/>
                        </a:rPr>
                        <a:t>Učitel </a:t>
                      </a:r>
                      <a:r>
                        <a:rPr lang="cs-CZ" sz="1500" b="1" dirty="0">
                          <a:effectLst/>
                          <a:latin typeface="Arial" panose="020B0604020202020204" pitchFamily="34" charset="0"/>
                          <a:cs typeface="Arial" panose="020B0604020202020204" pitchFamily="34" charset="0"/>
                        </a:rPr>
                        <a:t>1 až 11</a:t>
                      </a:r>
                      <a:endParaRPr lang="cs-CZ" sz="1500" b="1" dirty="0">
                        <a:effectLst/>
                        <a:latin typeface="Arial" panose="020B0604020202020204" pitchFamily="34" charset="0"/>
                        <a:ea typeface="Calibri" panose="020F0502020204030204" pitchFamily="34" charset="0"/>
                        <a:cs typeface="Arial" panose="020B0604020202020204" pitchFamily="34" charset="0"/>
                      </a:endParaRPr>
                    </a:p>
                  </a:txBody>
                  <a:tcPr marL="38160" marR="38160" marT="0" marB="0"/>
                </a:tc>
                <a:tc>
                  <a:txBody>
                    <a:bodyPr/>
                    <a:lstStyle/>
                    <a:p>
                      <a:pPr algn="ctr">
                        <a:lnSpc>
                          <a:spcPct val="130000"/>
                        </a:lnSpc>
                        <a:spcAft>
                          <a:spcPts val="0"/>
                        </a:spcAft>
                      </a:pPr>
                      <a:endParaRPr lang="cs-CZ" sz="1500" b="1" dirty="0">
                        <a:effectLst/>
                        <a:latin typeface="Arial" panose="020B0604020202020204" pitchFamily="34" charset="0"/>
                        <a:ea typeface="Calibri" panose="020F0502020204030204" pitchFamily="34" charset="0"/>
                        <a:cs typeface="Arial" panose="020B0604020202020204" pitchFamily="34" charset="0"/>
                      </a:endParaRPr>
                    </a:p>
                  </a:txBody>
                  <a:tcPr marL="38160" marR="38160" marT="0" marB="0"/>
                </a:tc>
                <a:tc>
                  <a:txBody>
                    <a:bodyPr/>
                    <a:lstStyle/>
                    <a:p>
                      <a:pPr algn="ctr">
                        <a:lnSpc>
                          <a:spcPct val="130000"/>
                        </a:lnSpc>
                        <a:spcAft>
                          <a:spcPts val="0"/>
                        </a:spcAft>
                      </a:pPr>
                      <a:r>
                        <a:rPr lang="cs-CZ" sz="1500" b="1" dirty="0">
                          <a:effectLst/>
                          <a:latin typeface="Arial" panose="020B0604020202020204" pitchFamily="34" charset="0"/>
                          <a:cs typeface="Arial" panose="020B0604020202020204" pitchFamily="34" charset="0"/>
                        </a:rPr>
                        <a:t>0,404 až </a:t>
                      </a:r>
                      <a:r>
                        <a:rPr lang="en-GB" sz="1500" b="1" dirty="0">
                          <a:effectLst/>
                          <a:latin typeface="Arial" panose="020B0604020202020204" pitchFamily="34" charset="0"/>
                          <a:cs typeface="Arial" panose="020B0604020202020204" pitchFamily="34" charset="0"/>
                        </a:rPr>
                        <a:t>1,244</a:t>
                      </a:r>
                      <a:endParaRPr lang="cs-CZ" sz="1500" b="1" dirty="0">
                        <a:effectLst/>
                        <a:latin typeface="Arial" panose="020B0604020202020204" pitchFamily="34" charset="0"/>
                        <a:ea typeface="Calibri" panose="020F0502020204030204" pitchFamily="34" charset="0"/>
                        <a:cs typeface="Arial" panose="020B0604020202020204" pitchFamily="34" charset="0"/>
                      </a:endParaRPr>
                    </a:p>
                  </a:txBody>
                  <a:tcPr marL="38160" marR="38160" marT="0" marB="0"/>
                </a:tc>
                <a:extLst>
                  <a:ext uri="{0D108BD9-81ED-4DB2-BD59-A6C34878D82A}">
                    <a16:rowId xmlns:a16="http://schemas.microsoft.com/office/drawing/2014/main" val="2783220941"/>
                  </a:ext>
                </a:extLst>
              </a:tr>
            </a:tbl>
          </a:graphicData>
        </a:graphic>
      </p:graphicFrame>
      <p:sp>
        <p:nvSpPr>
          <p:cNvPr id="7" name="Obdélník 6">
            <a:extLst>
              <a:ext uri="{FF2B5EF4-FFF2-40B4-BE49-F238E27FC236}">
                <a16:creationId xmlns:a16="http://schemas.microsoft.com/office/drawing/2014/main" id="{5FBD1226-AA09-4927-A861-C795162A699C}"/>
              </a:ext>
            </a:extLst>
          </p:cNvPr>
          <p:cNvSpPr/>
          <p:nvPr/>
        </p:nvSpPr>
        <p:spPr>
          <a:xfrm>
            <a:off x="669073" y="402481"/>
            <a:ext cx="8136260" cy="369332"/>
          </a:xfrm>
          <a:prstGeom prst="rect">
            <a:avLst/>
          </a:prstGeom>
        </p:spPr>
        <p:txBody>
          <a:bodyPr wrap="square">
            <a:spAutoFit/>
          </a:bodyPr>
          <a:lstStyle/>
          <a:p>
            <a:pPr lvl="0"/>
            <a:r>
              <a:rPr lang="cs-CZ" dirty="0">
                <a:latin typeface="Arial" panose="020B0604020202020204" pitchFamily="34" charset="0"/>
                <a:cs typeface="Arial" panose="020B0604020202020204" pitchFamily="34" charset="0"/>
              </a:rPr>
              <a:t>3) Které </a:t>
            </a:r>
            <a:r>
              <a:rPr lang="cs-CZ" b="1" dirty="0">
                <a:latin typeface="Arial" panose="020B0604020202020204" pitchFamily="34" charset="0"/>
                <a:cs typeface="Arial" panose="020B0604020202020204" pitchFamily="34" charset="0"/>
              </a:rPr>
              <a:t>faktory</a:t>
            </a:r>
            <a:r>
              <a:rPr lang="cs-CZ" dirty="0">
                <a:latin typeface="Arial" panose="020B0604020202020204" pitchFamily="34" charset="0"/>
                <a:cs typeface="Arial" panose="020B0604020202020204" pitchFamily="34" charset="0"/>
              </a:rPr>
              <a:t> a jakou silou ovlivňují efektivitu </a:t>
            </a:r>
            <a:r>
              <a:rPr lang="cs-CZ" b="1" dirty="0">
                <a:solidFill>
                  <a:srgbClr val="00B050"/>
                </a:solidFill>
                <a:latin typeface="Arial" panose="020B0604020202020204" pitchFamily="34" charset="0"/>
                <a:cs typeface="Arial" panose="020B0604020202020204" pitchFamily="34" charset="0"/>
              </a:rPr>
              <a:t>DV</a:t>
            </a:r>
            <a:r>
              <a:rPr lang="cs-CZ" dirty="0">
                <a:latin typeface="Arial" panose="020B0604020202020204" pitchFamily="34" charset="0"/>
                <a:cs typeface="Arial" panose="020B0604020202020204" pitchFamily="34" charset="0"/>
              </a:rPr>
              <a:t> ve vyučovacím procesu?</a:t>
            </a:r>
          </a:p>
        </p:txBody>
      </p:sp>
      <p:sp>
        <p:nvSpPr>
          <p:cNvPr id="11" name="TextBox 15">
            <a:extLst>
              <a:ext uri="{FF2B5EF4-FFF2-40B4-BE49-F238E27FC236}">
                <a16:creationId xmlns:a16="http://schemas.microsoft.com/office/drawing/2014/main" id="{F31FD39A-CBB4-481A-8D19-924C12127113}"/>
              </a:ext>
            </a:extLst>
          </p:cNvPr>
          <p:cNvSpPr txBox="1"/>
          <p:nvPr/>
        </p:nvSpPr>
        <p:spPr>
          <a:xfrm>
            <a:off x="3577461" y="6058046"/>
            <a:ext cx="5287951" cy="1195277"/>
          </a:xfrm>
          <a:prstGeom prst="rect">
            <a:avLst/>
          </a:prstGeom>
          <a:noFill/>
        </p:spPr>
        <p:txBody>
          <a:bodyPr wrap="square" lIns="0" tIns="0" rIns="0" bIns="0" rtlCol="0">
            <a:normAutofit/>
          </a:bodyPr>
          <a:lstStyle/>
          <a:p>
            <a:pPr algn="r">
              <a:lnSpc>
                <a:spcPct val="130000"/>
              </a:lnSpc>
            </a:pPr>
            <a:r>
              <a:rPr lang="pl-PL" sz="1600" dirty="0"/>
              <a:t>Milada.tepla</a:t>
            </a:r>
            <a:r>
              <a:rPr lang="en-US" sz="1600" dirty="0"/>
              <a:t>@natur.cuni.cz</a:t>
            </a:r>
          </a:p>
          <a:p>
            <a:pPr algn="r">
              <a:lnSpc>
                <a:spcPct val="130000"/>
              </a:lnSpc>
            </a:pPr>
            <a:r>
              <a:rPr lang="en-US" sz="1600" dirty="0" err="1"/>
              <a:t>Katedra</a:t>
            </a:r>
            <a:r>
              <a:rPr lang="en-US" sz="1600" dirty="0"/>
              <a:t> </a:t>
            </a:r>
            <a:r>
              <a:rPr lang="cs-CZ" sz="1600" dirty="0"/>
              <a:t>učitelství a didaktiky chemie</a:t>
            </a:r>
            <a:endParaRPr lang="pl-PL" sz="1600" dirty="0"/>
          </a:p>
        </p:txBody>
      </p:sp>
    </p:spTree>
    <p:extLst>
      <p:ext uri="{BB962C8B-B14F-4D97-AF65-F5344CB8AC3E}">
        <p14:creationId xmlns:p14="http://schemas.microsoft.com/office/powerpoint/2010/main" val="1732953570"/>
      </p:ext>
    </p:extLst>
  </p:cSld>
  <p:clrMapOvr>
    <a:masterClrMapping/>
  </p:clrMapOvr>
  <mc:AlternateContent xmlns:mc="http://schemas.openxmlformats.org/markup-compatibility/2006" xmlns:p14="http://schemas.microsoft.com/office/powerpoint/2010/main">
    <mc:Choice Requires="p14">
      <p:transition spd="slow" p14:dur="2000" advTm="254890"/>
    </mc:Choice>
    <mc:Fallback xmlns="">
      <p:transition spd="slow" advTm="25489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flipV="1">
            <a:off x="278588" y="5956296"/>
            <a:ext cx="8526745" cy="1"/>
          </a:xfrm>
          <a:prstGeom prst="line">
            <a:avLst/>
          </a:prstGeom>
          <a:ln w="12700" cmpd="sng">
            <a:solidFill>
              <a:srgbClr val="D22D40"/>
            </a:solidFill>
          </a:ln>
          <a:effectLst/>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p:nvPicPr>
        <p:blipFill>
          <a:blip r:embed="rId3"/>
          <a:stretch>
            <a:fillRect/>
          </a:stretch>
        </p:blipFill>
        <p:spPr>
          <a:xfrm>
            <a:off x="278588" y="6126327"/>
            <a:ext cx="1909097" cy="552122"/>
          </a:xfrm>
          <a:prstGeom prst="rect">
            <a:avLst/>
          </a:prstGeom>
        </p:spPr>
      </p:pic>
      <p:pic>
        <p:nvPicPr>
          <p:cNvPr id="7" name="Obrázek 15">
            <a:extLst>
              <a:ext uri="{FF2B5EF4-FFF2-40B4-BE49-F238E27FC236}">
                <a16:creationId xmlns:a16="http://schemas.microsoft.com/office/drawing/2014/main" id="{6104E770-1AEB-486C-B255-6C5A051DFD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1159" t="1810" r="13496" b="1056"/>
          <a:stretch>
            <a:fillRect/>
          </a:stretch>
        </p:blipFill>
        <p:spPr bwMode="auto">
          <a:xfrm>
            <a:off x="1674851" y="1308213"/>
            <a:ext cx="2764739" cy="2092675"/>
          </a:xfrm>
          <a:prstGeom prst="rect">
            <a:avLst/>
          </a:prstGeom>
          <a:noFill/>
          <a:extLst>
            <a:ext uri="{909E8E84-426E-40DD-AFC4-6F175D3DCCD1}">
              <a14:hiddenFill xmlns:a14="http://schemas.microsoft.com/office/drawing/2010/main">
                <a:solidFill>
                  <a:srgbClr val="FFFFFF"/>
                </a:solidFill>
              </a14:hiddenFill>
            </a:ext>
          </a:extLst>
        </p:spPr>
      </p:pic>
      <p:pic>
        <p:nvPicPr>
          <p:cNvPr id="8" name="Obrázek 12">
            <a:extLst>
              <a:ext uri="{FF2B5EF4-FFF2-40B4-BE49-F238E27FC236}">
                <a16:creationId xmlns:a16="http://schemas.microsoft.com/office/drawing/2014/main" id="{D4187E1C-0B9B-443E-953B-A87FA279E4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3261" t="612" r="10223" b="1048"/>
          <a:stretch>
            <a:fillRect/>
          </a:stretch>
        </p:blipFill>
        <p:spPr bwMode="auto">
          <a:xfrm>
            <a:off x="4731557" y="1229619"/>
            <a:ext cx="2856560" cy="2162176"/>
          </a:xfrm>
          <a:prstGeom prst="rect">
            <a:avLst/>
          </a:prstGeom>
          <a:noFill/>
          <a:extLst>
            <a:ext uri="{909E8E84-426E-40DD-AFC4-6F175D3DCCD1}">
              <a14:hiddenFill xmlns:a14="http://schemas.microsoft.com/office/drawing/2010/main">
                <a:solidFill>
                  <a:srgbClr val="FFFFFF"/>
                </a:solidFill>
              </a14:hiddenFill>
            </a:ext>
          </a:extLst>
        </p:spPr>
      </p:pic>
      <p:pic>
        <p:nvPicPr>
          <p:cNvPr id="12" name="Obrázek 2">
            <a:extLst>
              <a:ext uri="{FF2B5EF4-FFF2-40B4-BE49-F238E27FC236}">
                <a16:creationId xmlns:a16="http://schemas.microsoft.com/office/drawing/2014/main" id="{45EB2F54-65AA-4D3E-BED5-02E2B3CE0D5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2497" t="2904" r="13029" b="1482"/>
          <a:stretch>
            <a:fillRect/>
          </a:stretch>
        </p:blipFill>
        <p:spPr bwMode="auto">
          <a:xfrm>
            <a:off x="1501615" y="3494332"/>
            <a:ext cx="2937976" cy="2223800"/>
          </a:xfrm>
          <a:prstGeom prst="rect">
            <a:avLst/>
          </a:prstGeom>
          <a:noFill/>
          <a:extLst>
            <a:ext uri="{909E8E84-426E-40DD-AFC4-6F175D3DCCD1}">
              <a14:hiddenFill xmlns:a14="http://schemas.microsoft.com/office/drawing/2010/main">
                <a:solidFill>
                  <a:srgbClr val="FFFFFF"/>
                </a:solidFill>
              </a14:hiddenFill>
            </a:ext>
          </a:extLst>
        </p:spPr>
      </p:pic>
      <p:pic>
        <p:nvPicPr>
          <p:cNvPr id="13" name="Obrázek 14">
            <a:extLst>
              <a:ext uri="{FF2B5EF4-FFF2-40B4-BE49-F238E27FC236}">
                <a16:creationId xmlns:a16="http://schemas.microsoft.com/office/drawing/2014/main" id="{8F62BEE0-274C-416F-8FB4-8080D3BA39E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2115" t="2605" r="13411" b="1917"/>
          <a:stretch>
            <a:fillRect/>
          </a:stretch>
        </p:blipFill>
        <p:spPr bwMode="auto">
          <a:xfrm>
            <a:off x="4745130" y="3516522"/>
            <a:ext cx="2967210" cy="2238943"/>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Přímá spojnice 13">
            <a:extLst>
              <a:ext uri="{FF2B5EF4-FFF2-40B4-BE49-F238E27FC236}">
                <a16:creationId xmlns:a16="http://schemas.microsoft.com/office/drawing/2014/main" id="{FD8BBB77-4EFE-49C4-A565-8617DD26AD58}"/>
              </a:ext>
            </a:extLst>
          </p:cNvPr>
          <p:cNvCxnSpPr/>
          <p:nvPr/>
        </p:nvCxnSpPr>
        <p:spPr>
          <a:xfrm flipV="1">
            <a:off x="918433" y="3439356"/>
            <a:ext cx="8005666" cy="25543"/>
          </a:xfrm>
          <a:prstGeom prst="line">
            <a:avLst/>
          </a:prstGeom>
        </p:spPr>
        <p:style>
          <a:lnRef idx="2">
            <a:schemeClr val="accent6"/>
          </a:lnRef>
          <a:fillRef idx="0">
            <a:schemeClr val="accent6"/>
          </a:fillRef>
          <a:effectRef idx="1">
            <a:schemeClr val="accent6"/>
          </a:effectRef>
          <a:fontRef idx="minor">
            <a:schemeClr val="tx1"/>
          </a:fontRef>
        </p:style>
      </p:cxnSp>
      <p:cxnSp>
        <p:nvCxnSpPr>
          <p:cNvPr id="15" name="Přímá spojnice 14">
            <a:extLst>
              <a:ext uri="{FF2B5EF4-FFF2-40B4-BE49-F238E27FC236}">
                <a16:creationId xmlns:a16="http://schemas.microsoft.com/office/drawing/2014/main" id="{AF55F27E-1489-4777-BA3A-6D8B88416C5C}"/>
              </a:ext>
            </a:extLst>
          </p:cNvPr>
          <p:cNvCxnSpPr>
            <a:cxnSpLocks/>
          </p:cNvCxnSpPr>
          <p:nvPr/>
        </p:nvCxnSpPr>
        <p:spPr>
          <a:xfrm flipH="1">
            <a:off x="4585362" y="1588753"/>
            <a:ext cx="13997" cy="3708677"/>
          </a:xfrm>
          <a:prstGeom prst="line">
            <a:avLst/>
          </a:prstGeom>
        </p:spPr>
        <p:style>
          <a:lnRef idx="2">
            <a:schemeClr val="accent6"/>
          </a:lnRef>
          <a:fillRef idx="0">
            <a:schemeClr val="accent6"/>
          </a:fillRef>
          <a:effectRef idx="1">
            <a:schemeClr val="accent6"/>
          </a:effectRef>
          <a:fontRef idx="minor">
            <a:schemeClr val="tx1"/>
          </a:fontRef>
        </p:style>
      </p:cxnSp>
      <p:sp>
        <p:nvSpPr>
          <p:cNvPr id="16" name="TextovéPole 15">
            <a:extLst>
              <a:ext uri="{FF2B5EF4-FFF2-40B4-BE49-F238E27FC236}">
                <a16:creationId xmlns:a16="http://schemas.microsoft.com/office/drawing/2014/main" id="{2ECD0778-C151-49CA-AF28-14F42F1FBC0F}"/>
              </a:ext>
            </a:extLst>
          </p:cNvPr>
          <p:cNvSpPr txBox="1"/>
          <p:nvPr/>
        </p:nvSpPr>
        <p:spPr>
          <a:xfrm>
            <a:off x="4324813" y="3255919"/>
            <a:ext cx="595676" cy="415498"/>
          </a:xfrm>
          <a:prstGeom prst="rect">
            <a:avLst/>
          </a:prstGeom>
          <a:solidFill>
            <a:schemeClr val="bg1"/>
          </a:solidFill>
          <a:ln w="38100">
            <a:solidFill>
              <a:srgbClr val="F69B50"/>
            </a:solidFill>
          </a:ln>
        </p:spPr>
        <p:txBody>
          <a:bodyPr wrap="none" rtlCol="0">
            <a:spAutoFit/>
          </a:bodyPr>
          <a:lstStyle/>
          <a:p>
            <a:r>
              <a:rPr lang="cs-CZ" sz="2100" b="1" dirty="0"/>
              <a:t>Věk</a:t>
            </a:r>
          </a:p>
        </p:txBody>
      </p:sp>
      <p:sp>
        <p:nvSpPr>
          <p:cNvPr id="18" name="Obdélník 17">
            <a:extLst>
              <a:ext uri="{FF2B5EF4-FFF2-40B4-BE49-F238E27FC236}">
                <a16:creationId xmlns:a16="http://schemas.microsoft.com/office/drawing/2014/main" id="{493A2416-6401-40C1-999D-5CCBF270C7AB}"/>
              </a:ext>
            </a:extLst>
          </p:cNvPr>
          <p:cNvSpPr/>
          <p:nvPr/>
        </p:nvSpPr>
        <p:spPr>
          <a:xfrm>
            <a:off x="669073" y="402481"/>
            <a:ext cx="8136260" cy="369332"/>
          </a:xfrm>
          <a:prstGeom prst="rect">
            <a:avLst/>
          </a:prstGeom>
        </p:spPr>
        <p:txBody>
          <a:bodyPr wrap="square">
            <a:spAutoFit/>
          </a:bodyPr>
          <a:lstStyle/>
          <a:p>
            <a:pPr lvl="0"/>
            <a:r>
              <a:rPr lang="cs-CZ" dirty="0">
                <a:latin typeface="Arial" panose="020B0604020202020204" pitchFamily="34" charset="0"/>
                <a:cs typeface="Arial" panose="020B0604020202020204" pitchFamily="34" charset="0"/>
              </a:rPr>
              <a:t>3) Které </a:t>
            </a:r>
            <a:r>
              <a:rPr lang="cs-CZ" b="1" dirty="0">
                <a:latin typeface="Arial" panose="020B0604020202020204" pitchFamily="34" charset="0"/>
                <a:cs typeface="Arial" panose="020B0604020202020204" pitchFamily="34" charset="0"/>
              </a:rPr>
              <a:t>faktory</a:t>
            </a:r>
            <a:r>
              <a:rPr lang="cs-CZ" dirty="0">
                <a:latin typeface="Arial" panose="020B0604020202020204" pitchFamily="34" charset="0"/>
                <a:cs typeface="Arial" panose="020B0604020202020204" pitchFamily="34" charset="0"/>
              </a:rPr>
              <a:t> a jakou silou ovlivňují efektivitu </a:t>
            </a:r>
            <a:r>
              <a:rPr lang="cs-CZ" b="1" dirty="0">
                <a:solidFill>
                  <a:srgbClr val="00B050"/>
                </a:solidFill>
                <a:latin typeface="Arial" panose="020B0604020202020204" pitchFamily="34" charset="0"/>
                <a:cs typeface="Arial" panose="020B0604020202020204" pitchFamily="34" charset="0"/>
              </a:rPr>
              <a:t>DV</a:t>
            </a:r>
            <a:r>
              <a:rPr lang="cs-CZ" dirty="0">
                <a:latin typeface="Arial" panose="020B0604020202020204" pitchFamily="34" charset="0"/>
                <a:cs typeface="Arial" panose="020B0604020202020204" pitchFamily="34" charset="0"/>
              </a:rPr>
              <a:t> ve vyučovacím procesu?</a:t>
            </a:r>
          </a:p>
        </p:txBody>
      </p:sp>
      <p:sp>
        <p:nvSpPr>
          <p:cNvPr id="19" name="TextBox 15">
            <a:extLst>
              <a:ext uri="{FF2B5EF4-FFF2-40B4-BE49-F238E27FC236}">
                <a16:creationId xmlns:a16="http://schemas.microsoft.com/office/drawing/2014/main" id="{A35C744F-AF3D-4111-ADEC-63DFF2DC6B5C}"/>
              </a:ext>
            </a:extLst>
          </p:cNvPr>
          <p:cNvSpPr txBox="1"/>
          <p:nvPr/>
        </p:nvSpPr>
        <p:spPr>
          <a:xfrm>
            <a:off x="3577461" y="6058046"/>
            <a:ext cx="5287951" cy="1195277"/>
          </a:xfrm>
          <a:prstGeom prst="rect">
            <a:avLst/>
          </a:prstGeom>
          <a:noFill/>
        </p:spPr>
        <p:txBody>
          <a:bodyPr wrap="square" lIns="0" tIns="0" rIns="0" bIns="0" rtlCol="0">
            <a:normAutofit/>
          </a:bodyPr>
          <a:lstStyle/>
          <a:p>
            <a:pPr algn="r">
              <a:lnSpc>
                <a:spcPct val="130000"/>
              </a:lnSpc>
            </a:pPr>
            <a:r>
              <a:rPr lang="pl-PL" sz="1600" dirty="0"/>
              <a:t>Milada.tepla</a:t>
            </a:r>
            <a:r>
              <a:rPr lang="en-US" sz="1600" dirty="0"/>
              <a:t>@natur.cuni.cz</a:t>
            </a:r>
          </a:p>
          <a:p>
            <a:pPr algn="r">
              <a:lnSpc>
                <a:spcPct val="130000"/>
              </a:lnSpc>
            </a:pPr>
            <a:r>
              <a:rPr lang="en-US" sz="1600" dirty="0" err="1"/>
              <a:t>Katedra</a:t>
            </a:r>
            <a:r>
              <a:rPr lang="en-US" sz="1600" dirty="0"/>
              <a:t> </a:t>
            </a:r>
            <a:r>
              <a:rPr lang="cs-CZ" sz="1600" dirty="0"/>
              <a:t>učitelství a didaktiky chemie</a:t>
            </a:r>
            <a:endParaRPr lang="pl-PL" sz="1600" dirty="0"/>
          </a:p>
        </p:txBody>
      </p:sp>
    </p:spTree>
    <p:extLst>
      <p:ext uri="{BB962C8B-B14F-4D97-AF65-F5344CB8AC3E}">
        <p14:creationId xmlns:p14="http://schemas.microsoft.com/office/powerpoint/2010/main" val="613692278"/>
      </p:ext>
    </p:extLst>
  </p:cSld>
  <p:clrMapOvr>
    <a:masterClrMapping/>
  </p:clrMapOvr>
  <mc:AlternateContent xmlns:mc="http://schemas.openxmlformats.org/markup-compatibility/2006" xmlns:p14="http://schemas.microsoft.com/office/powerpoint/2010/main">
    <mc:Choice Requires="p14">
      <p:transition spd="slow" p14:dur="2000" advTm="113692"/>
    </mc:Choice>
    <mc:Fallback xmlns="">
      <p:transition spd="slow" advTm="113692"/>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flipV="1">
            <a:off x="278588" y="5956296"/>
            <a:ext cx="8526745" cy="1"/>
          </a:xfrm>
          <a:prstGeom prst="line">
            <a:avLst/>
          </a:prstGeom>
          <a:ln w="12700" cmpd="sng">
            <a:solidFill>
              <a:srgbClr val="D22D40"/>
            </a:solidFill>
          </a:ln>
          <a:effectLst/>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p:nvPicPr>
        <p:blipFill>
          <a:blip r:embed="rId3"/>
          <a:stretch>
            <a:fillRect/>
          </a:stretch>
        </p:blipFill>
        <p:spPr>
          <a:xfrm>
            <a:off x="278588" y="6126327"/>
            <a:ext cx="1909097" cy="552122"/>
          </a:xfrm>
          <a:prstGeom prst="rect">
            <a:avLst/>
          </a:prstGeom>
        </p:spPr>
      </p:pic>
      <p:sp>
        <p:nvSpPr>
          <p:cNvPr id="11" name="TextBox 8">
            <a:extLst>
              <a:ext uri="{FF2B5EF4-FFF2-40B4-BE49-F238E27FC236}">
                <a16:creationId xmlns:a16="http://schemas.microsoft.com/office/drawing/2014/main" id="{BE2F4897-8B3A-4633-A985-F52EC409C726}"/>
              </a:ext>
            </a:extLst>
          </p:cNvPr>
          <p:cNvSpPr txBox="1"/>
          <p:nvPr/>
        </p:nvSpPr>
        <p:spPr>
          <a:xfrm>
            <a:off x="-45422" y="372836"/>
            <a:ext cx="9189422" cy="491073"/>
          </a:xfrm>
          <a:prstGeom prst="rect">
            <a:avLst/>
          </a:prstGeom>
          <a:noFill/>
        </p:spPr>
        <p:txBody>
          <a:bodyPr wrap="square" lIns="0" tIns="0" rIns="0" bIns="0" rtlCol="0">
            <a:noAutofit/>
          </a:bodyPr>
          <a:lstStyle/>
          <a:p>
            <a:pPr algn="ctr">
              <a:lnSpc>
                <a:spcPct val="130000"/>
              </a:lnSpc>
            </a:pPr>
            <a:r>
              <a:rPr lang="cs-CZ" sz="2500" b="1" dirty="0">
                <a:solidFill>
                  <a:srgbClr val="C00000"/>
                </a:solidFill>
                <a:latin typeface="Arial"/>
                <a:cs typeface="Arial"/>
              </a:rPr>
              <a:t>Výsledky z vybraných výzkumných šetření</a:t>
            </a:r>
            <a:r>
              <a:rPr lang="cs-CZ" sz="2500" b="1" dirty="0">
                <a:solidFill>
                  <a:srgbClr val="0070C0"/>
                </a:solidFill>
                <a:latin typeface="Arial"/>
                <a:cs typeface="Arial"/>
              </a:rPr>
              <a:t>: shrnutí</a:t>
            </a:r>
          </a:p>
        </p:txBody>
      </p:sp>
      <p:pic>
        <p:nvPicPr>
          <p:cNvPr id="12" name="Picture 4" descr="Na obrázku může být: jeden člověk nebo víc lidí, obrazovka, notebook a uvnitř">
            <a:extLst>
              <a:ext uri="{FF2B5EF4-FFF2-40B4-BE49-F238E27FC236}">
                <a16:creationId xmlns:a16="http://schemas.microsoft.com/office/drawing/2014/main" id="{588070EF-D421-4399-9BE9-06CBDAAB76D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941" t="8651"/>
          <a:stretch/>
        </p:blipFill>
        <p:spPr bwMode="auto">
          <a:xfrm>
            <a:off x="5189378" y="2342136"/>
            <a:ext cx="3676036" cy="230596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2">
            <a:extLst>
              <a:ext uri="{FF2B5EF4-FFF2-40B4-BE49-F238E27FC236}">
                <a16:creationId xmlns:a16="http://schemas.microsoft.com/office/drawing/2014/main" id="{8BC3D403-23A4-43C2-A097-E88CA156D066}"/>
              </a:ext>
            </a:extLst>
          </p:cNvPr>
          <p:cNvSpPr txBox="1"/>
          <p:nvPr/>
        </p:nvSpPr>
        <p:spPr>
          <a:xfrm>
            <a:off x="278586" y="1382385"/>
            <a:ext cx="4696185" cy="4431983"/>
          </a:xfrm>
          <a:prstGeom prst="rect">
            <a:avLst/>
          </a:prstGeom>
          <a:noFill/>
        </p:spPr>
        <p:txBody>
          <a:bodyPr wrap="square" lIns="0" tIns="0" rIns="0" bIns="0" rtlCol="0">
            <a:spAutoFit/>
          </a:bodyPr>
          <a:lstStyle/>
          <a:p>
            <a:pPr>
              <a:buClr>
                <a:srgbClr val="D22D40"/>
              </a:buClr>
            </a:pPr>
            <a:r>
              <a:rPr lang="cs-CZ" sz="1600" b="1" u="sng" dirty="0">
                <a:latin typeface="Arial"/>
                <a:cs typeface="Arial"/>
              </a:rPr>
              <a:t>Vnitřní motivace</a:t>
            </a:r>
          </a:p>
          <a:p>
            <a:pPr>
              <a:buClr>
                <a:srgbClr val="D22D40"/>
              </a:buClr>
            </a:pPr>
            <a:endParaRPr lang="cs-CZ" sz="1600" b="1" u="sng" dirty="0">
              <a:latin typeface="Arial"/>
              <a:cs typeface="Arial"/>
            </a:endParaRPr>
          </a:p>
          <a:p>
            <a:pPr marL="285750" indent="-285750">
              <a:buClr>
                <a:srgbClr val="D22D40"/>
              </a:buClr>
              <a:buFont typeface="Arial" panose="020B0604020202020204" pitchFamily="34" charset="0"/>
              <a:buChar char="•"/>
            </a:pPr>
            <a:r>
              <a:rPr lang="en-US" sz="1600" b="1" dirty="0">
                <a:latin typeface="Arial"/>
                <a:cs typeface="Arial"/>
              </a:rPr>
              <a:t>Po 1. </a:t>
            </a:r>
            <a:r>
              <a:rPr lang="en-US" sz="1600" b="1" dirty="0" err="1">
                <a:latin typeface="Arial"/>
                <a:cs typeface="Arial"/>
              </a:rPr>
              <a:t>VH</a:t>
            </a:r>
            <a:r>
              <a:rPr lang="en-US" sz="1600" b="1" dirty="0">
                <a:latin typeface="Arial"/>
                <a:cs typeface="Arial"/>
              </a:rPr>
              <a:t>: </a:t>
            </a:r>
            <a:r>
              <a:rPr lang="en-US" sz="1600" dirty="0" err="1">
                <a:latin typeface="Arial"/>
                <a:cs typeface="Arial"/>
              </a:rPr>
              <a:t>veliký</a:t>
            </a:r>
            <a:r>
              <a:rPr lang="en-US" sz="1600" dirty="0">
                <a:latin typeface="Arial"/>
                <a:cs typeface="Arial"/>
              </a:rPr>
              <a:t> </a:t>
            </a:r>
            <a:r>
              <a:rPr lang="en-US" sz="1600" dirty="0" err="1">
                <a:latin typeface="Arial"/>
                <a:cs typeface="Arial"/>
              </a:rPr>
              <a:t>pozitivní</a:t>
            </a:r>
            <a:r>
              <a:rPr lang="en-US" sz="1600" dirty="0">
                <a:latin typeface="Arial"/>
                <a:cs typeface="Arial"/>
              </a:rPr>
              <a:t> </a:t>
            </a:r>
            <a:r>
              <a:rPr lang="en-US" sz="1600" dirty="0" err="1">
                <a:latin typeface="Arial"/>
                <a:cs typeface="Arial"/>
              </a:rPr>
              <a:t>efekt</a:t>
            </a:r>
            <a:r>
              <a:rPr lang="cs-CZ" sz="1600" dirty="0">
                <a:latin typeface="Arial"/>
                <a:cs typeface="Arial"/>
              </a:rPr>
              <a:t>, </a:t>
            </a:r>
            <a:r>
              <a:rPr lang="en-US" sz="1600" i="1" dirty="0">
                <a:latin typeface="Arial"/>
                <a:cs typeface="Arial"/>
              </a:rPr>
              <a:t>d </a:t>
            </a:r>
            <a:r>
              <a:rPr lang="en-US" sz="1600" dirty="0">
                <a:latin typeface="Arial"/>
                <a:cs typeface="Arial"/>
              </a:rPr>
              <a:t>= 0,</a:t>
            </a:r>
            <a:r>
              <a:rPr lang="cs-CZ" sz="1600" dirty="0">
                <a:latin typeface="Arial"/>
                <a:cs typeface="Arial"/>
              </a:rPr>
              <a:t>52</a:t>
            </a:r>
            <a:endParaRPr lang="en-US" sz="1600" dirty="0">
              <a:latin typeface="Arial"/>
              <a:cs typeface="Arial"/>
            </a:endParaRPr>
          </a:p>
          <a:p>
            <a:pPr marL="285750" indent="-285750">
              <a:buClr>
                <a:srgbClr val="D22D40"/>
              </a:buClr>
              <a:buFont typeface="Arial" panose="020B0604020202020204" pitchFamily="34" charset="0"/>
              <a:buChar char="•"/>
            </a:pPr>
            <a:r>
              <a:rPr lang="en-US" sz="1600" b="1" dirty="0">
                <a:latin typeface="Arial"/>
                <a:cs typeface="Arial"/>
              </a:rPr>
              <a:t>Po </a:t>
            </a:r>
            <a:r>
              <a:rPr lang="en-US" sz="1600" b="1" dirty="0" err="1">
                <a:latin typeface="Arial"/>
                <a:cs typeface="Arial"/>
              </a:rPr>
              <a:t>třech</a:t>
            </a:r>
            <a:r>
              <a:rPr lang="en-US" sz="1600" b="1" dirty="0">
                <a:latin typeface="Arial"/>
                <a:cs typeface="Arial"/>
              </a:rPr>
              <a:t> </a:t>
            </a:r>
            <a:r>
              <a:rPr lang="en-US" sz="1600" b="1" dirty="0" err="1">
                <a:latin typeface="Arial"/>
                <a:cs typeface="Arial"/>
              </a:rPr>
              <a:t>měsících</a:t>
            </a:r>
            <a:r>
              <a:rPr lang="en-US" sz="1600" b="1" dirty="0">
                <a:latin typeface="Arial"/>
                <a:cs typeface="Arial"/>
              </a:rPr>
              <a:t>: </a:t>
            </a:r>
            <a:r>
              <a:rPr lang="en-US" sz="1600" dirty="0" err="1">
                <a:latin typeface="Arial"/>
                <a:cs typeface="Arial"/>
              </a:rPr>
              <a:t>pozitivní</a:t>
            </a:r>
            <a:r>
              <a:rPr lang="en-US" sz="1600" dirty="0">
                <a:latin typeface="Arial"/>
                <a:cs typeface="Arial"/>
              </a:rPr>
              <a:t> </a:t>
            </a:r>
            <a:r>
              <a:rPr lang="en-US" sz="1600" dirty="0" err="1">
                <a:latin typeface="Arial"/>
                <a:cs typeface="Arial"/>
              </a:rPr>
              <a:t>efekt</a:t>
            </a:r>
            <a:r>
              <a:rPr lang="en-US" sz="1600" dirty="0">
                <a:latin typeface="Arial"/>
                <a:cs typeface="Arial"/>
              </a:rPr>
              <a:t> </a:t>
            </a:r>
            <a:r>
              <a:rPr lang="en-US" sz="1600" dirty="0" err="1">
                <a:latin typeface="Arial"/>
                <a:cs typeface="Arial"/>
              </a:rPr>
              <a:t>přetrvává</a:t>
            </a:r>
            <a:r>
              <a:rPr lang="en-US" sz="1600" dirty="0">
                <a:latin typeface="Arial"/>
                <a:cs typeface="Arial"/>
              </a:rPr>
              <a:t>, </a:t>
            </a:r>
            <a:endParaRPr lang="cs-CZ" sz="1600" dirty="0">
              <a:latin typeface="Arial"/>
              <a:cs typeface="Arial"/>
            </a:endParaRPr>
          </a:p>
          <a:p>
            <a:pPr>
              <a:buClr>
                <a:srgbClr val="D22D40"/>
              </a:buClr>
            </a:pPr>
            <a:r>
              <a:rPr lang="cs-CZ" sz="1600" i="1" dirty="0">
                <a:latin typeface="Arial"/>
                <a:cs typeface="Arial"/>
              </a:rPr>
              <a:t>	</a:t>
            </a:r>
            <a:r>
              <a:rPr lang="en-US" sz="1600" i="1" dirty="0">
                <a:latin typeface="Arial"/>
                <a:cs typeface="Arial"/>
              </a:rPr>
              <a:t>d</a:t>
            </a:r>
            <a:r>
              <a:rPr lang="en-US" sz="1600" dirty="0">
                <a:latin typeface="Arial"/>
                <a:cs typeface="Arial"/>
              </a:rPr>
              <a:t> = 0,</a:t>
            </a:r>
            <a:r>
              <a:rPr lang="cs-CZ" sz="1600" dirty="0">
                <a:latin typeface="Arial"/>
                <a:cs typeface="Arial"/>
              </a:rPr>
              <a:t>43</a:t>
            </a:r>
            <a:r>
              <a:rPr lang="en-US" sz="1600" dirty="0">
                <a:latin typeface="Arial"/>
                <a:cs typeface="Arial"/>
              </a:rPr>
              <a:t> </a:t>
            </a:r>
            <a:r>
              <a:rPr lang="cs-CZ" sz="1600" dirty="0">
                <a:solidFill>
                  <a:schemeClr val="bg1">
                    <a:lumMod val="50000"/>
                  </a:schemeClr>
                </a:solidFill>
                <a:latin typeface="Arial"/>
                <a:cs typeface="Arial"/>
              </a:rPr>
              <a:t>(</a:t>
            </a:r>
            <a:r>
              <a:rPr lang="cs-CZ" sz="1600" i="1" dirty="0" err="1">
                <a:solidFill>
                  <a:schemeClr val="bg1">
                    <a:lumMod val="50000"/>
                  </a:schemeClr>
                </a:solidFill>
                <a:latin typeface="Arial"/>
                <a:cs typeface="Arial"/>
              </a:rPr>
              <a:t>Höffler</a:t>
            </a:r>
            <a:r>
              <a:rPr lang="cs-CZ" sz="1600" i="1" dirty="0">
                <a:solidFill>
                  <a:schemeClr val="bg1">
                    <a:lumMod val="50000"/>
                  </a:schemeClr>
                </a:solidFill>
                <a:latin typeface="Arial"/>
                <a:cs typeface="Arial"/>
              </a:rPr>
              <a:t> </a:t>
            </a:r>
            <a:r>
              <a:rPr lang="cs-CZ" sz="1600" i="1" dirty="0">
                <a:solidFill>
                  <a:schemeClr val="tx1">
                    <a:lumMod val="50000"/>
                    <a:lumOff val="50000"/>
                  </a:schemeClr>
                </a:solidFill>
                <a:latin typeface="Arial" panose="020B0604020202020204" pitchFamily="34" charset="0"/>
                <a:cs typeface="Arial" panose="020B0604020202020204" pitchFamily="34" charset="0"/>
              </a:rPr>
              <a:t>&amp;</a:t>
            </a:r>
            <a:r>
              <a:rPr lang="cs-CZ" sz="1600" i="1" dirty="0">
                <a:solidFill>
                  <a:schemeClr val="bg1">
                    <a:lumMod val="50000"/>
                  </a:schemeClr>
                </a:solidFill>
                <a:latin typeface="Arial"/>
                <a:cs typeface="Arial"/>
              </a:rPr>
              <a:t> </a:t>
            </a:r>
            <a:r>
              <a:rPr lang="cs-CZ" sz="1600" i="1" dirty="0" err="1">
                <a:solidFill>
                  <a:schemeClr val="bg1">
                    <a:lumMod val="50000"/>
                  </a:schemeClr>
                </a:solidFill>
                <a:latin typeface="Arial"/>
                <a:cs typeface="Arial"/>
              </a:rPr>
              <a:t>Leutner</a:t>
            </a:r>
            <a:r>
              <a:rPr lang="cs-CZ" sz="1600" i="1" dirty="0">
                <a:solidFill>
                  <a:schemeClr val="bg1">
                    <a:lumMod val="50000"/>
                  </a:schemeClr>
                </a:solidFill>
                <a:latin typeface="Arial"/>
                <a:cs typeface="Arial"/>
              </a:rPr>
              <a:t>, 2007</a:t>
            </a:r>
            <a:r>
              <a:rPr lang="cs-CZ" sz="1600" dirty="0">
                <a:solidFill>
                  <a:schemeClr val="bg1">
                    <a:lumMod val="50000"/>
                  </a:schemeClr>
                </a:solidFill>
                <a:latin typeface="Arial"/>
                <a:cs typeface="Arial"/>
              </a:rPr>
              <a:t>)</a:t>
            </a:r>
          </a:p>
          <a:p>
            <a:pPr>
              <a:buClr>
                <a:srgbClr val="D22D40"/>
              </a:buClr>
            </a:pPr>
            <a:endParaRPr lang="cs-CZ" sz="1600" dirty="0">
              <a:solidFill>
                <a:schemeClr val="bg1">
                  <a:lumMod val="50000"/>
                </a:schemeClr>
              </a:solidFill>
              <a:latin typeface="Arial"/>
              <a:cs typeface="Arial"/>
            </a:endParaRPr>
          </a:p>
          <a:p>
            <a:pPr marL="285750" indent="-285750">
              <a:buClr>
                <a:srgbClr val="D22D40"/>
              </a:buClr>
              <a:buFont typeface="Arial" panose="020B0604020202020204" pitchFamily="34" charset="0"/>
              <a:buChar char="•"/>
            </a:pPr>
            <a:r>
              <a:rPr lang="en-US" sz="1600" b="1" dirty="0" err="1">
                <a:solidFill>
                  <a:srgbClr val="FF0000"/>
                </a:solidFill>
                <a:latin typeface="Arial"/>
                <a:cs typeface="Arial"/>
              </a:rPr>
              <a:t>Nebyl</a:t>
            </a:r>
            <a:r>
              <a:rPr lang="cs-CZ" sz="1600" dirty="0">
                <a:latin typeface="Arial"/>
                <a:cs typeface="Arial"/>
              </a:rPr>
              <a:t>/</a:t>
            </a:r>
            <a:r>
              <a:rPr lang="cs-CZ" sz="1600" b="1" dirty="0">
                <a:solidFill>
                  <a:srgbClr val="00B050"/>
                </a:solidFill>
                <a:latin typeface="Arial"/>
                <a:cs typeface="Arial"/>
              </a:rPr>
              <a:t>byl</a:t>
            </a:r>
            <a:r>
              <a:rPr lang="en-US" sz="1600" dirty="0">
                <a:latin typeface="Arial"/>
                <a:cs typeface="Arial"/>
              </a:rPr>
              <a:t> </a:t>
            </a:r>
            <a:r>
              <a:rPr lang="en-US" sz="1600" dirty="0" err="1">
                <a:latin typeface="Arial"/>
                <a:cs typeface="Arial"/>
              </a:rPr>
              <a:t>zaznamenán</a:t>
            </a:r>
            <a:r>
              <a:rPr lang="en-US" sz="1600" dirty="0">
                <a:latin typeface="Arial"/>
                <a:cs typeface="Arial"/>
              </a:rPr>
              <a:t> </a:t>
            </a:r>
            <a:r>
              <a:rPr lang="en-US" sz="1600" dirty="0" err="1">
                <a:latin typeface="Arial"/>
                <a:cs typeface="Arial"/>
              </a:rPr>
              <a:t>vliv</a:t>
            </a:r>
            <a:r>
              <a:rPr lang="en-US" sz="1600" dirty="0">
                <a:latin typeface="Arial"/>
                <a:cs typeface="Arial"/>
              </a:rPr>
              <a:t> </a:t>
            </a:r>
            <a:r>
              <a:rPr lang="en-US" sz="1600" dirty="0" err="1">
                <a:latin typeface="Arial"/>
                <a:cs typeface="Arial"/>
              </a:rPr>
              <a:t>faktoru</a:t>
            </a:r>
            <a:r>
              <a:rPr lang="cs-CZ" sz="1600" dirty="0">
                <a:latin typeface="Arial"/>
                <a:cs typeface="Arial"/>
              </a:rPr>
              <a:t>:</a:t>
            </a:r>
          </a:p>
          <a:p>
            <a:pPr>
              <a:buClr>
                <a:srgbClr val="D22D40"/>
              </a:buClr>
            </a:pPr>
            <a:r>
              <a:rPr lang="cs-CZ" sz="1600" dirty="0">
                <a:latin typeface="Arial"/>
                <a:cs typeface="Arial"/>
              </a:rPr>
              <a:t>	</a:t>
            </a:r>
            <a:r>
              <a:rPr lang="en-US" sz="1600" b="1" dirty="0" err="1">
                <a:solidFill>
                  <a:srgbClr val="FF0000"/>
                </a:solidFill>
                <a:latin typeface="Arial"/>
                <a:cs typeface="Arial"/>
              </a:rPr>
              <a:t>pohlaví</a:t>
            </a:r>
            <a:endParaRPr lang="cs-CZ" sz="1600" dirty="0">
              <a:latin typeface="Arial"/>
              <a:cs typeface="Arial"/>
            </a:endParaRPr>
          </a:p>
          <a:p>
            <a:pPr>
              <a:buClr>
                <a:srgbClr val="D22D40"/>
              </a:buClr>
            </a:pPr>
            <a:r>
              <a:rPr lang="cs-CZ" sz="1600" b="1" dirty="0">
                <a:solidFill>
                  <a:srgbClr val="FF0000"/>
                </a:solidFill>
                <a:latin typeface="Arial"/>
                <a:cs typeface="Arial"/>
              </a:rPr>
              <a:t>	</a:t>
            </a:r>
            <a:r>
              <a:rPr lang="en-US" sz="1600" b="1" dirty="0" err="1">
                <a:solidFill>
                  <a:srgbClr val="FF0000"/>
                </a:solidFill>
                <a:latin typeface="Arial"/>
                <a:cs typeface="Arial"/>
              </a:rPr>
              <a:t>stupeň</a:t>
            </a:r>
            <a:r>
              <a:rPr lang="en-US" sz="1600" b="1" dirty="0">
                <a:solidFill>
                  <a:srgbClr val="FF0000"/>
                </a:solidFill>
                <a:latin typeface="Arial"/>
                <a:cs typeface="Arial"/>
              </a:rPr>
              <a:t> </a:t>
            </a:r>
            <a:r>
              <a:rPr lang="en-US" sz="1600" b="1" dirty="0" err="1">
                <a:solidFill>
                  <a:srgbClr val="FF0000"/>
                </a:solidFill>
                <a:latin typeface="Arial"/>
                <a:cs typeface="Arial"/>
              </a:rPr>
              <a:t>vzdělávání</a:t>
            </a:r>
            <a:endParaRPr lang="en-US" sz="1600" b="1" dirty="0">
              <a:solidFill>
                <a:srgbClr val="FF0000"/>
              </a:solidFill>
              <a:latin typeface="Arial"/>
              <a:cs typeface="Arial"/>
            </a:endParaRPr>
          </a:p>
          <a:p>
            <a:pPr lvl="1">
              <a:buClr>
                <a:srgbClr val="D22D40"/>
              </a:buClr>
            </a:pPr>
            <a:r>
              <a:rPr lang="en-US" sz="1600" b="1" dirty="0" err="1">
                <a:solidFill>
                  <a:srgbClr val="00B050"/>
                </a:solidFill>
                <a:latin typeface="Arial"/>
                <a:cs typeface="Arial"/>
              </a:rPr>
              <a:t>věk</a:t>
            </a:r>
            <a:endParaRPr lang="cs-CZ" sz="1600" b="1" dirty="0">
              <a:solidFill>
                <a:srgbClr val="00B050"/>
              </a:solidFill>
              <a:latin typeface="Arial"/>
              <a:cs typeface="Arial"/>
            </a:endParaRPr>
          </a:p>
          <a:p>
            <a:pPr lvl="1">
              <a:buClr>
                <a:srgbClr val="D22D40"/>
              </a:buClr>
            </a:pPr>
            <a:r>
              <a:rPr lang="en-US" sz="1600" b="1" dirty="0" err="1">
                <a:solidFill>
                  <a:srgbClr val="00B050"/>
                </a:solidFill>
                <a:latin typeface="Arial"/>
                <a:cs typeface="Arial"/>
              </a:rPr>
              <a:t>vyučovaný</a:t>
            </a:r>
            <a:r>
              <a:rPr lang="en-US" sz="1600" b="1" dirty="0">
                <a:solidFill>
                  <a:srgbClr val="00B050"/>
                </a:solidFill>
                <a:latin typeface="Arial"/>
                <a:cs typeface="Arial"/>
              </a:rPr>
              <a:t> </a:t>
            </a:r>
            <a:r>
              <a:rPr lang="en-US" sz="1600" b="1" dirty="0" err="1">
                <a:solidFill>
                  <a:srgbClr val="00B050"/>
                </a:solidFill>
                <a:latin typeface="Arial"/>
                <a:cs typeface="Arial"/>
              </a:rPr>
              <a:t>předmět</a:t>
            </a:r>
            <a:r>
              <a:rPr lang="en-US" sz="1600" b="1" dirty="0">
                <a:solidFill>
                  <a:srgbClr val="00B050"/>
                </a:solidFill>
                <a:latin typeface="Arial"/>
                <a:cs typeface="Arial"/>
              </a:rPr>
              <a:t> </a:t>
            </a:r>
            <a:endParaRPr lang="cs-CZ" sz="1600" b="1" dirty="0">
              <a:solidFill>
                <a:srgbClr val="00B050"/>
              </a:solidFill>
              <a:latin typeface="Arial"/>
              <a:cs typeface="Arial"/>
            </a:endParaRPr>
          </a:p>
          <a:p>
            <a:pPr lvl="1">
              <a:buClr>
                <a:srgbClr val="D22D40"/>
              </a:buClr>
            </a:pPr>
            <a:r>
              <a:rPr lang="en-US" sz="1600" b="1" dirty="0" err="1">
                <a:solidFill>
                  <a:srgbClr val="00B050"/>
                </a:solidFill>
                <a:latin typeface="Arial"/>
                <a:cs typeface="Arial"/>
              </a:rPr>
              <a:t>osobnost</a:t>
            </a:r>
            <a:r>
              <a:rPr lang="en-US" sz="1600" b="1" dirty="0">
                <a:solidFill>
                  <a:srgbClr val="00B050"/>
                </a:solidFill>
                <a:latin typeface="Arial"/>
                <a:cs typeface="Arial"/>
              </a:rPr>
              <a:t> </a:t>
            </a:r>
            <a:r>
              <a:rPr lang="en-US" sz="1600" b="1" dirty="0" err="1">
                <a:solidFill>
                  <a:srgbClr val="00B050"/>
                </a:solidFill>
                <a:latin typeface="Arial"/>
                <a:cs typeface="Arial"/>
              </a:rPr>
              <a:t>učitele</a:t>
            </a:r>
            <a:endParaRPr lang="cs-CZ" sz="1600" b="1" dirty="0">
              <a:solidFill>
                <a:srgbClr val="00B050"/>
              </a:solidFill>
              <a:latin typeface="Arial"/>
              <a:cs typeface="Arial"/>
            </a:endParaRPr>
          </a:p>
          <a:p>
            <a:pPr lvl="2">
              <a:buClr>
                <a:srgbClr val="D22D40"/>
              </a:buClr>
            </a:pPr>
            <a:endParaRPr lang="en-US" sz="1600" b="1" dirty="0">
              <a:solidFill>
                <a:srgbClr val="00B050"/>
              </a:solidFill>
              <a:latin typeface="Arial"/>
              <a:cs typeface="Arial"/>
            </a:endParaRPr>
          </a:p>
          <a:p>
            <a:pPr>
              <a:buClr>
                <a:srgbClr val="D22D40"/>
              </a:buClr>
            </a:pPr>
            <a:r>
              <a:rPr lang="cs-CZ" sz="1600" b="1" u="sng" dirty="0">
                <a:latin typeface="Arial"/>
                <a:cs typeface="Arial"/>
              </a:rPr>
              <a:t>Úroveň nabytých poznatků</a:t>
            </a:r>
          </a:p>
          <a:p>
            <a:pPr>
              <a:buClr>
                <a:srgbClr val="D22D40"/>
              </a:buClr>
            </a:pPr>
            <a:endParaRPr lang="cs-CZ" sz="1600" b="1" u="sng" dirty="0">
              <a:latin typeface="Arial"/>
              <a:cs typeface="Arial"/>
            </a:endParaRPr>
          </a:p>
          <a:p>
            <a:pPr marL="285750" indent="-285750">
              <a:buClr>
                <a:srgbClr val="D22D40"/>
              </a:buClr>
              <a:buFont typeface="Arial" panose="020B0604020202020204" pitchFamily="34" charset="0"/>
              <a:buChar char="•"/>
            </a:pPr>
            <a:r>
              <a:rPr lang="en-US" sz="1600" dirty="0" err="1">
                <a:latin typeface="Arial"/>
                <a:cs typeface="Arial"/>
              </a:rPr>
              <a:t>chemie</a:t>
            </a:r>
            <a:r>
              <a:rPr lang="en-US" sz="1600" dirty="0">
                <a:latin typeface="Arial"/>
                <a:cs typeface="Arial"/>
              </a:rPr>
              <a:t> (</a:t>
            </a:r>
            <a:r>
              <a:rPr lang="en-US" sz="1600" i="1" dirty="0">
                <a:latin typeface="Arial"/>
                <a:cs typeface="Arial"/>
              </a:rPr>
              <a:t>p</a:t>
            </a:r>
            <a:r>
              <a:rPr lang="en-US" sz="1600" dirty="0">
                <a:latin typeface="Arial"/>
                <a:cs typeface="Arial"/>
              </a:rPr>
              <a:t> = 0,001; </a:t>
            </a:r>
            <a:r>
              <a:rPr lang="en-US" sz="1600" i="1" dirty="0">
                <a:latin typeface="Arial"/>
                <a:cs typeface="Arial"/>
              </a:rPr>
              <a:t>d</a:t>
            </a:r>
            <a:r>
              <a:rPr lang="en-US" sz="1600" dirty="0">
                <a:latin typeface="Arial"/>
                <a:cs typeface="Arial"/>
              </a:rPr>
              <a:t> = 0,928) </a:t>
            </a:r>
          </a:p>
          <a:p>
            <a:pPr marL="285750" indent="-285750">
              <a:buClr>
                <a:srgbClr val="D22D40"/>
              </a:buClr>
              <a:buFont typeface="Arial" panose="020B0604020202020204" pitchFamily="34" charset="0"/>
              <a:buChar char="•"/>
            </a:pPr>
            <a:r>
              <a:rPr lang="en-US" sz="1600" dirty="0" err="1">
                <a:latin typeface="Arial"/>
                <a:cs typeface="Arial"/>
              </a:rPr>
              <a:t>přírodopis</a:t>
            </a:r>
            <a:r>
              <a:rPr lang="en-US" sz="1600" dirty="0">
                <a:latin typeface="Arial"/>
                <a:cs typeface="Arial"/>
              </a:rPr>
              <a:t> (</a:t>
            </a:r>
            <a:r>
              <a:rPr lang="en-US" sz="1600" i="1" dirty="0">
                <a:latin typeface="Arial"/>
                <a:cs typeface="Arial"/>
              </a:rPr>
              <a:t>p</a:t>
            </a:r>
            <a:r>
              <a:rPr lang="en-US" sz="1600" dirty="0">
                <a:latin typeface="Arial"/>
                <a:cs typeface="Arial"/>
              </a:rPr>
              <a:t> = 0,240; </a:t>
            </a:r>
            <a:r>
              <a:rPr lang="en-US" sz="1600" i="1" dirty="0">
                <a:latin typeface="Arial"/>
                <a:cs typeface="Arial"/>
              </a:rPr>
              <a:t>d</a:t>
            </a:r>
            <a:r>
              <a:rPr lang="en-US" sz="1600" dirty="0">
                <a:latin typeface="Arial"/>
                <a:cs typeface="Arial"/>
              </a:rPr>
              <a:t> = 0,327)</a:t>
            </a:r>
          </a:p>
          <a:p>
            <a:pPr marL="457200" indent="-457200">
              <a:buClr>
                <a:srgbClr val="D22D40"/>
              </a:buClr>
              <a:buFont typeface="Arial" panose="020B0604020202020204" pitchFamily="34" charset="0"/>
              <a:buChar char="•"/>
            </a:pPr>
            <a:endParaRPr lang="cs-CZ" sz="1600" dirty="0">
              <a:latin typeface="Arial"/>
              <a:cs typeface="Arial"/>
            </a:endParaRPr>
          </a:p>
        </p:txBody>
      </p:sp>
      <p:sp>
        <p:nvSpPr>
          <p:cNvPr id="13" name="TextBox 15">
            <a:extLst>
              <a:ext uri="{FF2B5EF4-FFF2-40B4-BE49-F238E27FC236}">
                <a16:creationId xmlns:a16="http://schemas.microsoft.com/office/drawing/2014/main" id="{B1CC32EC-7BD7-4353-95AB-852081A13965}"/>
              </a:ext>
            </a:extLst>
          </p:cNvPr>
          <p:cNvSpPr txBox="1"/>
          <p:nvPr/>
        </p:nvSpPr>
        <p:spPr>
          <a:xfrm>
            <a:off x="3577461" y="6058046"/>
            <a:ext cx="5287951" cy="1195277"/>
          </a:xfrm>
          <a:prstGeom prst="rect">
            <a:avLst/>
          </a:prstGeom>
          <a:noFill/>
        </p:spPr>
        <p:txBody>
          <a:bodyPr wrap="square" lIns="0" tIns="0" rIns="0" bIns="0" rtlCol="0">
            <a:normAutofit/>
          </a:bodyPr>
          <a:lstStyle/>
          <a:p>
            <a:pPr algn="r">
              <a:lnSpc>
                <a:spcPct val="130000"/>
              </a:lnSpc>
            </a:pPr>
            <a:r>
              <a:rPr lang="pl-PL" sz="1600" dirty="0"/>
              <a:t>Milada.tepla</a:t>
            </a:r>
            <a:r>
              <a:rPr lang="en-US" sz="1600" dirty="0"/>
              <a:t>@natur.cuni.cz</a:t>
            </a:r>
          </a:p>
          <a:p>
            <a:pPr algn="r">
              <a:lnSpc>
                <a:spcPct val="130000"/>
              </a:lnSpc>
            </a:pPr>
            <a:r>
              <a:rPr lang="en-US" sz="1600" dirty="0" err="1"/>
              <a:t>Katedra</a:t>
            </a:r>
            <a:r>
              <a:rPr lang="en-US" sz="1600" dirty="0"/>
              <a:t> </a:t>
            </a:r>
            <a:r>
              <a:rPr lang="cs-CZ" sz="1600" dirty="0"/>
              <a:t>učitelství a didaktiky chemie</a:t>
            </a:r>
            <a:endParaRPr lang="pl-PL" sz="1600" dirty="0"/>
          </a:p>
        </p:txBody>
      </p:sp>
    </p:spTree>
    <p:extLst>
      <p:ext uri="{BB962C8B-B14F-4D97-AF65-F5344CB8AC3E}">
        <p14:creationId xmlns:p14="http://schemas.microsoft.com/office/powerpoint/2010/main" val="235906270"/>
      </p:ext>
    </p:extLst>
  </p:cSld>
  <p:clrMapOvr>
    <a:masterClrMapping/>
  </p:clrMapOvr>
  <mc:AlternateContent xmlns:mc="http://schemas.openxmlformats.org/markup-compatibility/2006" xmlns:p14="http://schemas.microsoft.com/office/powerpoint/2010/main">
    <mc:Choice Requires="p14">
      <p:transition spd="slow" p14:dur="2000" advTm="30535"/>
    </mc:Choice>
    <mc:Fallback xmlns="">
      <p:transition spd="slow" advTm="30535"/>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číslo snímku 4">
            <a:extLst>
              <a:ext uri="{FF2B5EF4-FFF2-40B4-BE49-F238E27FC236}">
                <a16:creationId xmlns:a16="http://schemas.microsoft.com/office/drawing/2014/main" id="{EF10A755-D04D-4532-AC47-381C703DCA7B}"/>
              </a:ext>
            </a:extLst>
          </p:cNvPr>
          <p:cNvSpPr>
            <a:spLocks noGrp="1"/>
          </p:cNvSpPr>
          <p:nvPr>
            <p:ph type="sldNum" sz="quarter" idx="12"/>
          </p:nvPr>
        </p:nvSpPr>
        <p:spPr/>
        <p:txBody>
          <a:bodyPr/>
          <a:lstStyle/>
          <a:p>
            <a:fld id="{CB05AA66-45A8-5543-8AD2-FEEF865319FF}" type="slidenum">
              <a:rPr lang="en-US" smtClean="0"/>
              <a:t>17</a:t>
            </a:fld>
            <a:endParaRPr lang="en-US"/>
          </a:p>
        </p:txBody>
      </p:sp>
      <p:sp>
        <p:nvSpPr>
          <p:cNvPr id="2" name="TextovéPole 1">
            <a:extLst>
              <a:ext uri="{FF2B5EF4-FFF2-40B4-BE49-F238E27FC236}">
                <a16:creationId xmlns:a16="http://schemas.microsoft.com/office/drawing/2014/main" id="{97EED8C8-710C-4249-B4DA-4CA19AACA06D}"/>
              </a:ext>
            </a:extLst>
          </p:cNvPr>
          <p:cNvSpPr txBox="1"/>
          <p:nvPr/>
        </p:nvSpPr>
        <p:spPr>
          <a:xfrm>
            <a:off x="1570607" y="567162"/>
            <a:ext cx="1983235" cy="461665"/>
          </a:xfrm>
          <a:prstGeom prst="rect">
            <a:avLst/>
          </a:prstGeom>
          <a:noFill/>
        </p:spPr>
        <p:txBody>
          <a:bodyPr wrap="none" rtlCol="0">
            <a:spAutoFit/>
          </a:bodyPr>
          <a:lstStyle/>
          <a:p>
            <a:r>
              <a:rPr lang="cs-CZ" sz="2400" dirty="0" err="1">
                <a:latin typeface="Arial" panose="020B0604020202020204" pitchFamily="34" charset="0"/>
                <a:cs typeface="Arial" panose="020B0604020202020204" pitchFamily="34" charset="0"/>
              </a:rPr>
              <a:t>Miskoncepce</a:t>
            </a:r>
            <a:endParaRPr lang="cs-CZ" sz="2400" dirty="0">
              <a:latin typeface="Arial" panose="020B0604020202020204" pitchFamily="34" charset="0"/>
              <a:cs typeface="Arial" panose="020B0604020202020204" pitchFamily="34" charset="0"/>
            </a:endParaRPr>
          </a:p>
        </p:txBody>
      </p:sp>
      <p:sp>
        <p:nvSpPr>
          <p:cNvPr id="3" name="AutoShape 2" descr="Amoniak, příprava, vlastnosti, chemické reakce">
            <a:extLst>
              <a:ext uri="{FF2B5EF4-FFF2-40B4-BE49-F238E27FC236}">
                <a16:creationId xmlns:a16="http://schemas.microsoft.com/office/drawing/2014/main" id="{34EBD3F7-3176-4D9B-BB7C-91DFC46C3DAF}"/>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6" name="Obrázek 5">
            <a:extLst>
              <a:ext uri="{FF2B5EF4-FFF2-40B4-BE49-F238E27FC236}">
                <a16:creationId xmlns:a16="http://schemas.microsoft.com/office/drawing/2014/main" id="{F2358A17-7437-4DAF-99AD-487A4A432A6D}"/>
              </a:ext>
            </a:extLst>
          </p:cNvPr>
          <p:cNvPicPr>
            <a:picLocks noChangeAspect="1"/>
          </p:cNvPicPr>
          <p:nvPr/>
        </p:nvPicPr>
        <p:blipFill>
          <a:blip r:embed="rId2"/>
          <a:stretch>
            <a:fillRect/>
          </a:stretch>
        </p:blipFill>
        <p:spPr>
          <a:xfrm>
            <a:off x="2562225" y="1467836"/>
            <a:ext cx="3714750" cy="2581275"/>
          </a:xfrm>
          <a:prstGeom prst="rect">
            <a:avLst/>
          </a:prstGeom>
        </p:spPr>
      </p:pic>
    </p:spTree>
    <p:extLst>
      <p:ext uri="{BB962C8B-B14F-4D97-AF65-F5344CB8AC3E}">
        <p14:creationId xmlns:p14="http://schemas.microsoft.com/office/powerpoint/2010/main" val="14192190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557988" y="331829"/>
            <a:ext cx="7548949" cy="491073"/>
          </a:xfrm>
          <a:prstGeom prst="rect">
            <a:avLst/>
          </a:prstGeom>
          <a:noFill/>
        </p:spPr>
        <p:txBody>
          <a:bodyPr wrap="square" lIns="0" tIns="0" rIns="0" bIns="0" rtlCol="0">
            <a:noAutofit/>
          </a:bodyPr>
          <a:lstStyle/>
          <a:p>
            <a:pPr>
              <a:lnSpc>
                <a:spcPct val="130000"/>
              </a:lnSpc>
            </a:pPr>
            <a:r>
              <a:rPr lang="en-US" sz="2600" b="1" dirty="0" err="1">
                <a:solidFill>
                  <a:srgbClr val="C00000"/>
                </a:solidFill>
                <a:latin typeface="Arial"/>
                <a:cs typeface="Arial"/>
              </a:rPr>
              <a:t>Motivace</a:t>
            </a:r>
            <a:r>
              <a:rPr lang="en-US" sz="2600" b="1" dirty="0">
                <a:solidFill>
                  <a:srgbClr val="C00000"/>
                </a:solidFill>
                <a:latin typeface="Arial"/>
                <a:cs typeface="Arial"/>
              </a:rPr>
              <a:t> pro </a:t>
            </a:r>
            <a:r>
              <a:rPr lang="en-US" sz="2600" b="1" dirty="0" err="1">
                <a:solidFill>
                  <a:srgbClr val="C00000"/>
                </a:solidFill>
                <a:latin typeface="Arial"/>
                <a:cs typeface="Arial"/>
              </a:rPr>
              <a:t>tvorbu</a:t>
            </a:r>
            <a:r>
              <a:rPr lang="en-US" sz="2600" b="1" dirty="0">
                <a:solidFill>
                  <a:srgbClr val="C00000"/>
                </a:solidFill>
                <a:latin typeface="Arial"/>
                <a:cs typeface="Arial"/>
              </a:rPr>
              <a:t> </a:t>
            </a:r>
            <a:r>
              <a:rPr lang="en-US" sz="2600" b="1" dirty="0" err="1">
                <a:solidFill>
                  <a:srgbClr val="C00000"/>
                </a:solidFill>
                <a:latin typeface="Arial"/>
                <a:cs typeface="Arial"/>
              </a:rPr>
              <a:t>dynamické</a:t>
            </a:r>
            <a:r>
              <a:rPr lang="en-US" sz="2600" b="1" dirty="0">
                <a:solidFill>
                  <a:srgbClr val="C00000"/>
                </a:solidFill>
                <a:latin typeface="Arial"/>
                <a:cs typeface="Arial"/>
              </a:rPr>
              <a:t> </a:t>
            </a:r>
            <a:r>
              <a:rPr lang="en-US" sz="2600" b="1" dirty="0" err="1">
                <a:solidFill>
                  <a:srgbClr val="C00000"/>
                </a:solidFill>
                <a:latin typeface="Arial"/>
                <a:cs typeface="Arial"/>
              </a:rPr>
              <a:t>vizualizace</a:t>
            </a:r>
            <a:endParaRPr lang="en-US" sz="2600" b="1" dirty="0">
              <a:solidFill>
                <a:srgbClr val="C00000"/>
              </a:solidFill>
              <a:latin typeface="Arial"/>
              <a:cs typeface="Arial"/>
            </a:endParaRPr>
          </a:p>
        </p:txBody>
      </p:sp>
      <p:cxnSp>
        <p:nvCxnSpPr>
          <p:cNvPr id="5" name="Straight Connector 4"/>
          <p:cNvCxnSpPr/>
          <p:nvPr/>
        </p:nvCxnSpPr>
        <p:spPr>
          <a:xfrm flipV="1">
            <a:off x="278588" y="5956296"/>
            <a:ext cx="8526745" cy="1"/>
          </a:xfrm>
          <a:prstGeom prst="line">
            <a:avLst/>
          </a:prstGeom>
          <a:ln w="12700" cmpd="sng">
            <a:solidFill>
              <a:srgbClr val="D22D40"/>
            </a:solidFill>
          </a:ln>
          <a:effectLst/>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p:nvPicPr>
        <p:blipFill>
          <a:blip r:embed="rId3"/>
          <a:stretch>
            <a:fillRect/>
          </a:stretch>
        </p:blipFill>
        <p:spPr>
          <a:xfrm>
            <a:off x="278588" y="6126327"/>
            <a:ext cx="1909097" cy="552122"/>
          </a:xfrm>
          <a:prstGeom prst="rect">
            <a:avLst/>
          </a:prstGeom>
        </p:spPr>
      </p:pic>
      <p:pic>
        <p:nvPicPr>
          <p:cNvPr id="11" name="Obrázek 10">
            <a:extLst>
              <a:ext uri="{FF2B5EF4-FFF2-40B4-BE49-F238E27FC236}">
                <a16:creationId xmlns:a16="http://schemas.microsoft.com/office/drawing/2014/main" id="{D238D366-9AA6-4F2D-B193-FEF21168C3E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319" t="10433"/>
          <a:stretch/>
        </p:blipFill>
        <p:spPr bwMode="auto">
          <a:xfrm>
            <a:off x="4541960" y="1537363"/>
            <a:ext cx="4130463" cy="243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a:extLst>
              <a:ext uri="{FF2B5EF4-FFF2-40B4-BE49-F238E27FC236}">
                <a16:creationId xmlns:a16="http://schemas.microsoft.com/office/drawing/2014/main" id="{E3541D1F-52AF-4532-8008-C2FC822C9C55}"/>
              </a:ext>
            </a:extLst>
          </p:cNvPr>
          <p:cNvSpPr txBox="1"/>
          <p:nvPr/>
        </p:nvSpPr>
        <p:spPr>
          <a:xfrm>
            <a:off x="4481000" y="4221784"/>
            <a:ext cx="4222246" cy="1631216"/>
          </a:xfrm>
          <a:prstGeom prst="rect">
            <a:avLst/>
          </a:prstGeom>
          <a:noFill/>
        </p:spPr>
        <p:txBody>
          <a:bodyPr wrap="none" rtlCol="0">
            <a:spAutoFit/>
          </a:bodyPr>
          <a:lstStyle/>
          <a:p>
            <a:r>
              <a:rPr lang="cs-CZ" sz="2000" b="1" dirty="0"/>
              <a:t>Jak motivovat?</a:t>
            </a:r>
          </a:p>
          <a:p>
            <a:r>
              <a:rPr lang="cs-CZ" sz="2000" b="1" dirty="0"/>
              <a:t>Jak překonávat bariéry ve vzdělávání?</a:t>
            </a:r>
          </a:p>
          <a:p>
            <a:endParaRPr lang="cs-CZ" sz="2000" b="1" dirty="0"/>
          </a:p>
          <a:p>
            <a:r>
              <a:rPr lang="cs-CZ" sz="2000" b="1" dirty="0">
                <a:solidFill>
                  <a:srgbClr val="FF0000"/>
                </a:solidFill>
              </a:rPr>
              <a:t>Vizualizovat! </a:t>
            </a:r>
            <a:r>
              <a:rPr lang="cs-CZ" sz="1400" i="1" dirty="0">
                <a:solidFill>
                  <a:schemeClr val="tx1">
                    <a:lumMod val="50000"/>
                    <a:lumOff val="50000"/>
                  </a:schemeClr>
                </a:solidFill>
              </a:rPr>
              <a:t>(</a:t>
            </a:r>
            <a:r>
              <a:rPr lang="cs-CZ" sz="1400" i="1" dirty="0" err="1">
                <a:solidFill>
                  <a:schemeClr val="tx1">
                    <a:lumMod val="50000"/>
                    <a:lumOff val="50000"/>
                  </a:schemeClr>
                </a:solidFill>
              </a:rPr>
              <a:t>Bilbokaite</a:t>
            </a:r>
            <a:r>
              <a:rPr lang="cs-CZ" sz="1400" i="1" dirty="0">
                <a:solidFill>
                  <a:schemeClr val="tx1">
                    <a:lumMod val="50000"/>
                    <a:lumOff val="50000"/>
                  </a:schemeClr>
                </a:solidFill>
              </a:rPr>
              <a:t>, 2015; </a:t>
            </a:r>
            <a:r>
              <a:rPr lang="cs-CZ" sz="1400" i="1" dirty="0" err="1">
                <a:solidFill>
                  <a:schemeClr val="tx1">
                    <a:lumMod val="50000"/>
                    <a:lumOff val="50000"/>
                  </a:schemeClr>
                </a:solidFill>
              </a:rPr>
              <a:t>Nodzyńska</a:t>
            </a:r>
            <a:r>
              <a:rPr lang="cs-CZ" sz="1400" i="1" dirty="0">
                <a:solidFill>
                  <a:schemeClr val="tx1">
                    <a:lumMod val="50000"/>
                    <a:lumOff val="50000"/>
                  </a:schemeClr>
                </a:solidFill>
              </a:rPr>
              <a:t>, 2012</a:t>
            </a:r>
            <a:r>
              <a:rPr lang="cs-CZ" sz="1600" i="1" dirty="0">
                <a:solidFill>
                  <a:schemeClr val="tx1">
                    <a:lumMod val="50000"/>
                    <a:lumOff val="50000"/>
                  </a:schemeClr>
                </a:solidFill>
              </a:rPr>
              <a:t>)</a:t>
            </a:r>
            <a:endParaRPr lang="cs-CZ" sz="2000" i="1" dirty="0">
              <a:solidFill>
                <a:schemeClr val="tx1">
                  <a:lumMod val="50000"/>
                  <a:lumOff val="50000"/>
                </a:schemeClr>
              </a:solidFill>
            </a:endParaRPr>
          </a:p>
          <a:p>
            <a:endParaRPr lang="cs-CZ" sz="2000" b="1" dirty="0"/>
          </a:p>
        </p:txBody>
      </p:sp>
      <p:sp>
        <p:nvSpPr>
          <p:cNvPr id="8" name="TextBox 2">
            <a:extLst>
              <a:ext uri="{FF2B5EF4-FFF2-40B4-BE49-F238E27FC236}">
                <a16:creationId xmlns:a16="http://schemas.microsoft.com/office/drawing/2014/main" id="{B01ADB90-A75B-4127-A4A8-65EA7C622001}"/>
              </a:ext>
            </a:extLst>
          </p:cNvPr>
          <p:cNvSpPr txBox="1"/>
          <p:nvPr/>
        </p:nvSpPr>
        <p:spPr>
          <a:xfrm>
            <a:off x="278588" y="1503443"/>
            <a:ext cx="4130462" cy="4401205"/>
          </a:xfrm>
          <a:prstGeom prst="rect">
            <a:avLst/>
          </a:prstGeom>
          <a:noFill/>
        </p:spPr>
        <p:txBody>
          <a:bodyPr wrap="square" lIns="0" tIns="0" rIns="0" bIns="0" rtlCol="0">
            <a:spAutoFit/>
          </a:bodyPr>
          <a:lstStyle/>
          <a:p>
            <a:pPr marL="457200" indent="-457200">
              <a:buClr>
                <a:srgbClr val="D22D40"/>
              </a:buClr>
              <a:buFont typeface="+mj-lt"/>
              <a:buAutoNum type="arabicPeriod"/>
            </a:pPr>
            <a:r>
              <a:rPr lang="en-US" sz="2000" dirty="0" err="1">
                <a:latin typeface="Arial"/>
                <a:cs typeface="Arial"/>
              </a:rPr>
              <a:t>Nedostatek</a:t>
            </a:r>
            <a:r>
              <a:rPr lang="en-US" sz="2000" dirty="0">
                <a:latin typeface="Arial"/>
                <a:cs typeface="Arial"/>
              </a:rPr>
              <a:t> </a:t>
            </a:r>
            <a:r>
              <a:rPr lang="en-US" sz="2000" dirty="0" err="1">
                <a:latin typeface="Arial"/>
                <a:cs typeface="Arial"/>
              </a:rPr>
              <a:t>kvalifikovaných</a:t>
            </a:r>
            <a:r>
              <a:rPr lang="cs-CZ" sz="2000" dirty="0">
                <a:latin typeface="Arial"/>
                <a:cs typeface="Arial"/>
              </a:rPr>
              <a:t> </a:t>
            </a:r>
            <a:r>
              <a:rPr lang="en-US" sz="2000" dirty="0" err="1">
                <a:latin typeface="Arial"/>
                <a:cs typeface="Arial"/>
              </a:rPr>
              <a:t>pracovních</a:t>
            </a:r>
            <a:r>
              <a:rPr lang="en-US" sz="2000" dirty="0">
                <a:latin typeface="Arial"/>
                <a:cs typeface="Arial"/>
              </a:rPr>
              <a:t> </a:t>
            </a:r>
            <a:r>
              <a:rPr lang="en-US" sz="2000" dirty="0" err="1">
                <a:latin typeface="Arial"/>
                <a:cs typeface="Arial"/>
              </a:rPr>
              <a:t>sil</a:t>
            </a:r>
            <a:r>
              <a:rPr lang="cs-CZ" sz="2000" dirty="0">
                <a:latin typeface="Arial"/>
                <a:cs typeface="Arial"/>
              </a:rPr>
              <a:t> v oblasti </a:t>
            </a:r>
            <a:r>
              <a:rPr lang="cs-CZ" dirty="0">
                <a:latin typeface="Arial" panose="020B0604020202020204" pitchFamily="34" charset="0"/>
                <a:cs typeface="Arial" panose="020B0604020202020204" pitchFamily="34" charset="0"/>
              </a:rPr>
              <a:t>STEM: </a:t>
            </a:r>
            <a:r>
              <a:rPr lang="cs-CZ" b="1" dirty="0">
                <a:latin typeface="Arial" panose="020B0604020202020204" pitchFamily="34" charset="0"/>
                <a:cs typeface="Arial" panose="020B0604020202020204" pitchFamily="34" charset="0"/>
              </a:rPr>
              <a:t>S</a:t>
            </a:r>
            <a:r>
              <a:rPr lang="cs-CZ" dirty="0">
                <a:latin typeface="Arial" panose="020B0604020202020204" pitchFamily="34" charset="0"/>
                <a:cs typeface="Arial" panose="020B0604020202020204" pitchFamily="34" charset="0"/>
              </a:rPr>
              <a:t>cience, </a:t>
            </a:r>
            <a:r>
              <a:rPr lang="cs-CZ" b="1" dirty="0">
                <a:latin typeface="Arial" panose="020B0604020202020204" pitchFamily="34" charset="0"/>
                <a:cs typeface="Arial" panose="020B0604020202020204" pitchFamily="34" charset="0"/>
              </a:rPr>
              <a:t>T</a:t>
            </a:r>
            <a:r>
              <a:rPr lang="cs-CZ" dirty="0">
                <a:latin typeface="Arial" panose="020B0604020202020204" pitchFamily="34" charset="0"/>
                <a:cs typeface="Arial" panose="020B0604020202020204" pitchFamily="34" charset="0"/>
              </a:rPr>
              <a:t>echnology, </a:t>
            </a:r>
            <a:r>
              <a:rPr lang="cs-CZ" b="1" dirty="0" err="1">
                <a:latin typeface="Arial" panose="020B0604020202020204" pitchFamily="34" charset="0"/>
                <a:cs typeface="Arial" panose="020B0604020202020204" pitchFamily="34" charset="0"/>
              </a:rPr>
              <a:t>E</a:t>
            </a:r>
            <a:r>
              <a:rPr lang="cs-CZ" dirty="0" err="1">
                <a:latin typeface="Arial" panose="020B0604020202020204" pitchFamily="34" charset="0"/>
                <a:cs typeface="Arial" panose="020B0604020202020204" pitchFamily="34" charset="0"/>
              </a:rPr>
              <a:t>ngineering</a:t>
            </a:r>
            <a:r>
              <a:rPr lang="cs-CZ" dirty="0">
                <a:latin typeface="Arial" panose="020B0604020202020204" pitchFamily="34" charset="0"/>
                <a:cs typeface="Arial" panose="020B0604020202020204" pitchFamily="34" charset="0"/>
              </a:rPr>
              <a:t> a </a:t>
            </a:r>
            <a:r>
              <a:rPr lang="cs-CZ" b="1" dirty="0" err="1">
                <a:latin typeface="Arial" panose="020B0604020202020204" pitchFamily="34" charset="0"/>
                <a:cs typeface="Arial" panose="020B0604020202020204" pitchFamily="34" charset="0"/>
              </a:rPr>
              <a:t>M</a:t>
            </a:r>
            <a:r>
              <a:rPr lang="cs-CZ" dirty="0" err="1">
                <a:latin typeface="Arial" panose="020B0604020202020204" pitchFamily="34" charset="0"/>
                <a:cs typeface="Arial" panose="020B0604020202020204" pitchFamily="34" charset="0"/>
              </a:rPr>
              <a:t>athematics</a:t>
            </a:r>
            <a:endParaRPr lang="cs-CZ" dirty="0">
              <a:latin typeface="Arial" panose="020B0604020202020204" pitchFamily="34" charset="0"/>
              <a:cs typeface="Arial" panose="020B0604020202020204" pitchFamily="34" charset="0"/>
            </a:endParaRPr>
          </a:p>
          <a:p>
            <a:pPr>
              <a:buClr>
                <a:srgbClr val="D22D40"/>
              </a:buClr>
            </a:pPr>
            <a:r>
              <a:rPr lang="cs-CZ" i="1" dirty="0">
                <a:solidFill>
                  <a:schemeClr val="bg1">
                    <a:lumMod val="50000"/>
                  </a:schemeClr>
                </a:solidFill>
                <a:latin typeface="Arial"/>
                <a:cs typeface="Arial"/>
              </a:rPr>
              <a:t>	</a:t>
            </a:r>
            <a:r>
              <a:rPr lang="en-US" i="1" dirty="0">
                <a:solidFill>
                  <a:schemeClr val="bg1">
                    <a:lumMod val="50000"/>
                  </a:schemeClr>
                </a:solidFill>
                <a:latin typeface="Arial"/>
                <a:cs typeface="Arial"/>
              </a:rPr>
              <a:t>(Gago et al., 2004)</a:t>
            </a:r>
          </a:p>
          <a:p>
            <a:pPr marL="457200" indent="-457200">
              <a:buClr>
                <a:srgbClr val="D22D40"/>
              </a:buClr>
              <a:buFont typeface="+mj-lt"/>
              <a:buAutoNum type="arabicPeriod"/>
            </a:pPr>
            <a:endParaRPr lang="cs-CZ" sz="2000" dirty="0">
              <a:latin typeface="Arial"/>
              <a:cs typeface="Arial"/>
            </a:endParaRPr>
          </a:p>
          <a:p>
            <a:pPr marL="457200" indent="-457200">
              <a:buClr>
                <a:srgbClr val="D22D40"/>
              </a:buClr>
              <a:buFont typeface="+mj-lt"/>
              <a:buAutoNum type="arabicPeriod"/>
            </a:pPr>
            <a:r>
              <a:rPr lang="en-US" sz="2000" dirty="0" err="1">
                <a:latin typeface="Arial"/>
                <a:cs typeface="Arial"/>
              </a:rPr>
              <a:t>Nízký</a:t>
            </a:r>
            <a:r>
              <a:rPr lang="en-US" sz="2000" dirty="0">
                <a:latin typeface="Arial"/>
                <a:cs typeface="Arial"/>
              </a:rPr>
              <a:t> a </a:t>
            </a:r>
            <a:r>
              <a:rPr lang="en-US" sz="2000" dirty="0" err="1">
                <a:latin typeface="Arial"/>
                <a:cs typeface="Arial"/>
              </a:rPr>
              <a:t>nelepšící</a:t>
            </a:r>
            <a:r>
              <a:rPr lang="en-US" sz="2000" dirty="0">
                <a:latin typeface="Arial"/>
                <a:cs typeface="Arial"/>
              </a:rPr>
              <a:t> se </a:t>
            </a:r>
            <a:r>
              <a:rPr lang="en-US" sz="2000" dirty="0" err="1">
                <a:latin typeface="Arial"/>
                <a:cs typeface="Arial"/>
              </a:rPr>
              <a:t>zájem</a:t>
            </a:r>
            <a:r>
              <a:rPr lang="en-US" sz="2000" dirty="0">
                <a:latin typeface="Arial"/>
                <a:cs typeface="Arial"/>
              </a:rPr>
              <a:t> </a:t>
            </a:r>
            <a:r>
              <a:rPr lang="cs-CZ" sz="2000" dirty="0">
                <a:latin typeface="Arial"/>
                <a:cs typeface="Arial"/>
              </a:rPr>
              <a:t>            </a:t>
            </a:r>
            <a:r>
              <a:rPr lang="en-US" sz="2000" dirty="0">
                <a:latin typeface="Arial"/>
                <a:cs typeface="Arial"/>
              </a:rPr>
              <a:t>o VŠ </a:t>
            </a:r>
            <a:r>
              <a:rPr lang="en-US" sz="2000" dirty="0" err="1">
                <a:latin typeface="Arial"/>
                <a:cs typeface="Arial"/>
              </a:rPr>
              <a:t>studium</a:t>
            </a:r>
            <a:r>
              <a:rPr lang="en-US" sz="2000" dirty="0">
                <a:latin typeface="Arial"/>
                <a:cs typeface="Arial"/>
              </a:rPr>
              <a:t> </a:t>
            </a:r>
            <a:r>
              <a:rPr lang="cs-CZ" sz="2000" dirty="0">
                <a:latin typeface="Arial"/>
                <a:cs typeface="Arial"/>
              </a:rPr>
              <a:t>STEM oborů</a:t>
            </a:r>
            <a:r>
              <a:rPr lang="en-US" sz="2000" dirty="0">
                <a:latin typeface="Arial"/>
                <a:cs typeface="Arial"/>
              </a:rPr>
              <a:t> </a:t>
            </a:r>
            <a:r>
              <a:rPr lang="en-US" i="1" dirty="0">
                <a:solidFill>
                  <a:schemeClr val="bg1">
                    <a:lumMod val="50000"/>
                  </a:schemeClr>
                </a:solidFill>
                <a:latin typeface="Arial"/>
                <a:cs typeface="Arial"/>
              </a:rPr>
              <a:t>(Statista, 2020) </a:t>
            </a:r>
            <a:endParaRPr lang="cs-CZ" i="1" dirty="0">
              <a:solidFill>
                <a:schemeClr val="bg1">
                  <a:lumMod val="50000"/>
                </a:schemeClr>
              </a:solidFill>
              <a:latin typeface="Arial"/>
              <a:cs typeface="Arial"/>
            </a:endParaRPr>
          </a:p>
          <a:p>
            <a:pPr marL="457200" indent="-457200">
              <a:buClr>
                <a:srgbClr val="D22D40"/>
              </a:buClr>
              <a:buFont typeface="+mj-lt"/>
              <a:buAutoNum type="arabicPeriod"/>
            </a:pPr>
            <a:endParaRPr lang="cs-CZ" i="1" dirty="0">
              <a:solidFill>
                <a:schemeClr val="bg1">
                  <a:lumMod val="50000"/>
                </a:schemeClr>
              </a:solidFill>
              <a:latin typeface="Arial"/>
              <a:cs typeface="Arial"/>
            </a:endParaRPr>
          </a:p>
          <a:p>
            <a:pPr marL="457200" indent="-457200">
              <a:buClr>
                <a:srgbClr val="D22D40"/>
              </a:buClr>
              <a:buFont typeface="+mj-lt"/>
              <a:buAutoNum type="arabicPeriod"/>
            </a:pPr>
            <a:r>
              <a:rPr lang="cs-CZ" sz="2000" dirty="0">
                <a:latin typeface="Arial"/>
                <a:cs typeface="Arial"/>
              </a:rPr>
              <a:t>Dlouhodobě n</a:t>
            </a:r>
            <a:r>
              <a:rPr lang="en-US" sz="2000" dirty="0" err="1">
                <a:latin typeface="Arial"/>
                <a:cs typeface="Arial"/>
              </a:rPr>
              <a:t>ízký</a:t>
            </a:r>
            <a:r>
              <a:rPr lang="en-US" sz="2000" dirty="0">
                <a:latin typeface="Arial"/>
                <a:cs typeface="Arial"/>
              </a:rPr>
              <a:t> </a:t>
            </a:r>
            <a:r>
              <a:rPr lang="en-US" sz="2000" dirty="0" err="1">
                <a:latin typeface="Arial"/>
                <a:cs typeface="Arial"/>
              </a:rPr>
              <a:t>zájem</a:t>
            </a:r>
            <a:r>
              <a:rPr lang="en-US" sz="2000" dirty="0">
                <a:latin typeface="Arial"/>
                <a:cs typeface="Arial"/>
              </a:rPr>
              <a:t> </a:t>
            </a:r>
            <a:r>
              <a:rPr lang="cs-CZ" sz="2000" dirty="0">
                <a:latin typeface="Arial"/>
                <a:cs typeface="Arial"/>
              </a:rPr>
              <a:t>               </a:t>
            </a:r>
            <a:r>
              <a:rPr lang="en-US" sz="2000" dirty="0">
                <a:latin typeface="Arial"/>
                <a:cs typeface="Arial"/>
              </a:rPr>
              <a:t>o </a:t>
            </a:r>
            <a:r>
              <a:rPr lang="en-US" sz="2000" dirty="0" err="1">
                <a:latin typeface="Arial"/>
                <a:cs typeface="Arial"/>
              </a:rPr>
              <a:t>přírodovědné</a:t>
            </a:r>
            <a:r>
              <a:rPr lang="en-US" sz="2000" dirty="0">
                <a:latin typeface="Arial"/>
                <a:cs typeface="Arial"/>
              </a:rPr>
              <a:t> </a:t>
            </a:r>
            <a:r>
              <a:rPr lang="en-US" sz="2000" dirty="0" err="1">
                <a:latin typeface="Arial"/>
                <a:cs typeface="Arial"/>
              </a:rPr>
              <a:t>předměty</a:t>
            </a:r>
            <a:r>
              <a:rPr lang="en-US" sz="2000" dirty="0">
                <a:latin typeface="Arial"/>
                <a:cs typeface="Arial"/>
              </a:rPr>
              <a:t> </a:t>
            </a:r>
            <a:r>
              <a:rPr lang="en-US" i="1" dirty="0">
                <a:solidFill>
                  <a:schemeClr val="bg1">
                    <a:lumMod val="50000"/>
                  </a:schemeClr>
                </a:solidFill>
                <a:latin typeface="Arial"/>
                <a:cs typeface="Arial"/>
              </a:rPr>
              <a:t>(Beauchamp &amp; Parkinson, 2008 </a:t>
            </a:r>
            <a:r>
              <a:rPr lang="en-US" i="1" dirty="0" err="1">
                <a:solidFill>
                  <a:schemeClr val="bg1">
                    <a:lumMod val="50000"/>
                  </a:schemeClr>
                </a:solidFill>
                <a:latin typeface="Arial"/>
                <a:cs typeface="Arial"/>
              </a:rPr>
              <a:t>atd</a:t>
            </a:r>
            <a:r>
              <a:rPr lang="en-US" i="1" dirty="0">
                <a:solidFill>
                  <a:schemeClr val="bg1">
                    <a:lumMod val="50000"/>
                  </a:schemeClr>
                </a:solidFill>
                <a:latin typeface="Arial"/>
                <a:cs typeface="Arial"/>
              </a:rPr>
              <a:t>.)</a:t>
            </a:r>
            <a:endParaRPr lang="cs-CZ" i="1" dirty="0">
              <a:solidFill>
                <a:schemeClr val="bg1">
                  <a:lumMod val="50000"/>
                </a:schemeClr>
              </a:solidFill>
              <a:latin typeface="Arial"/>
              <a:cs typeface="Arial"/>
            </a:endParaRPr>
          </a:p>
          <a:p>
            <a:pPr marL="457200" indent="-457200">
              <a:buClr>
                <a:srgbClr val="D22D40"/>
              </a:buClr>
              <a:buFont typeface="+mj-lt"/>
              <a:buAutoNum type="arabicPeriod"/>
            </a:pPr>
            <a:endParaRPr lang="cs-CZ" sz="2000" dirty="0">
              <a:latin typeface="Arial"/>
              <a:cs typeface="Arial"/>
            </a:endParaRPr>
          </a:p>
        </p:txBody>
      </p:sp>
      <p:sp>
        <p:nvSpPr>
          <p:cNvPr id="12" name="TextBox 15">
            <a:extLst>
              <a:ext uri="{FF2B5EF4-FFF2-40B4-BE49-F238E27FC236}">
                <a16:creationId xmlns:a16="http://schemas.microsoft.com/office/drawing/2014/main" id="{FD071CD4-86C1-48CE-937B-BE7BE27473C0}"/>
              </a:ext>
            </a:extLst>
          </p:cNvPr>
          <p:cNvSpPr txBox="1"/>
          <p:nvPr/>
        </p:nvSpPr>
        <p:spPr>
          <a:xfrm>
            <a:off x="3577461" y="6058046"/>
            <a:ext cx="5287951" cy="1195277"/>
          </a:xfrm>
          <a:prstGeom prst="rect">
            <a:avLst/>
          </a:prstGeom>
          <a:noFill/>
        </p:spPr>
        <p:txBody>
          <a:bodyPr wrap="square" lIns="0" tIns="0" rIns="0" bIns="0" rtlCol="0">
            <a:normAutofit/>
          </a:bodyPr>
          <a:lstStyle/>
          <a:p>
            <a:pPr algn="r">
              <a:lnSpc>
                <a:spcPct val="130000"/>
              </a:lnSpc>
            </a:pPr>
            <a:r>
              <a:rPr lang="pl-PL" sz="1600" dirty="0"/>
              <a:t>Milada.tepla</a:t>
            </a:r>
            <a:r>
              <a:rPr lang="en-US" sz="1600" dirty="0"/>
              <a:t>@natur.cuni.cz</a:t>
            </a:r>
          </a:p>
          <a:p>
            <a:pPr algn="r">
              <a:lnSpc>
                <a:spcPct val="130000"/>
              </a:lnSpc>
            </a:pPr>
            <a:r>
              <a:rPr lang="en-US" sz="1600" dirty="0" err="1"/>
              <a:t>Katedra</a:t>
            </a:r>
            <a:r>
              <a:rPr lang="en-US" sz="1600" dirty="0"/>
              <a:t> </a:t>
            </a:r>
            <a:r>
              <a:rPr lang="cs-CZ" sz="1600" dirty="0"/>
              <a:t>učitelství a didaktiky chemie</a:t>
            </a:r>
            <a:endParaRPr lang="pl-PL" sz="1600" dirty="0"/>
          </a:p>
        </p:txBody>
      </p:sp>
    </p:spTree>
    <p:extLst>
      <p:ext uri="{BB962C8B-B14F-4D97-AF65-F5344CB8AC3E}">
        <p14:creationId xmlns:p14="http://schemas.microsoft.com/office/powerpoint/2010/main" val="3579114742"/>
      </p:ext>
    </p:extLst>
  </p:cSld>
  <p:clrMapOvr>
    <a:masterClrMapping/>
  </p:clrMapOvr>
  <mc:AlternateContent xmlns:mc="http://schemas.openxmlformats.org/markup-compatibility/2006" xmlns:p14="http://schemas.microsoft.com/office/powerpoint/2010/main">
    <mc:Choice Requires="p14">
      <p:transition spd="slow" p14:dur="2000" advTm="2"/>
    </mc:Choice>
    <mc:Fallback xmlns="">
      <p:transition spd="slow" advTm="2"/>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557988" y="331829"/>
            <a:ext cx="7548949" cy="491073"/>
          </a:xfrm>
          <a:prstGeom prst="rect">
            <a:avLst/>
          </a:prstGeom>
          <a:noFill/>
        </p:spPr>
        <p:txBody>
          <a:bodyPr wrap="square" lIns="0" tIns="0" rIns="0" bIns="0" rtlCol="0">
            <a:noAutofit/>
          </a:bodyPr>
          <a:lstStyle/>
          <a:p>
            <a:pPr>
              <a:lnSpc>
                <a:spcPct val="130000"/>
              </a:lnSpc>
            </a:pPr>
            <a:r>
              <a:rPr lang="cs-CZ" sz="2600" b="1" dirty="0">
                <a:solidFill>
                  <a:srgbClr val="C00000"/>
                </a:solidFill>
                <a:latin typeface="Arial"/>
                <a:cs typeface="Arial"/>
              </a:rPr>
              <a:t>Pedagogické dokumenty ve vztahu k využívání digitálních technologií</a:t>
            </a:r>
            <a:endParaRPr lang="en-US" sz="2600" b="1" dirty="0">
              <a:solidFill>
                <a:srgbClr val="C00000"/>
              </a:solidFill>
              <a:latin typeface="Arial"/>
              <a:cs typeface="Arial"/>
            </a:endParaRPr>
          </a:p>
        </p:txBody>
      </p:sp>
      <p:sp>
        <p:nvSpPr>
          <p:cNvPr id="3" name="TextBox 2"/>
          <p:cNvSpPr txBox="1"/>
          <p:nvPr/>
        </p:nvSpPr>
        <p:spPr>
          <a:xfrm>
            <a:off x="375107" y="1735310"/>
            <a:ext cx="4000950" cy="3816429"/>
          </a:xfrm>
          <a:prstGeom prst="rect">
            <a:avLst/>
          </a:prstGeom>
          <a:noFill/>
        </p:spPr>
        <p:txBody>
          <a:bodyPr wrap="square" lIns="0" tIns="0" rIns="0" bIns="0" rtlCol="0">
            <a:spAutoFit/>
          </a:bodyPr>
          <a:lstStyle/>
          <a:p>
            <a:pPr marL="457200" indent="-457200">
              <a:buClr>
                <a:srgbClr val="D22D40"/>
              </a:buClr>
              <a:buFont typeface="+mj-lt"/>
              <a:buAutoNum type="arabicPeriod"/>
            </a:pPr>
            <a:r>
              <a:rPr lang="cs-CZ" sz="2000" dirty="0">
                <a:latin typeface="Arial"/>
                <a:cs typeface="Arial"/>
              </a:rPr>
              <a:t>Doporučení rady EU                o klíčových kompetencích (</a:t>
            </a:r>
            <a:r>
              <a:rPr lang="cs-CZ" sz="2000" dirty="0" err="1">
                <a:latin typeface="Arial"/>
                <a:cs typeface="Arial"/>
              </a:rPr>
              <a:t>KK</a:t>
            </a:r>
            <a:r>
              <a:rPr lang="cs-CZ" sz="2000" dirty="0">
                <a:latin typeface="Arial"/>
                <a:cs typeface="Arial"/>
              </a:rPr>
              <a:t>)</a:t>
            </a:r>
            <a:r>
              <a:rPr lang="en-US" sz="2000" dirty="0">
                <a:latin typeface="Arial"/>
                <a:cs typeface="Arial"/>
              </a:rPr>
              <a:t> </a:t>
            </a:r>
            <a:r>
              <a:rPr lang="en-US" i="1" dirty="0">
                <a:solidFill>
                  <a:schemeClr val="bg1">
                    <a:lumMod val="50000"/>
                  </a:schemeClr>
                </a:solidFill>
                <a:latin typeface="Arial"/>
                <a:cs typeface="Arial"/>
              </a:rPr>
              <a:t>(</a:t>
            </a:r>
            <a:r>
              <a:rPr lang="en-US" i="1" dirty="0" err="1">
                <a:solidFill>
                  <a:schemeClr val="bg1">
                    <a:lumMod val="50000"/>
                  </a:schemeClr>
                </a:solidFill>
                <a:latin typeface="Arial"/>
                <a:cs typeface="Arial"/>
              </a:rPr>
              <a:t>Úřední</a:t>
            </a:r>
            <a:r>
              <a:rPr lang="en-US" i="1" dirty="0">
                <a:solidFill>
                  <a:schemeClr val="bg1">
                    <a:lumMod val="50000"/>
                  </a:schemeClr>
                </a:solidFill>
                <a:latin typeface="Arial"/>
                <a:cs typeface="Arial"/>
              </a:rPr>
              <a:t> </a:t>
            </a:r>
            <a:r>
              <a:rPr lang="en-US" i="1" dirty="0" err="1">
                <a:solidFill>
                  <a:schemeClr val="bg1">
                    <a:lumMod val="50000"/>
                  </a:schemeClr>
                </a:solidFill>
                <a:latin typeface="Arial"/>
                <a:cs typeface="Arial"/>
              </a:rPr>
              <a:t>věštník</a:t>
            </a:r>
            <a:r>
              <a:rPr lang="en-US" i="1" dirty="0">
                <a:solidFill>
                  <a:schemeClr val="bg1">
                    <a:lumMod val="50000"/>
                  </a:schemeClr>
                </a:solidFill>
                <a:latin typeface="Arial"/>
                <a:cs typeface="Arial"/>
              </a:rPr>
              <a:t> </a:t>
            </a:r>
            <a:r>
              <a:rPr lang="en-US" i="1" dirty="0" err="1">
                <a:solidFill>
                  <a:schemeClr val="bg1">
                    <a:lumMod val="50000"/>
                  </a:schemeClr>
                </a:solidFill>
                <a:latin typeface="Arial"/>
                <a:cs typeface="Arial"/>
              </a:rPr>
              <a:t>Evropské</a:t>
            </a:r>
            <a:r>
              <a:rPr lang="en-US" i="1" dirty="0">
                <a:solidFill>
                  <a:schemeClr val="bg1">
                    <a:lumMod val="50000"/>
                  </a:schemeClr>
                </a:solidFill>
                <a:latin typeface="Arial"/>
                <a:cs typeface="Arial"/>
              </a:rPr>
              <a:t> </a:t>
            </a:r>
            <a:r>
              <a:rPr lang="en-US" i="1" dirty="0" err="1">
                <a:solidFill>
                  <a:schemeClr val="bg1">
                    <a:lumMod val="50000"/>
                  </a:schemeClr>
                </a:solidFill>
                <a:latin typeface="Arial"/>
                <a:cs typeface="Arial"/>
              </a:rPr>
              <a:t>unie</a:t>
            </a:r>
            <a:r>
              <a:rPr lang="en-US" i="1" dirty="0">
                <a:solidFill>
                  <a:schemeClr val="bg1">
                    <a:lumMod val="50000"/>
                  </a:schemeClr>
                </a:solidFill>
                <a:latin typeface="Arial"/>
                <a:cs typeface="Arial"/>
              </a:rPr>
              <a:t>, 2018)</a:t>
            </a:r>
            <a:endParaRPr lang="cs-CZ" i="1" dirty="0">
              <a:solidFill>
                <a:schemeClr val="bg1">
                  <a:lumMod val="50000"/>
                </a:schemeClr>
              </a:solidFill>
              <a:latin typeface="Arial"/>
              <a:cs typeface="Arial"/>
            </a:endParaRPr>
          </a:p>
          <a:p>
            <a:pPr marL="457200" indent="-457200">
              <a:buClr>
                <a:srgbClr val="D22D40"/>
              </a:buClr>
              <a:buFont typeface="+mj-lt"/>
              <a:buAutoNum type="arabicPeriod"/>
            </a:pPr>
            <a:endParaRPr lang="cs-CZ" i="1" dirty="0">
              <a:solidFill>
                <a:schemeClr val="bg1">
                  <a:lumMod val="50000"/>
                </a:schemeClr>
              </a:solidFill>
              <a:latin typeface="Arial"/>
              <a:cs typeface="Arial"/>
            </a:endParaRPr>
          </a:p>
          <a:p>
            <a:pPr marL="457200" indent="-457200">
              <a:buClr>
                <a:srgbClr val="D22D40"/>
              </a:buClr>
              <a:buFont typeface="+mj-lt"/>
              <a:buAutoNum type="arabicPeriod"/>
            </a:pPr>
            <a:endParaRPr lang="cs-CZ" i="1" dirty="0">
              <a:solidFill>
                <a:schemeClr val="bg1">
                  <a:lumMod val="50000"/>
                </a:schemeClr>
              </a:solidFill>
              <a:latin typeface="Arial"/>
              <a:cs typeface="Arial"/>
            </a:endParaRPr>
          </a:p>
          <a:p>
            <a:pPr marL="457200" indent="-457200">
              <a:buClr>
                <a:srgbClr val="D22D40"/>
              </a:buClr>
              <a:buFont typeface="+mj-lt"/>
              <a:buAutoNum type="arabicPeriod"/>
            </a:pPr>
            <a:endParaRPr lang="cs-CZ" i="1" dirty="0">
              <a:solidFill>
                <a:schemeClr val="bg1">
                  <a:lumMod val="50000"/>
                </a:schemeClr>
              </a:solidFill>
              <a:latin typeface="Arial"/>
              <a:cs typeface="Arial"/>
            </a:endParaRPr>
          </a:p>
          <a:p>
            <a:pPr marL="457200" indent="-457200">
              <a:buClr>
                <a:srgbClr val="D22D40"/>
              </a:buClr>
              <a:buFont typeface="+mj-lt"/>
              <a:buAutoNum type="arabicPeriod"/>
            </a:pPr>
            <a:endParaRPr lang="cs-CZ" sz="2000" dirty="0">
              <a:latin typeface="Arial"/>
              <a:cs typeface="Arial"/>
            </a:endParaRPr>
          </a:p>
          <a:p>
            <a:pPr marL="457200" indent="-457200">
              <a:buClr>
                <a:srgbClr val="D22D40"/>
              </a:buClr>
              <a:buFont typeface="+mj-lt"/>
              <a:buAutoNum type="arabicPeriod"/>
            </a:pPr>
            <a:r>
              <a:rPr lang="cs-CZ" sz="2000" dirty="0">
                <a:latin typeface="Arial"/>
                <a:cs typeface="Arial"/>
              </a:rPr>
              <a:t>Strategie vzdělávací politiky ČR do r. 2030+ </a:t>
            </a:r>
            <a:r>
              <a:rPr lang="en-US" i="1" dirty="0">
                <a:solidFill>
                  <a:schemeClr val="bg1">
                    <a:lumMod val="50000"/>
                  </a:schemeClr>
                </a:solidFill>
                <a:latin typeface="Arial"/>
                <a:cs typeface="Arial"/>
              </a:rPr>
              <a:t>(MŠMT, 2021)</a:t>
            </a:r>
            <a:endParaRPr lang="cs-CZ" i="1" dirty="0">
              <a:solidFill>
                <a:schemeClr val="bg1">
                  <a:lumMod val="50000"/>
                </a:schemeClr>
              </a:solidFill>
              <a:latin typeface="Arial"/>
              <a:cs typeface="Arial"/>
            </a:endParaRPr>
          </a:p>
          <a:p>
            <a:pPr marL="457200" indent="-457200">
              <a:buClr>
                <a:srgbClr val="D22D40"/>
              </a:buClr>
              <a:buFont typeface="+mj-lt"/>
              <a:buAutoNum type="arabicPeriod"/>
            </a:pPr>
            <a:endParaRPr lang="cs-CZ" i="1" dirty="0">
              <a:solidFill>
                <a:schemeClr val="bg1">
                  <a:lumMod val="50000"/>
                </a:schemeClr>
              </a:solidFill>
              <a:latin typeface="Arial"/>
              <a:cs typeface="Arial"/>
            </a:endParaRPr>
          </a:p>
          <a:p>
            <a:pPr marL="457200" indent="-457200">
              <a:buClr>
                <a:srgbClr val="D22D40"/>
              </a:buClr>
              <a:buFont typeface="+mj-lt"/>
              <a:buAutoNum type="arabicPeriod"/>
            </a:pPr>
            <a:r>
              <a:rPr lang="cs-CZ" sz="2000" dirty="0">
                <a:latin typeface="Arial"/>
                <a:cs typeface="Arial"/>
              </a:rPr>
              <a:t>Rámcové vzdělávací programy – revize ZV 2021</a:t>
            </a:r>
            <a:endParaRPr lang="en-US" i="1" dirty="0">
              <a:solidFill>
                <a:schemeClr val="bg1">
                  <a:lumMod val="50000"/>
                </a:schemeClr>
              </a:solidFill>
              <a:latin typeface="Arial"/>
              <a:cs typeface="Arial"/>
            </a:endParaRPr>
          </a:p>
        </p:txBody>
      </p:sp>
      <p:cxnSp>
        <p:nvCxnSpPr>
          <p:cNvPr id="5" name="Straight Connector 4"/>
          <p:cNvCxnSpPr/>
          <p:nvPr/>
        </p:nvCxnSpPr>
        <p:spPr>
          <a:xfrm flipV="1">
            <a:off x="278588" y="5956296"/>
            <a:ext cx="8526745" cy="1"/>
          </a:xfrm>
          <a:prstGeom prst="line">
            <a:avLst/>
          </a:prstGeom>
          <a:ln w="12700" cmpd="sng">
            <a:solidFill>
              <a:srgbClr val="D22D40"/>
            </a:solidFill>
          </a:ln>
          <a:effectLst/>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p:nvPicPr>
        <p:blipFill>
          <a:blip r:embed="rId3"/>
          <a:stretch>
            <a:fillRect/>
          </a:stretch>
        </p:blipFill>
        <p:spPr>
          <a:xfrm>
            <a:off x="278588" y="6126327"/>
            <a:ext cx="1909097" cy="552122"/>
          </a:xfrm>
          <a:prstGeom prst="rect">
            <a:avLst/>
          </a:prstGeom>
        </p:spPr>
      </p:pic>
      <p:sp>
        <p:nvSpPr>
          <p:cNvPr id="4" name="Obdélník 3"/>
          <p:cNvSpPr/>
          <p:nvPr/>
        </p:nvSpPr>
        <p:spPr>
          <a:xfrm>
            <a:off x="769961" y="2948966"/>
            <a:ext cx="4508619" cy="861774"/>
          </a:xfrm>
          <a:prstGeom prst="rect">
            <a:avLst/>
          </a:prstGeom>
        </p:spPr>
        <p:txBody>
          <a:bodyPr wrap="square">
            <a:spAutoFit/>
          </a:bodyPr>
          <a:lstStyle/>
          <a:p>
            <a:pPr lvl="0"/>
            <a:r>
              <a:rPr lang="cs-CZ" sz="1400" b="1" dirty="0">
                <a:solidFill>
                  <a:srgbClr val="0070C0"/>
                </a:solidFill>
                <a:latin typeface="Arial" panose="020B0604020202020204" pitchFamily="34" charset="0"/>
                <a:cs typeface="Arial" panose="020B0604020202020204" pitchFamily="34" charset="0"/>
              </a:rPr>
              <a:t>3. </a:t>
            </a:r>
            <a:r>
              <a:rPr lang="cs-CZ" sz="1400" b="1" dirty="0" err="1">
                <a:solidFill>
                  <a:srgbClr val="0070C0"/>
                </a:solidFill>
                <a:latin typeface="Arial" panose="020B0604020202020204" pitchFamily="34" charset="0"/>
                <a:cs typeface="Arial" panose="020B0604020202020204" pitchFamily="34" charset="0"/>
              </a:rPr>
              <a:t>KK</a:t>
            </a:r>
            <a:r>
              <a:rPr lang="cs-CZ" sz="1400" b="1" dirty="0">
                <a:solidFill>
                  <a:srgbClr val="0070C0"/>
                </a:solidFill>
                <a:latin typeface="Arial" panose="020B0604020202020204" pitchFamily="34" charset="0"/>
                <a:cs typeface="Arial" panose="020B0604020202020204" pitchFamily="34" charset="0"/>
              </a:rPr>
              <a:t>: matematická kompetence a kompetence v oblasti přírodních věd, technologií a inženýrství</a:t>
            </a:r>
          </a:p>
          <a:p>
            <a:pPr lvl="0"/>
            <a:r>
              <a:rPr lang="cs-CZ" sz="800" b="1" dirty="0">
                <a:solidFill>
                  <a:srgbClr val="0070C0"/>
                </a:solidFill>
                <a:latin typeface="Arial" panose="020B0604020202020204" pitchFamily="34" charset="0"/>
                <a:cs typeface="Arial" panose="020B0604020202020204" pitchFamily="34" charset="0"/>
              </a:rPr>
              <a:t> </a:t>
            </a:r>
          </a:p>
          <a:p>
            <a:pPr lvl="0"/>
            <a:r>
              <a:rPr lang="cs-CZ" sz="1400" b="1" dirty="0">
                <a:solidFill>
                  <a:srgbClr val="0070C0"/>
                </a:solidFill>
                <a:latin typeface="Arial" panose="020B0604020202020204" pitchFamily="34" charset="0"/>
                <a:cs typeface="Arial" panose="020B0604020202020204" pitchFamily="34" charset="0"/>
              </a:rPr>
              <a:t>4. </a:t>
            </a:r>
            <a:r>
              <a:rPr lang="cs-CZ" sz="1400" b="1" dirty="0" err="1">
                <a:solidFill>
                  <a:srgbClr val="0070C0"/>
                </a:solidFill>
                <a:latin typeface="Arial" panose="020B0604020202020204" pitchFamily="34" charset="0"/>
                <a:cs typeface="Arial" panose="020B0604020202020204" pitchFamily="34" charset="0"/>
              </a:rPr>
              <a:t>KK</a:t>
            </a:r>
            <a:r>
              <a:rPr lang="cs-CZ" sz="1400" b="1" dirty="0">
                <a:solidFill>
                  <a:srgbClr val="0070C0"/>
                </a:solidFill>
                <a:latin typeface="Arial" panose="020B0604020202020204" pitchFamily="34" charset="0"/>
                <a:cs typeface="Arial" panose="020B0604020202020204" pitchFamily="34" charset="0"/>
              </a:rPr>
              <a:t>: digitální kompetence</a:t>
            </a:r>
          </a:p>
        </p:txBody>
      </p:sp>
      <p:pic>
        <p:nvPicPr>
          <p:cNvPr id="2050" name="Picture 2" descr="Strategie vzdělávací politiky ČR do roku 2030+, MŠMT ČR"/>
          <p:cNvPicPr>
            <a:picLocks noChangeAspect="1" noChangeArrowheads="1"/>
          </p:cNvPicPr>
          <p:nvPr/>
        </p:nvPicPr>
        <p:blipFill rotWithShape="1">
          <a:blip r:embed="rId4">
            <a:extLst>
              <a:ext uri="{28A0092B-C50C-407E-A947-70E740481C1C}">
                <a14:useLocalDpi xmlns:a14="http://schemas.microsoft.com/office/drawing/2010/main" val="0"/>
              </a:ext>
            </a:extLst>
          </a:blip>
          <a:srcRect t="1" b="19351"/>
          <a:stretch/>
        </p:blipFill>
        <p:spPr bwMode="auto">
          <a:xfrm>
            <a:off x="5278581" y="1324474"/>
            <a:ext cx="3449492" cy="1723526"/>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p:cNvSpPr/>
          <p:nvPr/>
        </p:nvSpPr>
        <p:spPr>
          <a:xfrm>
            <a:off x="4961586" y="3957091"/>
            <a:ext cx="4083482" cy="1339341"/>
          </a:xfrm>
          <a:prstGeom prst="rect">
            <a:avLst/>
          </a:prstGeom>
        </p:spPr>
        <p:txBody>
          <a:bodyPr wrap="square">
            <a:spAutoFit/>
          </a:bodyPr>
          <a:lstStyle/>
          <a:p>
            <a:pPr lvl="0">
              <a:lnSpc>
                <a:spcPct val="130000"/>
              </a:lnSpc>
              <a:spcAft>
                <a:spcPts val="800"/>
              </a:spcAft>
            </a:pPr>
            <a:r>
              <a:rPr lang="cs-CZ" sz="1600" b="1" dirty="0">
                <a:solidFill>
                  <a:srgbClr val="0070C0"/>
                </a:solidFill>
                <a:latin typeface="Arial" panose="020B0604020202020204" pitchFamily="34" charset="0"/>
                <a:ea typeface="Calibri" panose="020F0502020204030204" pitchFamily="34" charset="0"/>
                <a:cs typeface="Arial" panose="020B0604020202020204" pitchFamily="34" charset="0"/>
              </a:rPr>
              <a:t>Moderní digitální technologie </a:t>
            </a:r>
            <a:r>
              <a:rPr lang="cs-CZ" sz="1600" dirty="0">
                <a:solidFill>
                  <a:srgbClr val="0070C0"/>
                </a:solidFill>
                <a:latin typeface="Arial" panose="020B0604020202020204" pitchFamily="34" charset="0"/>
                <a:ea typeface="Calibri" panose="020F0502020204030204" pitchFamily="34" charset="0"/>
                <a:cs typeface="Arial" panose="020B0604020202020204" pitchFamily="34" charset="0"/>
              </a:rPr>
              <a:t>by se měly co nejintenzivněji využívat ve všech oblastech vzdělávání, především ve výuce oblasti přírodovědné.</a:t>
            </a:r>
            <a:endParaRPr lang="cs-CZ" sz="1600" b="1" dirty="0">
              <a:solidFill>
                <a:srgbClr val="0070C0"/>
              </a:solidFill>
              <a:latin typeface="Arial" panose="020B0604020202020204" pitchFamily="34" charset="0"/>
              <a:ea typeface="Calibri" panose="020F0502020204030204" pitchFamily="34" charset="0"/>
              <a:cs typeface="Arial" panose="020B0604020202020204" pitchFamily="34" charset="0"/>
            </a:endParaRPr>
          </a:p>
        </p:txBody>
      </p:sp>
      <p:sp>
        <p:nvSpPr>
          <p:cNvPr id="11" name="TextBox 15">
            <a:extLst>
              <a:ext uri="{FF2B5EF4-FFF2-40B4-BE49-F238E27FC236}">
                <a16:creationId xmlns:a16="http://schemas.microsoft.com/office/drawing/2014/main" id="{42A51F60-6816-485C-8949-1810495DCABF}"/>
              </a:ext>
            </a:extLst>
          </p:cNvPr>
          <p:cNvSpPr txBox="1"/>
          <p:nvPr/>
        </p:nvSpPr>
        <p:spPr>
          <a:xfrm>
            <a:off x="3577461" y="6058046"/>
            <a:ext cx="5287951" cy="1195277"/>
          </a:xfrm>
          <a:prstGeom prst="rect">
            <a:avLst/>
          </a:prstGeom>
          <a:noFill/>
        </p:spPr>
        <p:txBody>
          <a:bodyPr wrap="square" lIns="0" tIns="0" rIns="0" bIns="0" rtlCol="0">
            <a:normAutofit/>
          </a:bodyPr>
          <a:lstStyle/>
          <a:p>
            <a:pPr algn="r">
              <a:lnSpc>
                <a:spcPct val="130000"/>
              </a:lnSpc>
            </a:pPr>
            <a:r>
              <a:rPr lang="pl-PL" sz="1600" dirty="0"/>
              <a:t>Milada.tepla</a:t>
            </a:r>
            <a:r>
              <a:rPr lang="en-US" sz="1600" dirty="0"/>
              <a:t>@natur.cuni.cz</a:t>
            </a:r>
          </a:p>
          <a:p>
            <a:pPr algn="r">
              <a:lnSpc>
                <a:spcPct val="130000"/>
              </a:lnSpc>
            </a:pPr>
            <a:r>
              <a:rPr lang="en-US" sz="1600" dirty="0" err="1"/>
              <a:t>Katedra</a:t>
            </a:r>
            <a:r>
              <a:rPr lang="en-US" sz="1600" dirty="0"/>
              <a:t> </a:t>
            </a:r>
            <a:r>
              <a:rPr lang="cs-CZ" sz="1600" dirty="0"/>
              <a:t>učitelství a didaktiky chemie</a:t>
            </a:r>
            <a:endParaRPr lang="pl-PL" sz="1600" dirty="0"/>
          </a:p>
        </p:txBody>
      </p:sp>
    </p:spTree>
    <p:extLst>
      <p:ext uri="{BB962C8B-B14F-4D97-AF65-F5344CB8AC3E}">
        <p14:creationId xmlns:p14="http://schemas.microsoft.com/office/powerpoint/2010/main" val="323349731"/>
      </p:ext>
    </p:extLst>
  </p:cSld>
  <p:clrMapOvr>
    <a:masterClrMapping/>
  </p:clrMapOvr>
  <mc:AlternateContent xmlns:mc="http://schemas.openxmlformats.org/markup-compatibility/2006" xmlns:p14="http://schemas.microsoft.com/office/powerpoint/2010/main">
    <mc:Choice Requires="p14">
      <p:transition spd="slow" p14:dur="2000" advTm="2"/>
    </mc:Choice>
    <mc:Fallback xmlns="">
      <p:transition spd="slow" advTm="2"/>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ek 7">
            <a:extLst>
              <a:ext uri="{FF2B5EF4-FFF2-40B4-BE49-F238E27FC236}">
                <a16:creationId xmlns:a16="http://schemas.microsoft.com/office/drawing/2014/main" id="{127C1E62-BD69-41D6-8DD3-D7941E00D818}"/>
              </a:ext>
            </a:extLst>
          </p:cNvPr>
          <p:cNvPicPr/>
          <p:nvPr/>
        </p:nvPicPr>
        <p:blipFill>
          <a:blip r:embed="rId3">
            <a:extLst>
              <a:ext uri="{28A0092B-C50C-407E-A947-70E740481C1C}">
                <a14:useLocalDpi xmlns:a14="http://schemas.microsoft.com/office/drawing/2010/main" val="0"/>
              </a:ext>
            </a:extLst>
          </a:blip>
          <a:stretch>
            <a:fillRect/>
          </a:stretch>
        </p:blipFill>
        <p:spPr>
          <a:xfrm>
            <a:off x="121920" y="307361"/>
            <a:ext cx="8924544" cy="5750657"/>
          </a:xfrm>
          <a:prstGeom prst="rect">
            <a:avLst/>
          </a:prstGeom>
        </p:spPr>
      </p:pic>
      <p:cxnSp>
        <p:nvCxnSpPr>
          <p:cNvPr id="5" name="Straight Connector 4"/>
          <p:cNvCxnSpPr/>
          <p:nvPr/>
        </p:nvCxnSpPr>
        <p:spPr>
          <a:xfrm flipV="1">
            <a:off x="278588" y="5956296"/>
            <a:ext cx="8526745" cy="1"/>
          </a:xfrm>
          <a:prstGeom prst="line">
            <a:avLst/>
          </a:prstGeom>
          <a:ln w="12700" cmpd="sng">
            <a:solidFill>
              <a:srgbClr val="D22D40"/>
            </a:solidFill>
          </a:ln>
          <a:effectLst/>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p:nvPicPr>
        <p:blipFill>
          <a:blip r:embed="rId4"/>
          <a:stretch>
            <a:fillRect/>
          </a:stretch>
        </p:blipFill>
        <p:spPr>
          <a:xfrm>
            <a:off x="278588" y="6126327"/>
            <a:ext cx="1909097" cy="552122"/>
          </a:xfrm>
          <a:prstGeom prst="rect">
            <a:avLst/>
          </a:prstGeom>
        </p:spPr>
      </p:pic>
      <p:sp>
        <p:nvSpPr>
          <p:cNvPr id="11" name="TextBox 15">
            <a:extLst>
              <a:ext uri="{FF2B5EF4-FFF2-40B4-BE49-F238E27FC236}">
                <a16:creationId xmlns:a16="http://schemas.microsoft.com/office/drawing/2014/main" id="{63E2A236-EE3A-4FEC-9CB8-18A94621952B}"/>
              </a:ext>
            </a:extLst>
          </p:cNvPr>
          <p:cNvSpPr txBox="1"/>
          <p:nvPr/>
        </p:nvSpPr>
        <p:spPr>
          <a:xfrm>
            <a:off x="3577461" y="6058046"/>
            <a:ext cx="5287951" cy="1195277"/>
          </a:xfrm>
          <a:prstGeom prst="rect">
            <a:avLst/>
          </a:prstGeom>
          <a:noFill/>
        </p:spPr>
        <p:txBody>
          <a:bodyPr wrap="square" lIns="0" tIns="0" rIns="0" bIns="0" rtlCol="0">
            <a:normAutofit/>
          </a:bodyPr>
          <a:lstStyle/>
          <a:p>
            <a:pPr algn="r">
              <a:lnSpc>
                <a:spcPct val="130000"/>
              </a:lnSpc>
            </a:pPr>
            <a:r>
              <a:rPr lang="pl-PL" sz="1600" dirty="0"/>
              <a:t>Milada.tepla</a:t>
            </a:r>
            <a:r>
              <a:rPr lang="en-US" sz="1600" dirty="0"/>
              <a:t>@natur.cuni.cz</a:t>
            </a:r>
          </a:p>
          <a:p>
            <a:pPr algn="r">
              <a:lnSpc>
                <a:spcPct val="130000"/>
              </a:lnSpc>
            </a:pPr>
            <a:r>
              <a:rPr lang="en-US" sz="1600" dirty="0" err="1"/>
              <a:t>Katedra</a:t>
            </a:r>
            <a:r>
              <a:rPr lang="en-US" sz="1600" dirty="0"/>
              <a:t> </a:t>
            </a:r>
            <a:r>
              <a:rPr lang="cs-CZ" sz="1600" dirty="0"/>
              <a:t>učitelství a didaktiky chemie</a:t>
            </a:r>
            <a:endParaRPr lang="pl-PL" sz="1600" dirty="0"/>
          </a:p>
        </p:txBody>
      </p:sp>
    </p:spTree>
    <p:extLst>
      <p:ext uri="{BB962C8B-B14F-4D97-AF65-F5344CB8AC3E}">
        <p14:creationId xmlns:p14="http://schemas.microsoft.com/office/powerpoint/2010/main" val="2800541071"/>
      </p:ext>
    </p:extLst>
  </p:cSld>
  <p:clrMapOvr>
    <a:masterClrMapping/>
  </p:clrMapOvr>
  <mc:AlternateContent xmlns:mc="http://schemas.openxmlformats.org/markup-compatibility/2006" xmlns:p14="http://schemas.microsoft.com/office/powerpoint/2010/main">
    <mc:Choice Requires="p14">
      <p:transition spd="slow" p14:dur="2000" advTm="2"/>
    </mc:Choice>
    <mc:Fallback xmlns="">
      <p:transition spd="slow" advTm="2"/>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78588" y="331829"/>
            <a:ext cx="8910834" cy="491073"/>
          </a:xfrm>
          <a:prstGeom prst="rect">
            <a:avLst/>
          </a:prstGeom>
          <a:noFill/>
        </p:spPr>
        <p:txBody>
          <a:bodyPr wrap="square" lIns="0" tIns="0" rIns="0" bIns="0" rtlCol="0">
            <a:noAutofit/>
          </a:bodyPr>
          <a:lstStyle/>
          <a:p>
            <a:pPr>
              <a:lnSpc>
                <a:spcPct val="130000"/>
              </a:lnSpc>
            </a:pPr>
            <a:r>
              <a:rPr lang="cs-CZ" sz="2600" b="1" dirty="0">
                <a:solidFill>
                  <a:srgbClr val="C00000"/>
                </a:solidFill>
                <a:latin typeface="Arial"/>
                <a:cs typeface="Arial"/>
              </a:rPr>
              <a:t>Tvorba dynamické vizualizace</a:t>
            </a:r>
            <a:endParaRPr lang="en-US" sz="2600" b="1" dirty="0">
              <a:solidFill>
                <a:schemeClr val="bg1">
                  <a:lumMod val="65000"/>
                </a:schemeClr>
              </a:solidFill>
              <a:latin typeface="Arial"/>
              <a:cs typeface="Arial"/>
            </a:endParaRPr>
          </a:p>
        </p:txBody>
      </p:sp>
      <p:cxnSp>
        <p:nvCxnSpPr>
          <p:cNvPr id="5" name="Straight Connector 4"/>
          <p:cNvCxnSpPr/>
          <p:nvPr/>
        </p:nvCxnSpPr>
        <p:spPr>
          <a:xfrm flipV="1">
            <a:off x="278588" y="5956296"/>
            <a:ext cx="8526745" cy="1"/>
          </a:xfrm>
          <a:prstGeom prst="line">
            <a:avLst/>
          </a:prstGeom>
          <a:ln w="12700" cmpd="sng">
            <a:solidFill>
              <a:srgbClr val="D22D40"/>
            </a:solidFill>
          </a:ln>
          <a:effectLst/>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p:nvPicPr>
        <p:blipFill>
          <a:blip r:embed="rId3"/>
          <a:stretch>
            <a:fillRect/>
          </a:stretch>
        </p:blipFill>
        <p:spPr>
          <a:xfrm>
            <a:off x="278588" y="6126327"/>
            <a:ext cx="1909097" cy="552122"/>
          </a:xfrm>
          <a:prstGeom prst="rect">
            <a:avLst/>
          </a:prstGeom>
        </p:spPr>
      </p:pic>
      <p:pic>
        <p:nvPicPr>
          <p:cNvPr id="12" name="Obrázek 11">
            <a:extLst>
              <a:ext uri="{FF2B5EF4-FFF2-40B4-BE49-F238E27FC236}">
                <a16:creationId xmlns:a16="http://schemas.microsoft.com/office/drawing/2014/main" id="{21A20C14-8BBF-4595-B68F-4BD8C05CCACC}"/>
              </a:ext>
            </a:extLst>
          </p:cNvPr>
          <p:cNvPicPr>
            <a:picLocks noChangeAspect="1"/>
          </p:cNvPicPr>
          <p:nvPr/>
        </p:nvPicPr>
        <p:blipFill rotWithShape="1">
          <a:blip r:embed="rId4"/>
          <a:srcRect l="12500" t="6576" r="15638" b="-458"/>
          <a:stretch/>
        </p:blipFill>
        <p:spPr>
          <a:xfrm>
            <a:off x="278588" y="1914062"/>
            <a:ext cx="4162760" cy="3059092"/>
          </a:xfrm>
          <a:prstGeom prst="rect">
            <a:avLst/>
          </a:prstGeom>
        </p:spPr>
      </p:pic>
      <p:pic>
        <p:nvPicPr>
          <p:cNvPr id="8" name="Picture 2" descr="image">
            <a:extLst>
              <a:ext uri="{FF2B5EF4-FFF2-40B4-BE49-F238E27FC236}">
                <a16:creationId xmlns:a16="http://schemas.microsoft.com/office/drawing/2014/main" id="{F8E50809-72B6-4C4B-9F7B-1CC5AB3444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1914062"/>
            <a:ext cx="4491652" cy="3054323"/>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a:extLst>
              <a:ext uri="{FF2B5EF4-FFF2-40B4-BE49-F238E27FC236}">
                <a16:creationId xmlns:a16="http://schemas.microsoft.com/office/drawing/2014/main" id="{7C55BE43-3785-43B7-B163-B72709100C39}"/>
              </a:ext>
            </a:extLst>
          </p:cNvPr>
          <p:cNvSpPr/>
          <p:nvPr/>
        </p:nvSpPr>
        <p:spPr>
          <a:xfrm>
            <a:off x="249091" y="1129807"/>
            <a:ext cx="6695768" cy="369332"/>
          </a:xfrm>
          <a:prstGeom prst="rect">
            <a:avLst/>
          </a:prstGeom>
        </p:spPr>
        <p:txBody>
          <a:bodyPr wrap="square">
            <a:spAutoFit/>
          </a:bodyPr>
          <a:lstStyle/>
          <a:p>
            <a:r>
              <a:rPr lang="cs-CZ" dirty="0"/>
              <a:t>Fotosyntéza v dynamických animacích			Dýchací řetězec</a:t>
            </a:r>
          </a:p>
        </p:txBody>
      </p:sp>
      <p:sp>
        <p:nvSpPr>
          <p:cNvPr id="11" name="TextBox 15">
            <a:extLst>
              <a:ext uri="{FF2B5EF4-FFF2-40B4-BE49-F238E27FC236}">
                <a16:creationId xmlns:a16="http://schemas.microsoft.com/office/drawing/2014/main" id="{B7C37E9E-6E9B-41F7-90DF-0C418CB4C759}"/>
              </a:ext>
            </a:extLst>
          </p:cNvPr>
          <p:cNvSpPr txBox="1"/>
          <p:nvPr/>
        </p:nvSpPr>
        <p:spPr>
          <a:xfrm>
            <a:off x="3577461" y="6058046"/>
            <a:ext cx="5287951" cy="1195277"/>
          </a:xfrm>
          <a:prstGeom prst="rect">
            <a:avLst/>
          </a:prstGeom>
          <a:noFill/>
        </p:spPr>
        <p:txBody>
          <a:bodyPr wrap="square" lIns="0" tIns="0" rIns="0" bIns="0" rtlCol="0">
            <a:normAutofit/>
          </a:bodyPr>
          <a:lstStyle/>
          <a:p>
            <a:pPr algn="r">
              <a:lnSpc>
                <a:spcPct val="130000"/>
              </a:lnSpc>
            </a:pPr>
            <a:r>
              <a:rPr lang="pl-PL" sz="1600" dirty="0"/>
              <a:t>Milada.tepla</a:t>
            </a:r>
            <a:r>
              <a:rPr lang="en-US" sz="1600" dirty="0"/>
              <a:t>@natur.cuni.cz</a:t>
            </a:r>
          </a:p>
          <a:p>
            <a:pPr algn="r">
              <a:lnSpc>
                <a:spcPct val="130000"/>
              </a:lnSpc>
            </a:pPr>
            <a:r>
              <a:rPr lang="en-US" sz="1600" dirty="0" err="1"/>
              <a:t>Katedra</a:t>
            </a:r>
            <a:r>
              <a:rPr lang="en-US" sz="1600" dirty="0"/>
              <a:t> </a:t>
            </a:r>
            <a:r>
              <a:rPr lang="cs-CZ" sz="1600" dirty="0"/>
              <a:t>učitelství a didaktiky chemie</a:t>
            </a:r>
            <a:endParaRPr lang="pl-PL" sz="1600" dirty="0"/>
          </a:p>
        </p:txBody>
      </p:sp>
    </p:spTree>
    <p:extLst>
      <p:ext uri="{BB962C8B-B14F-4D97-AF65-F5344CB8AC3E}">
        <p14:creationId xmlns:p14="http://schemas.microsoft.com/office/powerpoint/2010/main" val="365865099"/>
      </p:ext>
    </p:extLst>
  </p:cSld>
  <p:clrMapOvr>
    <a:masterClrMapping/>
  </p:clrMapOvr>
  <mc:AlternateContent xmlns:mc="http://schemas.openxmlformats.org/markup-compatibility/2006" xmlns:p14="http://schemas.microsoft.com/office/powerpoint/2010/main">
    <mc:Choice Requires="p14">
      <p:transition spd="slow" p14:dur="2000" advTm="2"/>
    </mc:Choice>
    <mc:Fallback xmlns="">
      <p:transition spd="slow" advTm="2"/>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78588" y="331829"/>
            <a:ext cx="8910834" cy="491073"/>
          </a:xfrm>
          <a:prstGeom prst="rect">
            <a:avLst/>
          </a:prstGeom>
          <a:noFill/>
        </p:spPr>
        <p:txBody>
          <a:bodyPr wrap="square" lIns="0" tIns="0" rIns="0" bIns="0" rtlCol="0">
            <a:noAutofit/>
          </a:bodyPr>
          <a:lstStyle/>
          <a:p>
            <a:pPr>
              <a:lnSpc>
                <a:spcPct val="130000"/>
              </a:lnSpc>
            </a:pPr>
            <a:r>
              <a:rPr lang="cs-CZ" sz="2600" b="1" dirty="0">
                <a:solidFill>
                  <a:srgbClr val="C00000"/>
                </a:solidFill>
                <a:latin typeface="Arial"/>
                <a:cs typeface="Arial"/>
              </a:rPr>
              <a:t>Tvorba dynamické vizualizace</a:t>
            </a:r>
            <a:endParaRPr lang="en-US" sz="2600" b="1" dirty="0">
              <a:solidFill>
                <a:schemeClr val="bg1">
                  <a:lumMod val="65000"/>
                </a:schemeClr>
              </a:solidFill>
              <a:latin typeface="Arial"/>
              <a:cs typeface="Arial"/>
            </a:endParaRPr>
          </a:p>
        </p:txBody>
      </p:sp>
      <p:cxnSp>
        <p:nvCxnSpPr>
          <p:cNvPr id="5" name="Straight Connector 4"/>
          <p:cNvCxnSpPr/>
          <p:nvPr/>
        </p:nvCxnSpPr>
        <p:spPr>
          <a:xfrm flipV="1">
            <a:off x="278588" y="5956296"/>
            <a:ext cx="8526745" cy="1"/>
          </a:xfrm>
          <a:prstGeom prst="line">
            <a:avLst/>
          </a:prstGeom>
          <a:ln w="12700" cmpd="sng">
            <a:solidFill>
              <a:srgbClr val="D22D40"/>
            </a:solidFill>
          </a:ln>
          <a:effectLst/>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p:nvPicPr>
        <p:blipFill>
          <a:blip r:embed="rId3"/>
          <a:stretch>
            <a:fillRect/>
          </a:stretch>
        </p:blipFill>
        <p:spPr>
          <a:xfrm>
            <a:off x="278588" y="6126327"/>
            <a:ext cx="1909097" cy="552122"/>
          </a:xfrm>
          <a:prstGeom prst="rect">
            <a:avLst/>
          </a:prstGeom>
        </p:spPr>
      </p:pic>
      <p:sp>
        <p:nvSpPr>
          <p:cNvPr id="11" name="Zástupný symbol pro obsah 13">
            <a:extLst>
              <a:ext uri="{FF2B5EF4-FFF2-40B4-BE49-F238E27FC236}">
                <a16:creationId xmlns:a16="http://schemas.microsoft.com/office/drawing/2014/main" id="{93E04C4C-A079-4C3E-A81E-C4DF3EE2E50A}"/>
              </a:ext>
            </a:extLst>
          </p:cNvPr>
          <p:cNvSpPr txBox="1">
            <a:spLocks/>
          </p:cNvSpPr>
          <p:nvPr/>
        </p:nvSpPr>
        <p:spPr>
          <a:xfrm>
            <a:off x="58311" y="981881"/>
            <a:ext cx="6873807" cy="741530"/>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cs-CZ" sz="1800" b="1" dirty="0"/>
              <a:t>Sacharidy; Metabolismus sacharidů </a:t>
            </a:r>
          </a:p>
          <a:p>
            <a:pPr marL="0" indent="0">
              <a:lnSpc>
                <a:spcPct val="100000"/>
              </a:lnSpc>
              <a:spcBef>
                <a:spcPts val="0"/>
              </a:spcBef>
              <a:buNone/>
            </a:pPr>
            <a:endParaRPr lang="cs-CZ" sz="1800" b="1" dirty="0"/>
          </a:p>
          <a:p>
            <a:pPr marL="0" indent="0">
              <a:lnSpc>
                <a:spcPct val="100000"/>
              </a:lnSpc>
              <a:spcBef>
                <a:spcPts val="0"/>
              </a:spcBef>
              <a:buNone/>
            </a:pPr>
            <a:endParaRPr lang="cs-CZ" sz="1800" b="1" dirty="0"/>
          </a:p>
          <a:p>
            <a:pPr marL="0" indent="0">
              <a:lnSpc>
                <a:spcPct val="100000"/>
              </a:lnSpc>
              <a:spcBef>
                <a:spcPts val="0"/>
              </a:spcBef>
              <a:buNone/>
            </a:pPr>
            <a:endParaRPr lang="cs-CZ" sz="1800" b="1" dirty="0"/>
          </a:p>
          <a:p>
            <a:pPr marL="0" indent="0">
              <a:lnSpc>
                <a:spcPct val="100000"/>
              </a:lnSpc>
              <a:spcBef>
                <a:spcPts val="0"/>
              </a:spcBef>
              <a:buNone/>
            </a:pPr>
            <a:endParaRPr lang="cs-CZ" sz="1800" b="1" dirty="0"/>
          </a:p>
          <a:p>
            <a:pPr marL="0" indent="0">
              <a:lnSpc>
                <a:spcPct val="100000"/>
              </a:lnSpc>
              <a:spcBef>
                <a:spcPts val="0"/>
              </a:spcBef>
              <a:buNone/>
            </a:pPr>
            <a:endParaRPr lang="cs-CZ" sz="1800" b="1" dirty="0"/>
          </a:p>
          <a:p>
            <a:pPr marL="0" indent="0">
              <a:lnSpc>
                <a:spcPct val="100000"/>
              </a:lnSpc>
              <a:spcBef>
                <a:spcPts val="0"/>
              </a:spcBef>
              <a:buNone/>
            </a:pPr>
            <a:endParaRPr lang="cs-CZ" sz="1800" b="1" dirty="0"/>
          </a:p>
          <a:p>
            <a:pPr marL="385763" indent="-385763">
              <a:lnSpc>
                <a:spcPct val="150000"/>
              </a:lnSpc>
              <a:buFont typeface="+mj-lt"/>
              <a:buAutoNum type="arabicPeriod"/>
            </a:pPr>
            <a:endParaRPr lang="cs-CZ" sz="1800" b="1" dirty="0"/>
          </a:p>
          <a:p>
            <a:pPr marL="385763" indent="-385763">
              <a:lnSpc>
                <a:spcPct val="150000"/>
              </a:lnSpc>
              <a:buFont typeface="+mj-lt"/>
              <a:buAutoNum type="arabicPeriod"/>
            </a:pPr>
            <a:endParaRPr lang="cs-CZ" sz="1800" b="1" dirty="0"/>
          </a:p>
        </p:txBody>
      </p:sp>
      <p:pic>
        <p:nvPicPr>
          <p:cNvPr id="15" name="Picture 4" descr="trávení">
            <a:extLst>
              <a:ext uri="{FF2B5EF4-FFF2-40B4-BE49-F238E27FC236}">
                <a16:creationId xmlns:a16="http://schemas.microsoft.com/office/drawing/2014/main" id="{880892B1-185D-4292-BD58-123BE14390A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4449" y="1391417"/>
            <a:ext cx="2150957" cy="1882905"/>
          </a:xfrm>
          <a:prstGeom prst="rect">
            <a:avLst/>
          </a:prstGeom>
          <a:noFill/>
          <a:extLst>
            <a:ext uri="{909E8E84-426E-40DD-AFC4-6F175D3DCCD1}">
              <a14:hiddenFill xmlns:a14="http://schemas.microsoft.com/office/drawing/2010/main">
                <a:solidFill>
                  <a:srgbClr val="FFFFFF"/>
                </a:solidFill>
              </a14:hiddenFill>
            </a:ext>
          </a:extLst>
        </p:spPr>
      </p:pic>
      <p:pic>
        <p:nvPicPr>
          <p:cNvPr id="16" name="Obrázek 15">
            <a:extLst>
              <a:ext uri="{FF2B5EF4-FFF2-40B4-BE49-F238E27FC236}">
                <a16:creationId xmlns:a16="http://schemas.microsoft.com/office/drawing/2014/main" id="{9F7107A7-01CC-44D9-B513-10D5A609CB74}"/>
              </a:ext>
            </a:extLst>
          </p:cNvPr>
          <p:cNvPicPr>
            <a:picLocks noChangeAspect="1"/>
          </p:cNvPicPr>
          <p:nvPr/>
        </p:nvPicPr>
        <p:blipFill rotWithShape="1">
          <a:blip r:embed="rId5"/>
          <a:srcRect l="1425" t="14890" r="46625" b="13800"/>
          <a:stretch/>
        </p:blipFill>
        <p:spPr>
          <a:xfrm>
            <a:off x="798806" y="3921674"/>
            <a:ext cx="2196600" cy="1696060"/>
          </a:xfrm>
          <a:prstGeom prst="rect">
            <a:avLst/>
          </a:prstGeom>
          <a:ln>
            <a:solidFill>
              <a:srgbClr val="0070C0"/>
            </a:solidFill>
          </a:ln>
        </p:spPr>
      </p:pic>
      <p:sp>
        <p:nvSpPr>
          <p:cNvPr id="17" name="Obdélník 16">
            <a:extLst>
              <a:ext uri="{FF2B5EF4-FFF2-40B4-BE49-F238E27FC236}">
                <a16:creationId xmlns:a16="http://schemas.microsoft.com/office/drawing/2014/main" id="{6E663D5D-A321-42DD-854D-21A94CA75DA3}"/>
              </a:ext>
            </a:extLst>
          </p:cNvPr>
          <p:cNvSpPr/>
          <p:nvPr/>
        </p:nvSpPr>
        <p:spPr>
          <a:xfrm>
            <a:off x="5086299" y="901703"/>
            <a:ext cx="2804486" cy="464871"/>
          </a:xfrm>
          <a:prstGeom prst="rect">
            <a:avLst/>
          </a:prstGeom>
        </p:spPr>
        <p:txBody>
          <a:bodyPr wrap="none">
            <a:spAutoFit/>
          </a:bodyPr>
          <a:lstStyle/>
          <a:p>
            <a:pPr>
              <a:lnSpc>
                <a:spcPct val="150000"/>
              </a:lnSpc>
            </a:pPr>
            <a:r>
              <a:rPr lang="cs-CZ" b="1" dirty="0"/>
              <a:t>Enzymy, vitaminy, hormony</a:t>
            </a:r>
          </a:p>
        </p:txBody>
      </p:sp>
      <p:pic>
        <p:nvPicPr>
          <p:cNvPr id="19" name="Picture 12" descr="ENZYMY, VITAMINY A HORMONY - PDF Free Download">
            <a:extLst>
              <a:ext uri="{FF2B5EF4-FFF2-40B4-BE49-F238E27FC236}">
                <a16:creationId xmlns:a16="http://schemas.microsoft.com/office/drawing/2014/main" id="{59F2BEE4-CE94-4837-995C-E8C972C99F8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49931" y="1492872"/>
            <a:ext cx="2393705" cy="1659668"/>
          </a:xfrm>
          <a:prstGeom prst="rect">
            <a:avLst/>
          </a:prstGeom>
          <a:noFill/>
          <a:extLst>
            <a:ext uri="{909E8E84-426E-40DD-AFC4-6F175D3DCCD1}">
              <a14:hiddenFill xmlns:a14="http://schemas.microsoft.com/office/drawing/2010/main">
                <a:solidFill>
                  <a:srgbClr val="FFFFFF"/>
                </a:solidFill>
              </a14:hiddenFill>
            </a:ext>
          </a:extLst>
        </p:spPr>
      </p:pic>
      <p:sp>
        <p:nvSpPr>
          <p:cNvPr id="20" name="Obdélník 19">
            <a:extLst>
              <a:ext uri="{FF2B5EF4-FFF2-40B4-BE49-F238E27FC236}">
                <a16:creationId xmlns:a16="http://schemas.microsoft.com/office/drawing/2014/main" id="{A1CD746C-D5C5-4E82-9ADC-28573D870DE2}"/>
              </a:ext>
            </a:extLst>
          </p:cNvPr>
          <p:cNvSpPr/>
          <p:nvPr/>
        </p:nvSpPr>
        <p:spPr>
          <a:xfrm>
            <a:off x="823349" y="3522698"/>
            <a:ext cx="2058769" cy="369332"/>
          </a:xfrm>
          <a:prstGeom prst="rect">
            <a:avLst/>
          </a:prstGeom>
        </p:spPr>
        <p:txBody>
          <a:bodyPr wrap="none">
            <a:spAutoFit/>
          </a:bodyPr>
          <a:lstStyle/>
          <a:p>
            <a:r>
              <a:rPr lang="cs-CZ" b="1" dirty="0"/>
              <a:t>Struktura sacharidů</a:t>
            </a:r>
          </a:p>
        </p:txBody>
      </p:sp>
      <p:sp>
        <p:nvSpPr>
          <p:cNvPr id="21" name="Zástupný symbol pro obsah 13">
            <a:extLst>
              <a:ext uri="{FF2B5EF4-FFF2-40B4-BE49-F238E27FC236}">
                <a16:creationId xmlns:a16="http://schemas.microsoft.com/office/drawing/2014/main" id="{3E4E9C9A-F285-485A-A4DD-11D8DCB02FFA}"/>
              </a:ext>
            </a:extLst>
          </p:cNvPr>
          <p:cNvSpPr txBox="1">
            <a:spLocks/>
          </p:cNvSpPr>
          <p:nvPr/>
        </p:nvSpPr>
        <p:spPr>
          <a:xfrm>
            <a:off x="5172296" y="3285960"/>
            <a:ext cx="4096069" cy="741530"/>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cs-CZ" sz="1800" b="1" dirty="0"/>
              <a:t>Dýchání a dýchací řetězec</a:t>
            </a:r>
          </a:p>
        </p:txBody>
      </p:sp>
      <p:pic>
        <p:nvPicPr>
          <p:cNvPr id="22" name="Obrázek 21">
            <a:extLst>
              <a:ext uri="{FF2B5EF4-FFF2-40B4-BE49-F238E27FC236}">
                <a16:creationId xmlns:a16="http://schemas.microsoft.com/office/drawing/2014/main" id="{6A1A1DB9-071B-4554-AEF7-DCEAE2F15867}"/>
              </a:ext>
            </a:extLst>
          </p:cNvPr>
          <p:cNvPicPr>
            <a:picLocks noChangeAspect="1"/>
          </p:cNvPicPr>
          <p:nvPr/>
        </p:nvPicPr>
        <p:blipFill rotWithShape="1">
          <a:blip r:embed="rId7"/>
          <a:srcRect l="33182" t="19133" r="14931" b="8484"/>
          <a:stretch/>
        </p:blipFill>
        <p:spPr>
          <a:xfrm>
            <a:off x="5615354" y="3771074"/>
            <a:ext cx="2275431" cy="1785506"/>
          </a:xfrm>
          <a:prstGeom prst="rect">
            <a:avLst/>
          </a:prstGeom>
        </p:spPr>
      </p:pic>
      <p:sp>
        <p:nvSpPr>
          <p:cNvPr id="24" name="TextBox 15">
            <a:extLst>
              <a:ext uri="{FF2B5EF4-FFF2-40B4-BE49-F238E27FC236}">
                <a16:creationId xmlns:a16="http://schemas.microsoft.com/office/drawing/2014/main" id="{422B37A7-C6C4-403B-8122-08F512B2DB50}"/>
              </a:ext>
            </a:extLst>
          </p:cNvPr>
          <p:cNvSpPr txBox="1"/>
          <p:nvPr/>
        </p:nvSpPr>
        <p:spPr>
          <a:xfrm>
            <a:off x="3577461" y="6058046"/>
            <a:ext cx="5287951" cy="1195277"/>
          </a:xfrm>
          <a:prstGeom prst="rect">
            <a:avLst/>
          </a:prstGeom>
          <a:noFill/>
        </p:spPr>
        <p:txBody>
          <a:bodyPr wrap="square" lIns="0" tIns="0" rIns="0" bIns="0" rtlCol="0">
            <a:normAutofit/>
          </a:bodyPr>
          <a:lstStyle/>
          <a:p>
            <a:pPr algn="r">
              <a:lnSpc>
                <a:spcPct val="130000"/>
              </a:lnSpc>
            </a:pPr>
            <a:r>
              <a:rPr lang="pl-PL" sz="1600" dirty="0"/>
              <a:t>Milada.tepla</a:t>
            </a:r>
            <a:r>
              <a:rPr lang="en-US" sz="1600" dirty="0"/>
              <a:t>@natur.cuni.cz</a:t>
            </a:r>
          </a:p>
          <a:p>
            <a:pPr algn="r">
              <a:lnSpc>
                <a:spcPct val="130000"/>
              </a:lnSpc>
            </a:pPr>
            <a:r>
              <a:rPr lang="en-US" sz="1600" dirty="0" err="1"/>
              <a:t>Katedra</a:t>
            </a:r>
            <a:r>
              <a:rPr lang="en-US" sz="1600" dirty="0"/>
              <a:t> </a:t>
            </a:r>
            <a:r>
              <a:rPr lang="cs-CZ" sz="1600" dirty="0"/>
              <a:t>učitelství a didaktiky chemie</a:t>
            </a:r>
            <a:endParaRPr lang="pl-PL" sz="1600" dirty="0"/>
          </a:p>
        </p:txBody>
      </p:sp>
    </p:spTree>
    <p:extLst>
      <p:ext uri="{BB962C8B-B14F-4D97-AF65-F5344CB8AC3E}">
        <p14:creationId xmlns:p14="http://schemas.microsoft.com/office/powerpoint/2010/main" val="3850304768"/>
      </p:ext>
    </p:extLst>
  </p:cSld>
  <p:clrMapOvr>
    <a:masterClrMapping/>
  </p:clrMapOvr>
  <mc:AlternateContent xmlns:mc="http://schemas.openxmlformats.org/markup-compatibility/2006" xmlns:p14="http://schemas.microsoft.com/office/powerpoint/2010/main">
    <mc:Choice Requires="p14">
      <p:transition spd="slow" p14:dur="2000" advTm="148"/>
    </mc:Choice>
    <mc:Fallback xmlns="">
      <p:transition spd="slow" advTm="148"/>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Obrázek 17">
            <a:extLst>
              <a:ext uri="{FF2B5EF4-FFF2-40B4-BE49-F238E27FC236}">
                <a16:creationId xmlns:a16="http://schemas.microsoft.com/office/drawing/2014/main" id="{A75E85A6-FD0A-4930-846A-6C2E3A9ABF83}"/>
              </a:ext>
            </a:extLst>
          </p:cNvPr>
          <p:cNvPicPr>
            <a:picLocks noChangeAspect="1"/>
          </p:cNvPicPr>
          <p:nvPr/>
        </p:nvPicPr>
        <p:blipFill rotWithShape="1">
          <a:blip r:embed="rId3"/>
          <a:srcRect l="31625" t="20785" r="12124" b="7779"/>
          <a:stretch/>
        </p:blipFill>
        <p:spPr>
          <a:xfrm>
            <a:off x="525326" y="3823589"/>
            <a:ext cx="2819362" cy="2014088"/>
          </a:xfrm>
          <a:prstGeom prst="rect">
            <a:avLst/>
          </a:prstGeom>
        </p:spPr>
      </p:pic>
      <p:sp>
        <p:nvSpPr>
          <p:cNvPr id="9" name="TextBox 8"/>
          <p:cNvSpPr txBox="1"/>
          <p:nvPr/>
        </p:nvSpPr>
        <p:spPr>
          <a:xfrm>
            <a:off x="278588" y="331829"/>
            <a:ext cx="8910834" cy="491073"/>
          </a:xfrm>
          <a:prstGeom prst="rect">
            <a:avLst/>
          </a:prstGeom>
          <a:noFill/>
        </p:spPr>
        <p:txBody>
          <a:bodyPr wrap="square" lIns="0" tIns="0" rIns="0" bIns="0" rtlCol="0">
            <a:noAutofit/>
          </a:bodyPr>
          <a:lstStyle/>
          <a:p>
            <a:pPr>
              <a:lnSpc>
                <a:spcPct val="130000"/>
              </a:lnSpc>
            </a:pPr>
            <a:r>
              <a:rPr lang="cs-CZ" sz="2600" b="1" dirty="0">
                <a:solidFill>
                  <a:srgbClr val="C00000"/>
                </a:solidFill>
                <a:latin typeface="Arial"/>
                <a:cs typeface="Arial"/>
              </a:rPr>
              <a:t>Tvorba dynamické vizualizace</a:t>
            </a:r>
            <a:endParaRPr lang="en-US" sz="2600" b="1" dirty="0">
              <a:solidFill>
                <a:schemeClr val="bg1">
                  <a:lumMod val="65000"/>
                </a:schemeClr>
              </a:solidFill>
              <a:latin typeface="Arial"/>
              <a:cs typeface="Arial"/>
            </a:endParaRPr>
          </a:p>
        </p:txBody>
      </p:sp>
      <p:cxnSp>
        <p:nvCxnSpPr>
          <p:cNvPr id="5" name="Straight Connector 4"/>
          <p:cNvCxnSpPr/>
          <p:nvPr/>
        </p:nvCxnSpPr>
        <p:spPr>
          <a:xfrm flipV="1">
            <a:off x="278588" y="5956296"/>
            <a:ext cx="8526745" cy="1"/>
          </a:xfrm>
          <a:prstGeom prst="line">
            <a:avLst/>
          </a:prstGeom>
          <a:ln w="12700" cmpd="sng">
            <a:solidFill>
              <a:srgbClr val="D22D40"/>
            </a:solidFill>
          </a:ln>
          <a:effectLst/>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p:nvPicPr>
        <p:blipFill>
          <a:blip r:embed="rId4"/>
          <a:stretch>
            <a:fillRect/>
          </a:stretch>
        </p:blipFill>
        <p:spPr>
          <a:xfrm>
            <a:off x="278588" y="6126327"/>
            <a:ext cx="1909097" cy="552122"/>
          </a:xfrm>
          <a:prstGeom prst="rect">
            <a:avLst/>
          </a:prstGeom>
        </p:spPr>
      </p:pic>
      <p:sp>
        <p:nvSpPr>
          <p:cNvPr id="11" name="Zástupný symbol pro obsah 13">
            <a:extLst>
              <a:ext uri="{FF2B5EF4-FFF2-40B4-BE49-F238E27FC236}">
                <a16:creationId xmlns:a16="http://schemas.microsoft.com/office/drawing/2014/main" id="{9C66B1DD-F8EE-412B-9DC9-0BAFD5C6AD6E}"/>
              </a:ext>
            </a:extLst>
          </p:cNvPr>
          <p:cNvSpPr txBox="1">
            <a:spLocks/>
          </p:cNvSpPr>
          <p:nvPr/>
        </p:nvSpPr>
        <p:spPr>
          <a:xfrm>
            <a:off x="169120" y="2152904"/>
            <a:ext cx="4311440" cy="741530"/>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cs-CZ" sz="2100" dirty="0"/>
          </a:p>
        </p:txBody>
      </p:sp>
      <p:pic>
        <p:nvPicPr>
          <p:cNvPr id="12" name="Obrázek 11" descr="Obsah obrázku snímek obrazovky&#10;&#10;Popis byl vytvořen automaticky">
            <a:extLst>
              <a:ext uri="{FF2B5EF4-FFF2-40B4-BE49-F238E27FC236}">
                <a16:creationId xmlns:a16="http://schemas.microsoft.com/office/drawing/2014/main" id="{1A263777-1603-479A-A5C7-E341AC0035E8}"/>
              </a:ext>
            </a:extLst>
          </p:cNvPr>
          <p:cNvPicPr>
            <a:picLocks noChangeAspect="1"/>
          </p:cNvPicPr>
          <p:nvPr/>
        </p:nvPicPr>
        <p:blipFill rotWithShape="1">
          <a:blip r:embed="rId5"/>
          <a:srcRect l="16105" t="15720" r="17026" b="7088"/>
          <a:stretch/>
        </p:blipFill>
        <p:spPr>
          <a:xfrm>
            <a:off x="615471" y="1415630"/>
            <a:ext cx="2729414" cy="1772309"/>
          </a:xfrm>
          <a:prstGeom prst="rect">
            <a:avLst/>
          </a:prstGeom>
          <a:ln>
            <a:solidFill>
              <a:srgbClr val="002060"/>
            </a:solidFill>
          </a:ln>
        </p:spPr>
      </p:pic>
      <p:sp>
        <p:nvSpPr>
          <p:cNvPr id="13" name="Obdélník 12">
            <a:extLst>
              <a:ext uri="{FF2B5EF4-FFF2-40B4-BE49-F238E27FC236}">
                <a16:creationId xmlns:a16="http://schemas.microsoft.com/office/drawing/2014/main" id="{CA5E5EFC-7397-44C9-86F9-B92E2AF22B0F}"/>
              </a:ext>
            </a:extLst>
          </p:cNvPr>
          <p:cNvSpPr/>
          <p:nvPr/>
        </p:nvSpPr>
        <p:spPr>
          <a:xfrm>
            <a:off x="313606" y="903516"/>
            <a:ext cx="3339697" cy="464871"/>
          </a:xfrm>
          <a:prstGeom prst="rect">
            <a:avLst/>
          </a:prstGeom>
        </p:spPr>
        <p:txBody>
          <a:bodyPr wrap="none">
            <a:spAutoFit/>
          </a:bodyPr>
          <a:lstStyle/>
          <a:p>
            <a:pPr>
              <a:lnSpc>
                <a:spcPct val="150000"/>
              </a:lnSpc>
            </a:pPr>
            <a:r>
              <a:rPr lang="cs-CZ" b="1" dirty="0"/>
              <a:t>Trávení a trávicí soustava člověka</a:t>
            </a:r>
          </a:p>
        </p:txBody>
      </p:sp>
      <p:sp>
        <p:nvSpPr>
          <p:cNvPr id="14" name="Obdélník 13">
            <a:extLst>
              <a:ext uri="{FF2B5EF4-FFF2-40B4-BE49-F238E27FC236}">
                <a16:creationId xmlns:a16="http://schemas.microsoft.com/office/drawing/2014/main" id="{62024DEE-CFDB-48D2-A8EE-639C1756ED51}"/>
              </a:ext>
            </a:extLst>
          </p:cNvPr>
          <p:cNvSpPr/>
          <p:nvPr/>
        </p:nvSpPr>
        <p:spPr>
          <a:xfrm>
            <a:off x="2989873" y="1666819"/>
            <a:ext cx="1839868" cy="253596"/>
          </a:xfrm>
          <a:prstGeom prst="rect">
            <a:avLst/>
          </a:prstGeom>
        </p:spPr>
        <p:txBody>
          <a:bodyPr wrap="square">
            <a:spAutoFit/>
          </a:bodyPr>
          <a:lstStyle/>
          <a:p>
            <a:pPr marL="171450">
              <a:lnSpc>
                <a:spcPct val="130000"/>
              </a:lnSpc>
              <a:spcAft>
                <a:spcPts val="450"/>
              </a:spcAft>
            </a:pPr>
            <a:r>
              <a:rPr lang="cs-CZ" sz="900" dirty="0">
                <a:solidFill>
                  <a:schemeClr val="tx1">
                    <a:lumMod val="50000"/>
                    <a:lumOff val="50000"/>
                  </a:schemeClr>
                </a:solidFill>
                <a:latin typeface="Arial" panose="020B0604020202020204" pitchFamily="34" charset="0"/>
                <a:ea typeface="Times New Roman" panose="02020603050405020304" pitchFamily="18" charset="0"/>
                <a:cs typeface="Arial" panose="020B0604020202020204" pitchFamily="34" charset="0"/>
              </a:rPr>
              <a:t>.</a:t>
            </a:r>
          </a:p>
        </p:txBody>
      </p:sp>
      <p:sp>
        <p:nvSpPr>
          <p:cNvPr id="15" name="Zástupný symbol pro obsah 13">
            <a:extLst>
              <a:ext uri="{FF2B5EF4-FFF2-40B4-BE49-F238E27FC236}">
                <a16:creationId xmlns:a16="http://schemas.microsoft.com/office/drawing/2014/main" id="{A65DB365-B5E3-4450-AEC5-22F3A180F704}"/>
              </a:ext>
            </a:extLst>
          </p:cNvPr>
          <p:cNvSpPr txBox="1">
            <a:spLocks/>
          </p:cNvSpPr>
          <p:nvPr/>
        </p:nvSpPr>
        <p:spPr>
          <a:xfrm>
            <a:off x="4921772" y="802985"/>
            <a:ext cx="2961075" cy="741530"/>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cs-CZ" sz="1800" b="1" dirty="0"/>
              <a:t>Lipidy a biologické membrány</a:t>
            </a:r>
          </a:p>
        </p:txBody>
      </p:sp>
      <p:sp>
        <p:nvSpPr>
          <p:cNvPr id="16" name="Obdélník 15">
            <a:extLst>
              <a:ext uri="{FF2B5EF4-FFF2-40B4-BE49-F238E27FC236}">
                <a16:creationId xmlns:a16="http://schemas.microsoft.com/office/drawing/2014/main" id="{E3A76AC7-A6C5-4320-B8F6-A494D3E75A23}"/>
              </a:ext>
            </a:extLst>
          </p:cNvPr>
          <p:cNvSpPr/>
          <p:nvPr/>
        </p:nvSpPr>
        <p:spPr>
          <a:xfrm>
            <a:off x="779797" y="3286583"/>
            <a:ext cx="2082878" cy="464871"/>
          </a:xfrm>
          <a:prstGeom prst="rect">
            <a:avLst/>
          </a:prstGeom>
        </p:spPr>
        <p:txBody>
          <a:bodyPr wrap="none">
            <a:spAutoFit/>
          </a:bodyPr>
          <a:lstStyle/>
          <a:p>
            <a:pPr>
              <a:lnSpc>
                <a:spcPct val="150000"/>
              </a:lnSpc>
            </a:pPr>
            <a:r>
              <a:rPr lang="cs-CZ" b="1" dirty="0"/>
              <a:t>Buněčná signalizace</a:t>
            </a:r>
          </a:p>
        </p:txBody>
      </p:sp>
      <p:pic>
        <p:nvPicPr>
          <p:cNvPr id="17" name="Obrázek 16">
            <a:extLst>
              <a:ext uri="{FF2B5EF4-FFF2-40B4-BE49-F238E27FC236}">
                <a16:creationId xmlns:a16="http://schemas.microsoft.com/office/drawing/2014/main" id="{1BF17AF0-0D00-4D37-9D9B-D5CBDD001835}"/>
              </a:ext>
            </a:extLst>
          </p:cNvPr>
          <p:cNvPicPr>
            <a:picLocks noChangeAspect="1"/>
          </p:cNvPicPr>
          <p:nvPr/>
        </p:nvPicPr>
        <p:blipFill rotWithShape="1">
          <a:blip r:embed="rId6"/>
          <a:srcRect l="37625" t="27181" r="13669" b="16566"/>
          <a:stretch/>
        </p:blipFill>
        <p:spPr>
          <a:xfrm>
            <a:off x="5047739" y="1291772"/>
            <a:ext cx="2513996" cy="1633244"/>
          </a:xfrm>
          <a:prstGeom prst="rect">
            <a:avLst/>
          </a:prstGeom>
        </p:spPr>
      </p:pic>
      <p:sp>
        <p:nvSpPr>
          <p:cNvPr id="19" name="Zástupný symbol pro obsah 13">
            <a:extLst>
              <a:ext uri="{FF2B5EF4-FFF2-40B4-BE49-F238E27FC236}">
                <a16:creationId xmlns:a16="http://schemas.microsoft.com/office/drawing/2014/main" id="{6DCAA5A8-0D61-4DD6-BB0F-BDB552A25B38}"/>
              </a:ext>
            </a:extLst>
          </p:cNvPr>
          <p:cNvSpPr txBox="1">
            <a:spLocks/>
          </p:cNvSpPr>
          <p:nvPr/>
        </p:nvSpPr>
        <p:spPr>
          <a:xfrm>
            <a:off x="3068768" y="3278222"/>
            <a:ext cx="6778248" cy="787999"/>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None/>
            </a:pPr>
            <a:r>
              <a:rPr lang="cs-CZ" sz="1800" b="1" dirty="0"/>
              <a:t>Replikace, transkripce, translace</a:t>
            </a:r>
          </a:p>
        </p:txBody>
      </p:sp>
      <p:pic>
        <p:nvPicPr>
          <p:cNvPr id="1026" name="Picture 2" descr="replikace 2">
            <a:extLst>
              <a:ext uri="{FF2B5EF4-FFF2-40B4-BE49-F238E27FC236}">
                <a16:creationId xmlns:a16="http://schemas.microsoft.com/office/drawing/2014/main" id="{EB8933CD-7DD8-4467-87B1-F34A908E0C7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29741" y="3823589"/>
            <a:ext cx="3858284" cy="1962673"/>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15">
            <a:extLst>
              <a:ext uri="{FF2B5EF4-FFF2-40B4-BE49-F238E27FC236}">
                <a16:creationId xmlns:a16="http://schemas.microsoft.com/office/drawing/2014/main" id="{0F99C09C-5F68-40C5-B251-DD508C8745DE}"/>
              </a:ext>
            </a:extLst>
          </p:cNvPr>
          <p:cNvSpPr txBox="1"/>
          <p:nvPr/>
        </p:nvSpPr>
        <p:spPr>
          <a:xfrm>
            <a:off x="3577461" y="6058046"/>
            <a:ext cx="5287951" cy="1195277"/>
          </a:xfrm>
          <a:prstGeom prst="rect">
            <a:avLst/>
          </a:prstGeom>
          <a:noFill/>
        </p:spPr>
        <p:txBody>
          <a:bodyPr wrap="square" lIns="0" tIns="0" rIns="0" bIns="0" rtlCol="0">
            <a:normAutofit/>
          </a:bodyPr>
          <a:lstStyle/>
          <a:p>
            <a:pPr algn="r">
              <a:lnSpc>
                <a:spcPct val="130000"/>
              </a:lnSpc>
            </a:pPr>
            <a:r>
              <a:rPr lang="pl-PL" sz="1600" dirty="0"/>
              <a:t>Milada.tepla</a:t>
            </a:r>
            <a:r>
              <a:rPr lang="en-US" sz="1600" dirty="0"/>
              <a:t>@natur.cuni.cz</a:t>
            </a:r>
          </a:p>
          <a:p>
            <a:pPr algn="r">
              <a:lnSpc>
                <a:spcPct val="130000"/>
              </a:lnSpc>
            </a:pPr>
            <a:r>
              <a:rPr lang="en-US" sz="1600" dirty="0" err="1"/>
              <a:t>Katedra</a:t>
            </a:r>
            <a:r>
              <a:rPr lang="en-US" sz="1600" dirty="0"/>
              <a:t> </a:t>
            </a:r>
            <a:r>
              <a:rPr lang="cs-CZ" sz="1600" dirty="0"/>
              <a:t>učitelství a didaktiky chemie</a:t>
            </a:r>
            <a:endParaRPr lang="pl-PL" sz="1600" dirty="0"/>
          </a:p>
        </p:txBody>
      </p:sp>
    </p:spTree>
    <p:extLst>
      <p:ext uri="{BB962C8B-B14F-4D97-AF65-F5344CB8AC3E}">
        <p14:creationId xmlns:p14="http://schemas.microsoft.com/office/powerpoint/2010/main" val="260569180"/>
      </p:ext>
    </p:extLst>
  </p:cSld>
  <p:clrMapOvr>
    <a:masterClrMapping/>
  </p:clrMapOvr>
  <mc:AlternateContent xmlns:mc="http://schemas.openxmlformats.org/markup-compatibility/2006" xmlns:p14="http://schemas.microsoft.com/office/powerpoint/2010/main">
    <mc:Choice Requires="p14">
      <p:transition spd="slow" p14:dur="2000" advTm="15"/>
    </mc:Choice>
    <mc:Fallback xmlns="">
      <p:transition spd="slow" advTm="15"/>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78588" y="331829"/>
            <a:ext cx="8910834" cy="491073"/>
          </a:xfrm>
          <a:prstGeom prst="rect">
            <a:avLst/>
          </a:prstGeom>
          <a:noFill/>
        </p:spPr>
        <p:txBody>
          <a:bodyPr wrap="square" lIns="0" tIns="0" rIns="0" bIns="0" rtlCol="0">
            <a:noAutofit/>
          </a:bodyPr>
          <a:lstStyle/>
          <a:p>
            <a:pPr>
              <a:lnSpc>
                <a:spcPct val="130000"/>
              </a:lnSpc>
            </a:pPr>
            <a:r>
              <a:rPr lang="cs-CZ" sz="2600" b="1" dirty="0">
                <a:solidFill>
                  <a:srgbClr val="C00000"/>
                </a:solidFill>
                <a:latin typeface="Arial"/>
                <a:cs typeface="Arial"/>
              </a:rPr>
              <a:t>Tvorba dynamické vizualizace</a:t>
            </a:r>
            <a:endParaRPr lang="en-US" sz="2600" b="1" dirty="0">
              <a:solidFill>
                <a:schemeClr val="bg1">
                  <a:lumMod val="65000"/>
                </a:schemeClr>
              </a:solidFill>
              <a:latin typeface="Arial"/>
              <a:cs typeface="Arial"/>
            </a:endParaRPr>
          </a:p>
        </p:txBody>
      </p:sp>
      <p:cxnSp>
        <p:nvCxnSpPr>
          <p:cNvPr id="5" name="Straight Connector 4"/>
          <p:cNvCxnSpPr/>
          <p:nvPr/>
        </p:nvCxnSpPr>
        <p:spPr>
          <a:xfrm flipV="1">
            <a:off x="278588" y="5956296"/>
            <a:ext cx="8526745" cy="1"/>
          </a:xfrm>
          <a:prstGeom prst="line">
            <a:avLst/>
          </a:prstGeom>
          <a:ln w="12700" cmpd="sng">
            <a:solidFill>
              <a:srgbClr val="D22D40"/>
            </a:solidFill>
          </a:ln>
          <a:effectLst/>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p:nvPicPr>
        <p:blipFill>
          <a:blip r:embed="rId3"/>
          <a:stretch>
            <a:fillRect/>
          </a:stretch>
        </p:blipFill>
        <p:spPr>
          <a:xfrm>
            <a:off x="278588" y="6126327"/>
            <a:ext cx="1909097" cy="552122"/>
          </a:xfrm>
          <a:prstGeom prst="rect">
            <a:avLst/>
          </a:prstGeom>
        </p:spPr>
      </p:pic>
      <p:pic>
        <p:nvPicPr>
          <p:cNvPr id="8" name="Zástupný obsah 5">
            <a:extLst>
              <a:ext uri="{FF2B5EF4-FFF2-40B4-BE49-F238E27FC236}">
                <a16:creationId xmlns:a16="http://schemas.microsoft.com/office/drawing/2014/main" id="{A5CE83BB-4DC0-4755-B564-8E4036BBC204}"/>
              </a:ext>
            </a:extLst>
          </p:cNvPr>
          <p:cNvPicPr>
            <a:picLocks noChangeAspect="1"/>
          </p:cNvPicPr>
          <p:nvPr/>
        </p:nvPicPr>
        <p:blipFill>
          <a:blip r:embed="rId4"/>
          <a:stretch>
            <a:fillRect/>
          </a:stretch>
        </p:blipFill>
        <p:spPr>
          <a:xfrm>
            <a:off x="941183" y="1851852"/>
            <a:ext cx="6994514" cy="3934414"/>
          </a:xfrm>
          <a:prstGeom prst="rect">
            <a:avLst/>
          </a:prstGeom>
        </p:spPr>
      </p:pic>
      <p:sp>
        <p:nvSpPr>
          <p:cNvPr id="2" name="Obdélník 1">
            <a:extLst>
              <a:ext uri="{FF2B5EF4-FFF2-40B4-BE49-F238E27FC236}">
                <a16:creationId xmlns:a16="http://schemas.microsoft.com/office/drawing/2014/main" id="{0D184CB9-1EF1-4561-AB62-DB954AA913CA}"/>
              </a:ext>
            </a:extLst>
          </p:cNvPr>
          <p:cNvSpPr/>
          <p:nvPr/>
        </p:nvSpPr>
        <p:spPr>
          <a:xfrm>
            <a:off x="338667" y="992932"/>
            <a:ext cx="8671518" cy="1015663"/>
          </a:xfrm>
          <a:prstGeom prst="rect">
            <a:avLst/>
          </a:prstGeom>
        </p:spPr>
        <p:txBody>
          <a:bodyPr wrap="square">
            <a:spAutoFit/>
          </a:bodyPr>
          <a:lstStyle/>
          <a:p>
            <a:r>
              <a:rPr lang="cs-CZ" sz="2100" dirty="0"/>
              <a:t>Adobe </a:t>
            </a:r>
            <a:r>
              <a:rPr lang="cs-CZ" sz="2100" dirty="0" err="1"/>
              <a:t>Animate</a:t>
            </a:r>
            <a:r>
              <a:rPr lang="cs-CZ" sz="2100" dirty="0"/>
              <a:t> (</a:t>
            </a:r>
            <a:r>
              <a:rPr lang="cs-CZ" sz="2100" dirty="0" err="1"/>
              <a:t>Macromedia</a:t>
            </a:r>
            <a:r>
              <a:rPr lang="cs-CZ" sz="2100" dirty="0"/>
              <a:t> </a:t>
            </a:r>
            <a:r>
              <a:rPr lang="cs-CZ" sz="2100" dirty="0" err="1"/>
              <a:t>Flash</a:t>
            </a:r>
            <a:r>
              <a:rPr lang="cs-CZ" sz="2100" dirty="0"/>
              <a:t> …)</a:t>
            </a:r>
          </a:p>
          <a:p>
            <a:r>
              <a:rPr lang="cs-CZ" dirty="0"/>
              <a:t>platforma </a:t>
            </a:r>
            <a:r>
              <a:rPr lang="cs-CZ" dirty="0" err="1"/>
              <a:t>HTML5</a:t>
            </a:r>
            <a:r>
              <a:rPr lang="cs-CZ" dirty="0"/>
              <a:t> </a:t>
            </a:r>
            <a:r>
              <a:rPr lang="cs-CZ" dirty="0" err="1"/>
              <a:t>Canvas</a:t>
            </a:r>
            <a:r>
              <a:rPr lang="cs-CZ" dirty="0"/>
              <a:t> (Java </a:t>
            </a:r>
            <a:r>
              <a:rPr lang="cs-CZ" dirty="0" err="1"/>
              <a:t>Script</a:t>
            </a:r>
            <a:r>
              <a:rPr lang="cs-CZ" dirty="0"/>
              <a:t>) či </a:t>
            </a:r>
            <a:r>
              <a:rPr lang="cs-CZ" dirty="0" err="1"/>
              <a:t>ActionScript</a:t>
            </a:r>
            <a:r>
              <a:rPr lang="cs-CZ" dirty="0"/>
              <a:t> 3.0</a:t>
            </a:r>
          </a:p>
          <a:p>
            <a:endParaRPr lang="cs-CZ" sz="2100" dirty="0"/>
          </a:p>
        </p:txBody>
      </p:sp>
      <p:pic>
        <p:nvPicPr>
          <p:cNvPr id="6" name="Obrázek 5">
            <a:extLst>
              <a:ext uri="{FF2B5EF4-FFF2-40B4-BE49-F238E27FC236}">
                <a16:creationId xmlns:a16="http://schemas.microsoft.com/office/drawing/2014/main" id="{CFBABCB6-C0CC-47D3-AD63-8923F8F87103}"/>
              </a:ext>
            </a:extLst>
          </p:cNvPr>
          <p:cNvPicPr>
            <a:picLocks noChangeAspect="1"/>
          </p:cNvPicPr>
          <p:nvPr/>
        </p:nvPicPr>
        <p:blipFill rotWithShape="1">
          <a:blip r:embed="rId5"/>
          <a:srcRect l="26428" t="23968" r="25000" b="7884"/>
          <a:stretch/>
        </p:blipFill>
        <p:spPr>
          <a:xfrm>
            <a:off x="6445045" y="3894309"/>
            <a:ext cx="2420367" cy="1910193"/>
          </a:xfrm>
          <a:prstGeom prst="rect">
            <a:avLst/>
          </a:prstGeom>
          <a:ln>
            <a:solidFill>
              <a:srgbClr val="DD4451"/>
            </a:solidFill>
          </a:ln>
        </p:spPr>
      </p:pic>
      <p:sp>
        <p:nvSpPr>
          <p:cNvPr id="11" name="TextBox 15">
            <a:extLst>
              <a:ext uri="{FF2B5EF4-FFF2-40B4-BE49-F238E27FC236}">
                <a16:creationId xmlns:a16="http://schemas.microsoft.com/office/drawing/2014/main" id="{E249818D-D808-49F0-B7D5-50DF0F369ECC}"/>
              </a:ext>
            </a:extLst>
          </p:cNvPr>
          <p:cNvSpPr txBox="1"/>
          <p:nvPr/>
        </p:nvSpPr>
        <p:spPr>
          <a:xfrm>
            <a:off x="3577461" y="6058046"/>
            <a:ext cx="5287951" cy="1195277"/>
          </a:xfrm>
          <a:prstGeom prst="rect">
            <a:avLst/>
          </a:prstGeom>
          <a:noFill/>
        </p:spPr>
        <p:txBody>
          <a:bodyPr wrap="square" lIns="0" tIns="0" rIns="0" bIns="0" rtlCol="0">
            <a:normAutofit/>
          </a:bodyPr>
          <a:lstStyle/>
          <a:p>
            <a:pPr algn="r">
              <a:lnSpc>
                <a:spcPct val="130000"/>
              </a:lnSpc>
            </a:pPr>
            <a:r>
              <a:rPr lang="pl-PL" sz="1600" dirty="0"/>
              <a:t>Milada.tepla</a:t>
            </a:r>
            <a:r>
              <a:rPr lang="en-US" sz="1600" dirty="0"/>
              <a:t>@natur.cuni.cz</a:t>
            </a:r>
          </a:p>
          <a:p>
            <a:pPr algn="r">
              <a:lnSpc>
                <a:spcPct val="130000"/>
              </a:lnSpc>
            </a:pPr>
            <a:r>
              <a:rPr lang="en-US" sz="1600" dirty="0" err="1"/>
              <a:t>Katedra</a:t>
            </a:r>
            <a:r>
              <a:rPr lang="en-US" sz="1600" dirty="0"/>
              <a:t> </a:t>
            </a:r>
            <a:r>
              <a:rPr lang="cs-CZ" sz="1600" dirty="0"/>
              <a:t>učitelství a didaktiky chemie</a:t>
            </a:r>
            <a:endParaRPr lang="pl-PL" sz="1600" dirty="0"/>
          </a:p>
        </p:txBody>
      </p:sp>
    </p:spTree>
    <p:extLst>
      <p:ext uri="{BB962C8B-B14F-4D97-AF65-F5344CB8AC3E}">
        <p14:creationId xmlns:p14="http://schemas.microsoft.com/office/powerpoint/2010/main" val="1555330233"/>
      </p:ext>
    </p:extLst>
  </p:cSld>
  <p:clrMapOvr>
    <a:masterClrMapping/>
  </p:clrMapOvr>
  <mc:AlternateContent xmlns:mc="http://schemas.openxmlformats.org/markup-compatibility/2006" xmlns:p14="http://schemas.microsoft.com/office/powerpoint/2010/main">
    <mc:Choice Requires="p14">
      <p:transition spd="slow" p14:dur="2000" advTm="16"/>
    </mc:Choice>
    <mc:Fallback xmlns="">
      <p:transition spd="slow" advTm="16"/>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78588" y="331829"/>
            <a:ext cx="8910834" cy="491073"/>
          </a:xfrm>
          <a:prstGeom prst="rect">
            <a:avLst/>
          </a:prstGeom>
          <a:noFill/>
        </p:spPr>
        <p:txBody>
          <a:bodyPr wrap="square" lIns="0" tIns="0" rIns="0" bIns="0" rtlCol="0">
            <a:noAutofit/>
          </a:bodyPr>
          <a:lstStyle/>
          <a:p>
            <a:pPr>
              <a:lnSpc>
                <a:spcPct val="130000"/>
              </a:lnSpc>
            </a:pPr>
            <a:r>
              <a:rPr lang="cs-CZ" sz="2600" b="1" dirty="0">
                <a:solidFill>
                  <a:srgbClr val="C00000"/>
                </a:solidFill>
                <a:latin typeface="Arial"/>
                <a:cs typeface="Arial"/>
              </a:rPr>
              <a:t>Tvorba dynamické vizualizace</a:t>
            </a:r>
            <a:endParaRPr lang="en-US" sz="2600" b="1" dirty="0">
              <a:solidFill>
                <a:schemeClr val="bg1">
                  <a:lumMod val="65000"/>
                </a:schemeClr>
              </a:solidFill>
              <a:latin typeface="Arial"/>
              <a:cs typeface="Arial"/>
            </a:endParaRPr>
          </a:p>
        </p:txBody>
      </p:sp>
      <p:cxnSp>
        <p:nvCxnSpPr>
          <p:cNvPr id="5" name="Straight Connector 4"/>
          <p:cNvCxnSpPr/>
          <p:nvPr/>
        </p:nvCxnSpPr>
        <p:spPr>
          <a:xfrm flipV="1">
            <a:off x="278588" y="5956296"/>
            <a:ext cx="8526745" cy="1"/>
          </a:xfrm>
          <a:prstGeom prst="line">
            <a:avLst/>
          </a:prstGeom>
          <a:ln w="12700" cmpd="sng">
            <a:solidFill>
              <a:srgbClr val="D22D40"/>
            </a:solidFill>
          </a:ln>
          <a:effectLst/>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p:nvPicPr>
        <p:blipFill>
          <a:blip r:embed="rId3"/>
          <a:stretch>
            <a:fillRect/>
          </a:stretch>
        </p:blipFill>
        <p:spPr>
          <a:xfrm>
            <a:off x="278588" y="6126327"/>
            <a:ext cx="1909097" cy="552122"/>
          </a:xfrm>
          <a:prstGeom prst="rect">
            <a:avLst/>
          </a:prstGeom>
        </p:spPr>
      </p:pic>
      <p:pic>
        <p:nvPicPr>
          <p:cNvPr id="25" name="Obrázek 24">
            <a:extLst>
              <a:ext uri="{FF2B5EF4-FFF2-40B4-BE49-F238E27FC236}">
                <a16:creationId xmlns:a16="http://schemas.microsoft.com/office/drawing/2014/main" id="{4B53D9C1-084A-4233-A347-5071D4877DF7}"/>
              </a:ext>
            </a:extLst>
          </p:cNvPr>
          <p:cNvPicPr>
            <a:picLocks noChangeAspect="1"/>
          </p:cNvPicPr>
          <p:nvPr/>
        </p:nvPicPr>
        <p:blipFill rotWithShape="1">
          <a:blip r:embed="rId4"/>
          <a:srcRect l="18959" t="12963" r="20208" b="8889"/>
          <a:stretch/>
        </p:blipFill>
        <p:spPr>
          <a:xfrm>
            <a:off x="429260" y="1114852"/>
            <a:ext cx="5562600" cy="4019550"/>
          </a:xfrm>
          <a:prstGeom prst="rect">
            <a:avLst/>
          </a:prstGeom>
          <a:ln>
            <a:solidFill>
              <a:srgbClr val="00B0F0"/>
            </a:solidFill>
          </a:ln>
        </p:spPr>
      </p:pic>
      <p:pic>
        <p:nvPicPr>
          <p:cNvPr id="1026" name="Picture 2" descr="youtube studiumbiochemie">
            <a:extLst>
              <a:ext uri="{FF2B5EF4-FFF2-40B4-BE49-F238E27FC236}">
                <a16:creationId xmlns:a16="http://schemas.microsoft.com/office/drawing/2014/main" id="{B6EA9985-531D-4956-9B7E-FB4673941A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1863" y="1808118"/>
            <a:ext cx="3932878" cy="397814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15">
            <a:extLst>
              <a:ext uri="{FF2B5EF4-FFF2-40B4-BE49-F238E27FC236}">
                <a16:creationId xmlns:a16="http://schemas.microsoft.com/office/drawing/2014/main" id="{4795EB6F-1763-45C1-8B23-8B83D1404162}"/>
              </a:ext>
            </a:extLst>
          </p:cNvPr>
          <p:cNvSpPr txBox="1"/>
          <p:nvPr/>
        </p:nvSpPr>
        <p:spPr>
          <a:xfrm>
            <a:off x="3577461" y="6058046"/>
            <a:ext cx="5287951" cy="1195277"/>
          </a:xfrm>
          <a:prstGeom prst="rect">
            <a:avLst/>
          </a:prstGeom>
          <a:noFill/>
        </p:spPr>
        <p:txBody>
          <a:bodyPr wrap="square" lIns="0" tIns="0" rIns="0" bIns="0" rtlCol="0">
            <a:normAutofit/>
          </a:bodyPr>
          <a:lstStyle/>
          <a:p>
            <a:pPr algn="r">
              <a:lnSpc>
                <a:spcPct val="130000"/>
              </a:lnSpc>
            </a:pPr>
            <a:r>
              <a:rPr lang="pl-PL" sz="1600" dirty="0"/>
              <a:t>Milada.tepla</a:t>
            </a:r>
            <a:r>
              <a:rPr lang="en-US" sz="1600" dirty="0"/>
              <a:t>@natur.cuni.cz</a:t>
            </a:r>
          </a:p>
          <a:p>
            <a:pPr algn="r">
              <a:lnSpc>
                <a:spcPct val="130000"/>
              </a:lnSpc>
            </a:pPr>
            <a:r>
              <a:rPr lang="en-US" sz="1600" dirty="0" err="1"/>
              <a:t>Katedra</a:t>
            </a:r>
            <a:r>
              <a:rPr lang="en-US" sz="1600" dirty="0"/>
              <a:t> </a:t>
            </a:r>
            <a:r>
              <a:rPr lang="cs-CZ" sz="1600" dirty="0"/>
              <a:t>učitelství a didaktiky chemie</a:t>
            </a:r>
            <a:endParaRPr lang="pl-PL" sz="1600" dirty="0"/>
          </a:p>
        </p:txBody>
      </p:sp>
    </p:spTree>
    <p:extLst>
      <p:ext uri="{BB962C8B-B14F-4D97-AF65-F5344CB8AC3E}">
        <p14:creationId xmlns:p14="http://schemas.microsoft.com/office/powerpoint/2010/main" val="3647194930"/>
      </p:ext>
    </p:extLst>
  </p:cSld>
  <p:clrMapOvr>
    <a:masterClrMapping/>
  </p:clrMapOvr>
  <mc:AlternateContent xmlns:mc="http://schemas.openxmlformats.org/markup-compatibility/2006" xmlns:p14="http://schemas.microsoft.com/office/powerpoint/2010/main">
    <mc:Choice Requires="p14">
      <p:transition spd="slow" p14:dur="2000" advTm="2"/>
    </mc:Choice>
    <mc:Fallback xmlns="">
      <p:transition spd="slow" advTm="2"/>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11661</TotalTime>
  <Words>3190</Words>
  <Application>Microsoft Office PowerPoint</Application>
  <PresentationFormat>Předvádění na obrazovce (4:3)</PresentationFormat>
  <Paragraphs>319</Paragraphs>
  <Slides>17</Slides>
  <Notes>16</Notes>
  <HiddenSlides>0</HiddenSlides>
  <MMClips>0</MMClips>
  <ScaleCrop>false</ScaleCrop>
  <HeadingPairs>
    <vt:vector size="6" baseType="variant">
      <vt:variant>
        <vt:lpstr>Použitá písma</vt:lpstr>
      </vt:variant>
      <vt:variant>
        <vt:i4>2</vt:i4>
      </vt:variant>
      <vt:variant>
        <vt:lpstr>Motiv</vt:lpstr>
      </vt:variant>
      <vt:variant>
        <vt:i4>1</vt:i4>
      </vt:variant>
      <vt:variant>
        <vt:lpstr>Nadpisy snímků</vt:lpstr>
      </vt:variant>
      <vt:variant>
        <vt:i4>17</vt:i4>
      </vt:variant>
    </vt:vector>
  </HeadingPairs>
  <TitlesOfParts>
    <vt:vector size="20" baseType="lpstr">
      <vt:lpstr>Arial</vt:lpstr>
      <vt:lpstr>Calibri</vt:lpstr>
      <vt:lpstr>Office Theme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HH</dc:creator>
  <cp:lastModifiedBy>Lukáš Veselý</cp:lastModifiedBy>
  <cp:revision>205</cp:revision>
  <cp:lastPrinted>2022-04-13T11:28:02Z</cp:lastPrinted>
  <dcterms:created xsi:type="dcterms:W3CDTF">2017-01-04T13:20:57Z</dcterms:created>
  <dcterms:modified xsi:type="dcterms:W3CDTF">2023-05-24T14:35:53Z</dcterms:modified>
</cp:coreProperties>
</file>