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d6yLrBADA4g8etMlXEsMjjQBE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3" name="Google Shape;10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1" name="Google Shape;14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8"/>
          <p:cNvSpPr/>
          <p:nvPr/>
        </p:nvSpPr>
        <p:spPr>
          <a:xfrm>
            <a:off x="0" y="0"/>
            <a:ext cx="3496422" cy="6858000"/>
          </a:xfrm>
          <a:custGeom>
            <a:rect b="b" l="l" r="r" t="t"/>
            <a:pathLst>
              <a:path extrusionOk="0" h="6858000" w="3496422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4" name="Google Shape;14;p8"/>
          <p:cNvSpPr txBox="1"/>
          <p:nvPr>
            <p:ph type="ctrTitle"/>
          </p:nvPr>
        </p:nvSpPr>
        <p:spPr>
          <a:xfrm>
            <a:off x="4654295" y="1346268"/>
            <a:ext cx="7060135" cy="328520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Meiryo"/>
              <a:buNone/>
              <a:defRPr sz="540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subTitle"/>
          </p:nvPr>
        </p:nvSpPr>
        <p:spPr>
          <a:xfrm>
            <a:off x="4662312" y="4631475"/>
            <a:ext cx="7052117" cy="11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lvl="0" algn="l">
              <a:lnSpc>
                <a:spcPct val="130000"/>
              </a:lnSpc>
              <a:spcBef>
                <a:spcPts val="93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lvl="1" algn="ctr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lvl="2" algn="ctr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3pPr>
            <a:lvl4pPr lvl="3" algn="ctr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4pPr>
            <a:lvl5pPr lvl="4" algn="ctr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5pPr>
            <a:lvl6pPr lvl="5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sz="1600"/>
            </a:lvl6pPr>
            <a:lvl7pPr lvl="6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sz="1600"/>
            </a:lvl7pPr>
            <a:lvl8pPr lvl="7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sz="1600"/>
            </a:lvl8pPr>
            <a:lvl9pPr lvl="8" algn="ctr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8"/>
          <p:cNvSpPr txBox="1"/>
          <p:nvPr>
            <p:ph idx="10" type="dt"/>
          </p:nvPr>
        </p:nvSpPr>
        <p:spPr>
          <a:xfrm>
            <a:off x="4654295" y="617415"/>
            <a:ext cx="712372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1" type="ftr"/>
          </p:nvPr>
        </p:nvSpPr>
        <p:spPr>
          <a:xfrm>
            <a:off x="4654295" y="6170490"/>
            <a:ext cx="5588349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2" type="sldNum"/>
          </p:nvPr>
        </p:nvSpPr>
        <p:spPr>
          <a:xfrm>
            <a:off x="10515600" y="6170490"/>
            <a:ext cx="119882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9" name="Google Shape;19;p8"/>
          <p:cNvSpPr/>
          <p:nvPr/>
        </p:nvSpPr>
        <p:spPr>
          <a:xfrm>
            <a:off x="1375409" y="0"/>
            <a:ext cx="2529723" cy="6858000"/>
          </a:xfrm>
          <a:custGeom>
            <a:rect b="b" l="l" r="r" t="t"/>
            <a:pathLst>
              <a:path extrusionOk="0" h="6858000" w="2529723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eiry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0" name="Google Shape;20;p8"/>
          <p:cNvSpPr/>
          <p:nvPr/>
        </p:nvSpPr>
        <p:spPr>
          <a:xfrm>
            <a:off x="1155402" y="0"/>
            <a:ext cx="2536434" cy="6858000"/>
          </a:xfrm>
          <a:custGeom>
            <a:rect b="b" l="l" r="r" t="t"/>
            <a:pathLst>
              <a:path extrusionOk="0" h="6858000" w="2536434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eiry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1" name="Google Shape;21;p8"/>
          <p:cNvSpPr/>
          <p:nvPr/>
        </p:nvSpPr>
        <p:spPr>
          <a:xfrm>
            <a:off x="924161" y="0"/>
            <a:ext cx="2261351" cy="6858000"/>
          </a:xfrm>
          <a:custGeom>
            <a:rect b="b" l="l" r="r" t="t"/>
            <a:pathLst>
              <a:path extrusionOk="0" h="6858000" w="2521425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DCD6C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eiry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lv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 rot="5400000">
            <a:off x="4479774" y="-247258"/>
            <a:ext cx="3651504" cy="87705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2pPr>
            <a:lvl3pPr indent="-3429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0" type="dt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1" type="ftr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7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 rot="5400000">
            <a:off x="7393812" y="2391190"/>
            <a:ext cx="5339932" cy="157162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lv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 rot="5400000">
            <a:off x="3252190" y="205883"/>
            <a:ext cx="5322596" cy="595957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2pPr>
            <a:lvl3pPr indent="-3429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0" type="dt"/>
          </p:nvPr>
        </p:nvSpPr>
        <p:spPr>
          <a:xfrm>
            <a:off x="9277965" y="6296615"/>
            <a:ext cx="250599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1" type="ftr"/>
          </p:nvPr>
        </p:nvSpPr>
        <p:spPr>
          <a:xfrm>
            <a:off x="2933699" y="6296615"/>
            <a:ext cx="59595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12" type="sldNum"/>
          </p:nvPr>
        </p:nvSpPr>
        <p:spPr>
          <a:xfrm rot="5400000">
            <a:off x="8734643" y="2853201"/>
            <a:ext cx="5383267" cy="604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00" name="Google Shape;100;p18" title="Rule Line"/>
          <p:cNvCxnSpPr/>
          <p:nvPr/>
        </p:nvCxnSpPr>
        <p:spPr>
          <a:xfrm>
            <a:off x="9111582" y="571502"/>
            <a:ext cx="0" cy="5275467"/>
          </a:xfrm>
          <a:prstGeom prst="straightConnector1">
            <a:avLst/>
          </a:prstGeom>
          <a:noFill/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lv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" type="body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2pPr>
            <a:lvl3pPr indent="-3429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0" type="dt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1" type="ftr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1920241" y="2456408"/>
            <a:ext cx="416052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30000"/>
              </a:lnSpc>
              <a:spcBef>
                <a:spcPts val="93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b="1" sz="18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0" name="Google Shape;30;p10"/>
          <p:cNvSpPr txBox="1"/>
          <p:nvPr>
            <p:ph idx="2" type="body"/>
          </p:nvPr>
        </p:nvSpPr>
        <p:spPr>
          <a:xfrm>
            <a:off x="1920241" y="3316639"/>
            <a:ext cx="4160520" cy="2779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2pPr>
            <a:lvl3pPr indent="-3429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3" type="body"/>
          </p:nvPr>
        </p:nvSpPr>
        <p:spPr>
          <a:xfrm>
            <a:off x="6530290" y="2456408"/>
            <a:ext cx="416052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99000"/>
              </a:lnSpc>
              <a:spcBef>
                <a:spcPts val="93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b="1" sz="1800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2" name="Google Shape;32;p10"/>
          <p:cNvSpPr txBox="1"/>
          <p:nvPr>
            <p:ph idx="4" type="body"/>
          </p:nvPr>
        </p:nvSpPr>
        <p:spPr>
          <a:xfrm>
            <a:off x="6530290" y="3316639"/>
            <a:ext cx="4160520" cy="2779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2pPr>
            <a:lvl3pPr indent="-3429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6" name="Google Shape;36;p10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lv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11"/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39" name="Google Shape;39;p11"/>
            <p:cNvSpPr/>
            <p:nvPr/>
          </p:nvSpPr>
          <p:spPr>
            <a:xfrm>
              <a:off x="3320637" y="0"/>
              <a:ext cx="4013331" cy="2742133"/>
            </a:xfrm>
            <a:custGeom>
              <a:rect b="b" l="l" r="r" t="t"/>
              <a:pathLst>
                <a:path extrusionOk="0" h="2742133" w="4013331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40" name="Google Shape;40;p11"/>
            <p:cNvSpPr/>
            <p:nvPr/>
          </p:nvSpPr>
          <p:spPr>
            <a:xfrm>
              <a:off x="3566319" y="0"/>
              <a:ext cx="3401415" cy="2440484"/>
            </a:xfrm>
            <a:custGeom>
              <a:rect b="b" l="l" r="r" t="t"/>
              <a:pathLst>
                <a:path extrusionOk="0" h="2440484" w="3401415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cap="flat" cmpd="sng" w="15875">
              <a:solidFill>
                <a:srgbClr val="DCD6C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41" name="Google Shape;41;p11"/>
            <p:cNvSpPr/>
            <p:nvPr/>
          </p:nvSpPr>
          <p:spPr>
            <a:xfrm>
              <a:off x="3232490" y="0"/>
              <a:ext cx="4164597" cy="2817185"/>
            </a:xfrm>
            <a:custGeom>
              <a:rect b="b" l="l" r="r" t="t"/>
              <a:pathLst>
                <a:path extrusionOk="0" h="2806419" w="4130517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42" name="Google Shape;42;p11"/>
            <p:cNvSpPr/>
            <p:nvPr/>
          </p:nvSpPr>
          <p:spPr>
            <a:xfrm>
              <a:off x="3124577" y="0"/>
              <a:ext cx="4389519" cy="2916937"/>
            </a:xfrm>
            <a:custGeom>
              <a:rect b="b" l="l" r="r" t="t"/>
              <a:pathLst>
                <a:path extrusionOk="0" h="2916937" w="4389519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id="43" name="Google Shape;43;p11"/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44" name="Google Shape;44;p11"/>
            <p:cNvSpPr/>
            <p:nvPr/>
          </p:nvSpPr>
          <p:spPr>
            <a:xfrm>
              <a:off x="8122942" y="0"/>
              <a:ext cx="4069058" cy="3547008"/>
            </a:xfrm>
            <a:custGeom>
              <a:rect b="b" l="l" r="r" t="t"/>
              <a:pathLst>
                <a:path extrusionOk="0" h="3547008" w="406905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45" name="Google Shape;45;p11"/>
            <p:cNvSpPr/>
            <p:nvPr/>
          </p:nvSpPr>
          <p:spPr>
            <a:xfrm flipH="1">
              <a:off x="8319994" y="0"/>
              <a:ext cx="3872006" cy="3321595"/>
            </a:xfrm>
            <a:custGeom>
              <a:rect b="b" l="l" r="r" t="t"/>
              <a:pathLst>
                <a:path extrusionOk="0" h="3321595" w="3872006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46" name="Google Shape;46;p11"/>
            <p:cNvSpPr/>
            <p:nvPr/>
          </p:nvSpPr>
          <p:spPr>
            <a:xfrm flipH="1">
              <a:off x="8729240" y="9274"/>
              <a:ext cx="3462454" cy="3010961"/>
            </a:xfrm>
            <a:custGeom>
              <a:rect b="b" l="l" r="r" t="t"/>
              <a:pathLst>
                <a:path extrusionOk="0" h="3010961" w="3462454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cap="flat" cmpd="sng" w="15875">
              <a:solidFill>
                <a:srgbClr val="DCD6C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47" name="Google Shape;47;p11"/>
            <p:cNvSpPr/>
            <p:nvPr/>
          </p:nvSpPr>
          <p:spPr>
            <a:xfrm flipH="1">
              <a:off x="8243247" y="9274"/>
              <a:ext cx="3948447" cy="3411460"/>
            </a:xfrm>
            <a:custGeom>
              <a:rect b="b" l="l" r="r" t="t"/>
              <a:pathLst>
                <a:path extrusionOk="0" h="3411460" w="3904481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id="48" name="Google Shape;48;p11"/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49" name="Google Shape;49;p11"/>
            <p:cNvSpPr/>
            <p:nvPr/>
          </p:nvSpPr>
          <p:spPr>
            <a:xfrm>
              <a:off x="0" y="1676545"/>
              <a:ext cx="4174269" cy="5181455"/>
            </a:xfrm>
            <a:custGeom>
              <a:rect b="b" l="l" r="r" t="t"/>
              <a:pathLst>
                <a:path extrusionOk="0" h="5181455" w="4174269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50" name="Google Shape;50;p11"/>
            <p:cNvSpPr/>
            <p:nvPr/>
          </p:nvSpPr>
          <p:spPr>
            <a:xfrm>
              <a:off x="0" y="1347287"/>
              <a:ext cx="4259808" cy="5510713"/>
            </a:xfrm>
            <a:custGeom>
              <a:rect b="b" l="l" r="r" t="t"/>
              <a:pathLst>
                <a:path extrusionOk="0" h="5510713" w="4259808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cap="flat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51" name="Google Shape;51;p11"/>
            <p:cNvSpPr/>
            <p:nvPr/>
          </p:nvSpPr>
          <p:spPr>
            <a:xfrm>
              <a:off x="0" y="1592806"/>
              <a:ext cx="4029221" cy="5265194"/>
            </a:xfrm>
            <a:custGeom>
              <a:rect b="b" l="l" r="r" t="t"/>
              <a:pathLst>
                <a:path extrusionOk="0" h="5265194" w="4029221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cap="flat" cmpd="sng" w="19050">
              <a:solidFill>
                <a:srgbClr val="DCD6C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  <p:sp>
          <p:nvSpPr>
            <p:cNvPr id="52" name="Google Shape;52;p11"/>
            <p:cNvSpPr/>
            <p:nvPr/>
          </p:nvSpPr>
          <p:spPr>
            <a:xfrm>
              <a:off x="0" y="2147333"/>
              <a:ext cx="3702048" cy="4710667"/>
            </a:xfrm>
            <a:custGeom>
              <a:rect b="b" l="l" r="r" t="t"/>
              <a:pathLst>
                <a:path extrusionOk="0" h="4710667" w="3702048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cap="flat" cmpd="sng" w="15875">
              <a:solidFill>
                <a:srgbClr val="DCD6C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Meiryo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sp>
        <p:nvSpPr>
          <p:cNvPr id="53" name="Google Shape;53;p11"/>
          <p:cNvSpPr txBox="1"/>
          <p:nvPr>
            <p:ph type="title"/>
          </p:nvPr>
        </p:nvSpPr>
        <p:spPr>
          <a:xfrm>
            <a:off x="4654296" y="3420734"/>
            <a:ext cx="6665976" cy="212967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Meiryo"/>
              <a:buNone/>
              <a:defRPr sz="4800" cap="none">
                <a:solidFill>
                  <a:srgbClr val="3F3F3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4654296" y="6170490"/>
            <a:ext cx="5713314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4654295" y="5550408"/>
            <a:ext cx="6665975" cy="5120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0" type="dt"/>
          </p:nvPr>
        </p:nvSpPr>
        <p:spPr>
          <a:xfrm>
            <a:off x="640080" y="6170491"/>
            <a:ext cx="284008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lv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1920240" y="2438399"/>
            <a:ext cx="416052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2pPr>
            <a:lvl3pPr indent="-3429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6530290" y="2438399"/>
            <a:ext cx="4160520" cy="3657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2pPr>
            <a:lvl3pPr indent="-3429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Char char="–"/>
              <a:defRPr/>
            </a:lvl5pPr>
            <a:lvl6pPr indent="-3429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7pPr>
            <a:lvl8pPr indent="-3429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800"/>
              <a:buChar char="–"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lv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bg>
      <p:bgPr>
        <a:solidFill>
          <a:schemeClr val="lt2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idx="10" type="dt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8476488" y="640080"/>
            <a:ext cx="3227715" cy="255175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lv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400"/>
              <a:buFont typeface="Meiryo"/>
              <a:buNone/>
              <a:defRPr sz="3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1280160" y="640080"/>
            <a:ext cx="6949440" cy="54559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 sz="1800"/>
            </a:lvl2pPr>
            <a:lvl3pPr indent="-3302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600"/>
              <a:buChar char="–"/>
              <a:defRPr sz="1600"/>
            </a:lvl3pPr>
            <a:lvl4pPr indent="-3175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400"/>
              <a:buChar char="–"/>
              <a:defRPr sz="1400"/>
            </a:lvl4pPr>
            <a:lvl5pPr indent="-3175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400"/>
              <a:buChar char="–"/>
              <a:defRPr sz="1400"/>
            </a:lvl5pPr>
            <a:lvl6pPr indent="-3175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400"/>
              <a:buChar char="–"/>
              <a:defRPr sz="1400"/>
            </a:lvl6pPr>
            <a:lvl7pPr indent="-3175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400"/>
              <a:buChar char="–"/>
              <a:defRPr sz="1400"/>
            </a:lvl7pPr>
            <a:lvl8pPr indent="-3175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400"/>
              <a:buChar char="–"/>
              <a:defRPr sz="1400"/>
            </a:lvl8pPr>
            <a:lvl9pPr indent="-3175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400"/>
              <a:buChar char="–"/>
              <a:defRPr sz="1400"/>
            </a:lvl9pPr>
          </a:lstStyle>
          <a:p/>
        </p:txBody>
      </p:sp>
      <p:sp>
        <p:nvSpPr>
          <p:cNvPr id="77" name="Google Shape;77;p15"/>
          <p:cNvSpPr txBox="1"/>
          <p:nvPr>
            <p:ph idx="2" type="body"/>
          </p:nvPr>
        </p:nvSpPr>
        <p:spPr>
          <a:xfrm>
            <a:off x="8476488" y="3223803"/>
            <a:ext cx="3227715" cy="28721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14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8" name="Google Shape;78;p15"/>
          <p:cNvSpPr txBox="1"/>
          <p:nvPr>
            <p:ph idx="10" type="dt"/>
          </p:nvPr>
        </p:nvSpPr>
        <p:spPr>
          <a:xfrm>
            <a:off x="8476488" y="6170491"/>
            <a:ext cx="221432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1" type="ftr"/>
          </p:nvPr>
        </p:nvSpPr>
        <p:spPr>
          <a:xfrm>
            <a:off x="1280160" y="6170490"/>
            <a:ext cx="694944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/>
          <p:nvPr>
            <p:ph idx="2" type="pic"/>
          </p:nvPr>
        </p:nvSpPr>
        <p:spPr>
          <a:xfrm>
            <a:off x="0" y="0"/>
            <a:ext cx="8102651" cy="6857999"/>
          </a:xfrm>
          <a:prstGeom prst="rect">
            <a:avLst/>
          </a:prstGeom>
          <a:solidFill>
            <a:srgbClr val="DCD6C4"/>
          </a:solidFill>
          <a:ln>
            <a:noFill/>
          </a:ln>
        </p:spPr>
      </p:sp>
      <p:sp>
        <p:nvSpPr>
          <p:cNvPr id="83" name="Google Shape;83;p16"/>
          <p:cNvSpPr txBox="1"/>
          <p:nvPr>
            <p:ph type="title"/>
          </p:nvPr>
        </p:nvSpPr>
        <p:spPr>
          <a:xfrm>
            <a:off x="8476488" y="1503910"/>
            <a:ext cx="3230625" cy="168792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lvl="0" algn="l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400"/>
              <a:buFont typeface="Meiryo"/>
              <a:buNone/>
              <a:defRPr sz="3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8476488" y="3223806"/>
            <a:ext cx="3227832" cy="287219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algn="l">
              <a:lnSpc>
                <a:spcPct val="140000"/>
              </a:lnSpc>
              <a:spcBef>
                <a:spcPts val="1400"/>
              </a:spcBef>
              <a:spcAft>
                <a:spcPts val="0"/>
              </a:spcAft>
              <a:buClr>
                <a:srgbClr val="3F3F3F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85" name="Google Shape;85;p16"/>
          <p:cNvSpPr txBox="1"/>
          <p:nvPr>
            <p:ph idx="10" type="dt"/>
          </p:nvPr>
        </p:nvSpPr>
        <p:spPr>
          <a:xfrm>
            <a:off x="8476488" y="6170491"/>
            <a:ext cx="2214322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1" type="ftr"/>
          </p:nvPr>
        </p:nvSpPr>
        <p:spPr>
          <a:xfrm>
            <a:off x="1280160" y="6170490"/>
            <a:ext cx="64644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>
            <a:lvl1pPr lv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Meiryo"/>
              <a:buNone/>
              <a:defRPr b="1" i="0" sz="32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>
            <a:lvl1pPr indent="-228600" lvl="0" marL="457200" marR="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rbel"/>
              <a:buNone/>
              <a:defRPr b="0" i="0" sz="18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-228600" lvl="1" marL="914400" marR="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Corbel"/>
              <a:buNone/>
              <a:defRPr b="0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-317500" lvl="2" marL="1371600" marR="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-317500" lvl="3" marL="1828800" marR="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-317500" lvl="4" marL="2286000" marR="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-317500" lvl="5" marL="27432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BC2818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-317500" lvl="6" marL="32004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BC2818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-317500" lvl="7" marL="36576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400"/>
              <a:buFont typeface="Corbel"/>
              <a:buChar char="–"/>
              <a:defRPr b="0" i="0" sz="1400" u="none" cap="none" strike="noStrike">
                <a:solidFill>
                  <a:srgbClr val="BC2818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-317500" lvl="8" marL="4114800" marR="0" rtl="0" algn="l">
              <a:lnSpc>
                <a:spcPct val="111000"/>
              </a:lnSpc>
              <a:spcBef>
                <a:spcPts val="930"/>
              </a:spcBef>
              <a:spcAft>
                <a:spcPts val="0"/>
              </a:spcAft>
              <a:buClr>
                <a:srgbClr val="BC2818"/>
              </a:buClr>
              <a:buSzPts val="1400"/>
              <a:buFont typeface="Corbel"/>
              <a:buChar char="–"/>
              <a:defRPr b="0" i="1" sz="1400" u="none" cap="none" strike="noStrike">
                <a:solidFill>
                  <a:srgbClr val="BC2818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109725" spcFirstLastPara="1" rIns="109725" wrap="square" tIns="1097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F3F3F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1" name="Google Shape;11;p7" title="Rule Line"/>
          <p:cNvCxnSpPr/>
          <p:nvPr/>
        </p:nvCxnSpPr>
        <p:spPr>
          <a:xfrm>
            <a:off x="1920240" y="2176009"/>
            <a:ext cx="8770571" cy="0"/>
          </a:xfrm>
          <a:prstGeom prst="straightConnector1">
            <a:avLst/>
          </a:prstGeom>
          <a:noFill/>
          <a:ln cap="flat" cmpd="sng" w="2540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eiry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06" name="Google Shape;106;p1"/>
          <p:cNvSpPr txBox="1"/>
          <p:nvPr>
            <p:ph type="ctrTitle"/>
          </p:nvPr>
        </p:nvSpPr>
        <p:spPr>
          <a:xfrm>
            <a:off x="5699760" y="1209040"/>
            <a:ext cx="6014403" cy="246888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Meiryo"/>
              <a:buNone/>
            </a:pPr>
            <a:r>
              <a:rPr lang="cs-CZ"/>
              <a:t>Chemikův kufr</a:t>
            </a:r>
            <a:br>
              <a:rPr lang="cs-CZ"/>
            </a:br>
            <a:r>
              <a:rPr lang="cs-CZ"/>
              <a:t>Obecná chemie </a:t>
            </a:r>
            <a:endParaRPr/>
          </a:p>
        </p:txBody>
      </p:sp>
      <p:sp>
        <p:nvSpPr>
          <p:cNvPr id="107" name="Google Shape;107;p1"/>
          <p:cNvSpPr txBox="1"/>
          <p:nvPr>
            <p:ph idx="1" type="subTitle"/>
          </p:nvPr>
        </p:nvSpPr>
        <p:spPr>
          <a:xfrm>
            <a:off x="8666164" y="5882641"/>
            <a:ext cx="3352800" cy="873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None/>
            </a:pPr>
            <a:r>
              <a:rPr lang="cs-CZ"/>
              <a:t>Svěchotová Tereza</a:t>
            </a:r>
            <a:endParaRPr/>
          </a:p>
        </p:txBody>
      </p:sp>
      <p:sp>
        <p:nvSpPr>
          <p:cNvPr id="108" name="Google Shape;108;p1"/>
          <p:cNvSpPr/>
          <p:nvPr/>
        </p:nvSpPr>
        <p:spPr>
          <a:xfrm>
            <a:off x="30714" y="0"/>
            <a:ext cx="5205951" cy="6858000"/>
          </a:xfrm>
          <a:custGeom>
            <a:rect b="b" l="l" r="r" t="t"/>
            <a:pathLst>
              <a:path extrusionOk="0" h="6858000" w="5205951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3084938" y="0"/>
            <a:ext cx="2529723" cy="6858000"/>
          </a:xfrm>
          <a:custGeom>
            <a:rect b="b" l="l" r="r" t="t"/>
            <a:pathLst>
              <a:path extrusionOk="0" h="6858000" w="2529723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eiry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descr="Molekuly" id="110" name="Google Shape;110;p1"/>
          <p:cNvPicPr preferRelativeResize="0"/>
          <p:nvPr/>
        </p:nvPicPr>
        <p:blipFill rotWithShape="1">
          <a:blip r:embed="rId3">
            <a:alphaModFix/>
          </a:blip>
          <a:srcRect b="-1" l="34817" r="16195" t="0"/>
          <a:stretch/>
        </p:blipFill>
        <p:spPr>
          <a:xfrm>
            <a:off x="153" y="10"/>
            <a:ext cx="5033023" cy="6857990"/>
          </a:xfrm>
          <a:custGeom>
            <a:rect b="b" l="l" r="r" t="t"/>
            <a:pathLst>
              <a:path extrusionOk="0" h="6858000" w="4710787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11" name="Google Shape;111;p1"/>
          <p:cNvSpPr/>
          <p:nvPr/>
        </p:nvSpPr>
        <p:spPr>
          <a:xfrm>
            <a:off x="2925575" y="0"/>
            <a:ext cx="2486322" cy="6858000"/>
          </a:xfrm>
          <a:custGeom>
            <a:rect b="b" l="l" r="r" t="t"/>
            <a:pathLst>
              <a:path extrusionOk="0" h="6858000" w="2521425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Meiryo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 txBox="1"/>
          <p:nvPr>
            <p:ph type="title"/>
          </p:nvPr>
        </p:nvSpPr>
        <p:spPr>
          <a:xfrm>
            <a:off x="1920240" y="42317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Meiryo"/>
              <a:buNone/>
            </a:pPr>
            <a:r>
              <a:rPr lang="cs-CZ" sz="4400"/>
              <a:t>Organizace hry</a:t>
            </a:r>
            <a:endParaRPr/>
          </a:p>
        </p:txBody>
      </p:sp>
      <p:sp>
        <p:nvSpPr>
          <p:cNvPr id="117" name="Google Shape;117;p2"/>
          <p:cNvSpPr txBox="1"/>
          <p:nvPr>
            <p:ph idx="1" type="body"/>
          </p:nvPr>
        </p:nvSpPr>
        <p:spPr>
          <a:xfrm>
            <a:off x="1920240" y="2200276"/>
            <a:ext cx="10439400" cy="44481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 lnSpcReduction="10000"/>
          </a:bodyPr>
          <a:lstStyle/>
          <a:p>
            <a:pPr indent="-285750" lvl="0" marL="2857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600"/>
              <a:buFont typeface="Courier New"/>
              <a:buChar char="o"/>
            </a:pPr>
            <a:r>
              <a:rPr lang="cs-CZ" sz="2600"/>
              <a:t>Opakování a fixace pojmů, tvoření správných definic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600"/>
              <a:buFont typeface="Courier New"/>
              <a:buChar char="o"/>
            </a:pPr>
            <a:r>
              <a:rPr lang="cs-CZ" sz="2600"/>
              <a:t>Kompetence: k řešení problémů, komunikativní, sociální a personální, k podnikavosti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600"/>
              <a:buFont typeface="Courier New"/>
              <a:buChar char="o"/>
            </a:pPr>
            <a:r>
              <a:rPr lang="cs-CZ" sz="2600"/>
              <a:t>Rozdělení třídy na 2 poloviny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600"/>
              <a:buFont typeface="Courier New"/>
              <a:buChar char="o"/>
            </a:pPr>
            <a:r>
              <a:rPr lang="cs-CZ" sz="2600"/>
              <a:t>Časová náročnost: 10-15 minut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600"/>
              <a:buFont typeface="Courier New"/>
              <a:buChar char="o"/>
            </a:pPr>
            <a:r>
              <a:rPr lang="cs-CZ" sz="2600"/>
              <a:t>Cíl hry: zodpovědět, co nejvyšší počet správných pojmů</a:t>
            </a:r>
            <a:endParaRPr/>
          </a:p>
          <a:p>
            <a:pPr indent="-1714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"/>
          <p:cNvSpPr txBox="1"/>
          <p:nvPr>
            <p:ph type="title"/>
          </p:nvPr>
        </p:nvSpPr>
        <p:spPr>
          <a:xfrm>
            <a:off x="1920240" y="42317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Meiryo"/>
              <a:buNone/>
            </a:pPr>
            <a:r>
              <a:rPr lang="cs-CZ" sz="4400"/>
              <a:t>Pomůcky a materiál</a:t>
            </a:r>
            <a:endParaRPr/>
          </a:p>
        </p:txBody>
      </p:sp>
      <p:sp>
        <p:nvSpPr>
          <p:cNvPr id="123" name="Google Shape;123;p3"/>
          <p:cNvSpPr txBox="1"/>
          <p:nvPr>
            <p:ph idx="1" type="body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 fontScale="92500" lnSpcReduction="20000"/>
          </a:bodyPr>
          <a:lstStyle/>
          <a:p>
            <a:pPr indent="-285750" lvl="0" marL="2857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Prezentace s pojmy (PPT)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Dataprojektor 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Projekční plátno/ interaktivní tabule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PC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Stopky/ hodinky 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Tabule a křída </a:t>
            </a:r>
            <a:endParaRPr/>
          </a:p>
          <a:p>
            <a:pPr indent="-180022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Meiryo"/>
              <a:buNone/>
            </a:pPr>
            <a:r>
              <a:rPr lang="cs-CZ" sz="4400"/>
              <a:t>Pravidla hry</a:t>
            </a:r>
            <a:endParaRPr/>
          </a:p>
        </p:txBody>
      </p:sp>
      <p:sp>
        <p:nvSpPr>
          <p:cNvPr id="129" name="Google Shape;129;p4"/>
          <p:cNvSpPr txBox="1"/>
          <p:nvPr>
            <p:ph idx="1" type="body"/>
          </p:nvPr>
        </p:nvSpPr>
        <p:spPr>
          <a:xfrm>
            <a:off x="1920240" y="2312276"/>
            <a:ext cx="9538335" cy="4103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 fontScale="92500" lnSpcReduction="20000"/>
          </a:bodyPr>
          <a:lstStyle/>
          <a:p>
            <a:pPr indent="-285750" lvl="0" marL="2857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Rozdělení na 2 týmy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1. tým: co nejpřesněji popisuje pojmy, stojí čelem k tabuli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2. tým: hádá pojmy, stojí zády k tabuli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Při popisování nemůže být řečen kořen slova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Střídání žáků po vysvětlení jednoho pojmu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Courier New"/>
              <a:buChar char="o"/>
            </a:pPr>
            <a:r>
              <a:rPr lang="cs-CZ" sz="2800"/>
              <a:t>Střídání skupin po 5 minutách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"/>
          <p:cNvSpPr txBox="1"/>
          <p:nvPr>
            <p:ph idx="1" type="body"/>
          </p:nvPr>
        </p:nvSpPr>
        <p:spPr>
          <a:xfrm>
            <a:off x="1920241" y="2456408"/>
            <a:ext cx="416052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/>
          <a:p>
            <a:pPr indent="0" lvl="0" marL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sz="2800">
                <a:solidFill>
                  <a:schemeClr val="dk1"/>
                </a:solidFill>
              </a:rPr>
              <a:t>VÝHODY</a:t>
            </a:r>
            <a:r>
              <a:rPr lang="cs-CZ" sz="2800"/>
              <a:t> </a:t>
            </a:r>
            <a:endParaRPr/>
          </a:p>
        </p:txBody>
      </p:sp>
      <p:sp>
        <p:nvSpPr>
          <p:cNvPr id="135" name="Google Shape;135;p5"/>
          <p:cNvSpPr txBox="1"/>
          <p:nvPr>
            <p:ph idx="2" type="body"/>
          </p:nvPr>
        </p:nvSpPr>
        <p:spPr>
          <a:xfrm>
            <a:off x="1920239" y="3280320"/>
            <a:ext cx="4160521" cy="347290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/>
          <a:p>
            <a:pPr indent="-285750" lvl="0" marL="2857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ourier New"/>
              <a:buChar char="o"/>
            </a:pPr>
            <a:r>
              <a:rPr lang="cs-CZ" sz="2000"/>
              <a:t>Samostatné řešení problému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ourier New"/>
              <a:buChar char="o"/>
            </a:pPr>
            <a:r>
              <a:rPr lang="cs-CZ" sz="2000"/>
              <a:t>Tvorba přesných definic 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ourier New"/>
              <a:buChar char="o"/>
            </a:pPr>
            <a:r>
              <a:rPr lang="cs-CZ" sz="2000"/>
              <a:t>Kompetence komunikativní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ourier New"/>
              <a:buChar char="o"/>
            </a:pPr>
            <a:r>
              <a:rPr lang="cs-CZ" sz="2000"/>
              <a:t>Jednoduchá příprava </a:t>
            </a:r>
            <a:endParaRPr/>
          </a:p>
          <a:p>
            <a:pPr indent="-1714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None/>
            </a:pPr>
            <a:r>
              <a:t/>
            </a:r>
            <a:endParaRPr/>
          </a:p>
          <a:p>
            <a:pPr indent="-1714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None/>
            </a:pPr>
            <a:r>
              <a:t/>
            </a:r>
            <a:endParaRPr/>
          </a:p>
        </p:txBody>
      </p:sp>
      <p:sp>
        <p:nvSpPr>
          <p:cNvPr id="136" name="Google Shape;136;p5"/>
          <p:cNvSpPr txBox="1"/>
          <p:nvPr>
            <p:ph idx="3" type="body"/>
          </p:nvPr>
        </p:nvSpPr>
        <p:spPr>
          <a:xfrm>
            <a:off x="6530290" y="2456408"/>
            <a:ext cx="416052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/>
          <a:p>
            <a:pPr indent="0" lvl="0" marL="0" rtl="0" algn="ctr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sz="2800">
                <a:solidFill>
                  <a:schemeClr val="dk1"/>
                </a:solidFill>
              </a:rPr>
              <a:t>NEVÝHODY</a:t>
            </a:r>
            <a:r>
              <a:rPr lang="cs-CZ">
                <a:solidFill>
                  <a:schemeClr val="dk1"/>
                </a:solidFill>
              </a:rPr>
              <a:t> </a:t>
            </a:r>
            <a:endParaRPr/>
          </a:p>
        </p:txBody>
      </p:sp>
      <p:sp>
        <p:nvSpPr>
          <p:cNvPr id="137" name="Google Shape;137;p5"/>
          <p:cNvSpPr txBox="1"/>
          <p:nvPr>
            <p:ph idx="4" type="body"/>
          </p:nvPr>
        </p:nvSpPr>
        <p:spPr>
          <a:xfrm>
            <a:off x="7282764" y="3280320"/>
            <a:ext cx="4623485" cy="3541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/>
          <a:p>
            <a:pPr indent="-285750" lvl="0" marL="2857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ourier New"/>
              <a:buChar char="o"/>
            </a:pPr>
            <a:r>
              <a:rPr lang="cs-CZ" sz="2000"/>
              <a:t>Někteří žáci by se mohli nudit 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ourier New"/>
              <a:buChar char="o"/>
            </a:pPr>
            <a:r>
              <a:rPr lang="cs-CZ" sz="2000"/>
              <a:t>Moc velké skupiny žáků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Courier New"/>
              <a:buChar char="o"/>
            </a:pPr>
            <a:r>
              <a:rPr lang="cs-CZ" sz="2000"/>
              <a:t>Nejsme schopni zjistit, zda daný žák zná všechny pojmy</a:t>
            </a:r>
            <a:endParaRPr/>
          </a:p>
        </p:txBody>
      </p:sp>
      <p:sp>
        <p:nvSpPr>
          <p:cNvPr id="138" name="Google Shape;138;p5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Meiryo"/>
              <a:buNone/>
            </a:pPr>
            <a:r>
              <a:rPr lang="cs-CZ" sz="4400"/>
              <a:t>Zhodnocení aktivity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"/>
          <p:cNvSpPr txBox="1"/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109725" spcFirstLastPara="1" rIns="109725" wrap="square" tIns="109725">
            <a:norm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Meiryo"/>
              <a:buNone/>
            </a:pPr>
            <a:r>
              <a:rPr lang="cs-CZ" sz="4400"/>
              <a:t>Aplikace v praxi</a:t>
            </a:r>
            <a:endParaRPr/>
          </a:p>
        </p:txBody>
      </p:sp>
      <p:sp>
        <p:nvSpPr>
          <p:cNvPr id="144" name="Google Shape;144;p6"/>
          <p:cNvSpPr txBox="1"/>
          <p:nvPr>
            <p:ph idx="1" type="body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109725" spcFirstLastPara="1" rIns="109725" wrap="square" tIns="109725">
            <a:normAutofit/>
          </a:bodyPr>
          <a:lstStyle/>
          <a:p>
            <a:pPr indent="-285750" lvl="0" marL="28575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lang="cs-CZ"/>
              <a:t>Obecná chemie 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lang="cs-CZ"/>
              <a:t>Téma: Atom a jeho stavba, struktura elektronového obalu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lang="cs-CZ"/>
              <a:t>Kdo: první ročník chemie (8 třída, 1. ročník vyššího gymnázia)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lang="cs-CZ"/>
              <a:t>Učební látka: Atom</a:t>
            </a:r>
            <a:endParaRPr/>
          </a:p>
          <a:p>
            <a:pPr indent="-285750" lvl="0" marL="28575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ourier New"/>
              <a:buChar char="o"/>
            </a:pPr>
            <a:r>
              <a:rPr lang="cs-CZ"/>
              <a:t>Další témata: redoxní reakce, periodická soustava prvků, elektrochemie, chemická vazba, proteosyntéza...</a:t>
            </a:r>
            <a:endParaRPr/>
          </a:p>
          <a:p>
            <a:pPr indent="0" lvl="0" marL="0" rtl="0" algn="l">
              <a:lnSpc>
                <a:spcPct val="140000"/>
              </a:lnSpc>
              <a:spcBef>
                <a:spcPts val="93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ketchLinesVTI">
  <a:themeElements>
    <a:clrScheme name="SketchLines">
      <a:dk1>
        <a:srgbClr val="000000"/>
      </a:dk1>
      <a:lt1>
        <a:srgbClr val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2021-11-14T08:18:15Z</dcterms:created>
  <dc:creator>Tereza Svěchotová</dc:creator>
</cp:coreProperties>
</file>