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</p:sldMasterIdLst>
  <p:notesMasterIdLst>
    <p:notesMasterId r:id="rId43"/>
  </p:notesMasterIdLst>
  <p:sldIdLst>
    <p:sldId id="256" r:id="rId3"/>
    <p:sldId id="298" r:id="rId4"/>
    <p:sldId id="300" r:id="rId5"/>
    <p:sldId id="258" r:id="rId6"/>
    <p:sldId id="281" r:id="rId7"/>
    <p:sldId id="282" r:id="rId8"/>
    <p:sldId id="287" r:id="rId9"/>
    <p:sldId id="283" r:id="rId10"/>
    <p:sldId id="284" r:id="rId11"/>
    <p:sldId id="285" r:id="rId12"/>
    <p:sldId id="286" r:id="rId13"/>
    <p:sldId id="295" r:id="rId14"/>
    <p:sldId id="288" r:id="rId15"/>
    <p:sldId id="296" r:id="rId16"/>
    <p:sldId id="301" r:id="rId17"/>
    <p:sldId id="259" r:id="rId18"/>
    <p:sldId id="261" r:id="rId19"/>
    <p:sldId id="260" r:id="rId20"/>
    <p:sldId id="266" r:id="rId21"/>
    <p:sldId id="267" r:id="rId22"/>
    <p:sldId id="294" r:id="rId23"/>
    <p:sldId id="263" r:id="rId24"/>
    <p:sldId id="262" r:id="rId25"/>
    <p:sldId id="265" r:id="rId26"/>
    <p:sldId id="293" r:id="rId27"/>
    <p:sldId id="269" r:id="rId28"/>
    <p:sldId id="289" r:id="rId29"/>
    <p:sldId id="271" r:id="rId30"/>
    <p:sldId id="273" r:id="rId31"/>
    <p:sldId id="275" r:id="rId32"/>
    <p:sldId id="264" r:id="rId33"/>
    <p:sldId id="268" r:id="rId34"/>
    <p:sldId id="277" r:id="rId35"/>
    <p:sldId id="290" r:id="rId36"/>
    <p:sldId id="291" r:id="rId37"/>
    <p:sldId id="292" r:id="rId38"/>
    <p:sldId id="270" r:id="rId39"/>
    <p:sldId id="279" r:id="rId40"/>
    <p:sldId id="272" r:id="rId41"/>
    <p:sldId id="280" r:id="rId42"/>
  </p:sldIdLst>
  <p:sldSz cx="10083800" cy="5670550"/>
  <p:notesSz cx="10083800" cy="56705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g/eTyuhW9xJr2UzjczQ0ntyxOW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30" y="8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680950" y="425275"/>
            <a:ext cx="6722850" cy="212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08375" y="2693500"/>
            <a:ext cx="8067025" cy="255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1008375" y="2693500"/>
            <a:ext cx="8067025" cy="255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2775" y="425450"/>
            <a:ext cx="3779838" cy="2125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134704" y="828264"/>
            <a:ext cx="5814390" cy="75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rgbClr val="295F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504190" y="1304226"/>
            <a:ext cx="9075420" cy="374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ftr" idx="11"/>
          </p:nvPr>
        </p:nvSpPr>
        <p:spPr>
          <a:xfrm>
            <a:off x="3428492" y="5273611"/>
            <a:ext cx="3226816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dt" idx="10"/>
          </p:nvPr>
        </p:nvSpPr>
        <p:spPr>
          <a:xfrm>
            <a:off x="504190" y="5273611"/>
            <a:ext cx="2319274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7260336" y="5273611"/>
            <a:ext cx="2319274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7"/>
          <p:cNvSpPr txBox="1">
            <a:spLocks noGrp="1"/>
          </p:cNvSpPr>
          <p:nvPr>
            <p:ph type="title"/>
          </p:nvPr>
        </p:nvSpPr>
        <p:spPr>
          <a:xfrm>
            <a:off x="759252" y="471434"/>
            <a:ext cx="8553434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ook Antiqu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body" idx="1"/>
          </p:nvPr>
        </p:nvSpPr>
        <p:spPr>
          <a:xfrm>
            <a:off x="1159637" y="1852380"/>
            <a:ext cx="3796253" cy="54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78059" lvl="0" indent="-189029" algn="ctr">
              <a:spcBef>
                <a:spcPts val="397"/>
              </a:spcBef>
              <a:spcAft>
                <a:spcPts val="0"/>
              </a:spcAft>
              <a:buSzPts val="2400"/>
              <a:buNone/>
              <a:defRPr sz="1985" b="0">
                <a:solidFill>
                  <a:schemeClr val="dk2"/>
                </a:solidFill>
              </a:defRPr>
            </a:lvl1pPr>
            <a:lvl2pPr marL="756117" lvl="1" indent="-189029" algn="l">
              <a:spcBef>
                <a:spcPts val="331"/>
              </a:spcBef>
              <a:spcAft>
                <a:spcPts val="0"/>
              </a:spcAft>
              <a:buSzPts val="2000"/>
              <a:buNone/>
              <a:defRPr sz="1654" b="1"/>
            </a:lvl2pPr>
            <a:lvl3pPr marL="1134176" lvl="2" indent="-189029" algn="l">
              <a:spcBef>
                <a:spcPts val="298"/>
              </a:spcBef>
              <a:spcAft>
                <a:spcPts val="0"/>
              </a:spcAft>
              <a:buSzPts val="1800"/>
              <a:buNone/>
              <a:defRPr sz="1488" b="1"/>
            </a:lvl3pPr>
            <a:lvl4pPr marL="1512235" lvl="3" indent="-189029" algn="l">
              <a:spcBef>
                <a:spcPts val="265"/>
              </a:spcBef>
              <a:spcAft>
                <a:spcPts val="0"/>
              </a:spcAft>
              <a:buSzPts val="1600"/>
              <a:buNone/>
              <a:defRPr sz="1323" b="1"/>
            </a:lvl4pPr>
            <a:lvl5pPr marL="1890293" lvl="4" indent="-189029" algn="l">
              <a:spcBef>
                <a:spcPts val="265"/>
              </a:spcBef>
              <a:spcAft>
                <a:spcPts val="0"/>
              </a:spcAft>
              <a:buSzPts val="1600"/>
              <a:buNone/>
              <a:defRPr sz="1323" b="1"/>
            </a:lvl5pPr>
            <a:lvl6pPr marL="2268352" lvl="5" indent="-189029" algn="l">
              <a:spcBef>
                <a:spcPts val="331"/>
              </a:spcBef>
              <a:spcAft>
                <a:spcPts val="0"/>
              </a:spcAft>
              <a:buSzPts val="1600"/>
              <a:buNone/>
              <a:defRPr sz="1323" b="1"/>
            </a:lvl6pPr>
            <a:lvl7pPr marL="2646411" lvl="6" indent="-189029" algn="l">
              <a:spcBef>
                <a:spcPts val="331"/>
              </a:spcBef>
              <a:spcAft>
                <a:spcPts val="0"/>
              </a:spcAft>
              <a:buSzPts val="1600"/>
              <a:buNone/>
              <a:defRPr sz="1323" b="1"/>
            </a:lvl7pPr>
            <a:lvl8pPr marL="3024469" lvl="7" indent="-189029" algn="l">
              <a:spcBef>
                <a:spcPts val="331"/>
              </a:spcBef>
              <a:spcAft>
                <a:spcPts val="0"/>
              </a:spcAft>
              <a:buSzPts val="1600"/>
              <a:buNone/>
              <a:defRPr sz="1323" b="1"/>
            </a:lvl8pPr>
            <a:lvl9pPr marL="3402528" lvl="8" indent="-189029" algn="l">
              <a:spcBef>
                <a:spcPts val="331"/>
              </a:spcBef>
              <a:spcAft>
                <a:spcPts val="0"/>
              </a:spcAft>
              <a:buSzPts val="1600"/>
              <a:buNone/>
              <a:defRPr sz="1323" b="1"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2"/>
          </p:nvPr>
        </p:nvSpPr>
        <p:spPr>
          <a:xfrm>
            <a:off x="759249" y="2437225"/>
            <a:ext cx="4194861" cy="262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59" lvl="0" indent="-315049" algn="l">
              <a:spcBef>
                <a:spcPts val="397"/>
              </a:spcBef>
              <a:spcAft>
                <a:spcPts val="0"/>
              </a:spcAft>
              <a:buSzPts val="2400"/>
              <a:buChar char="🙣"/>
              <a:defRPr sz="1985"/>
            </a:lvl1pPr>
            <a:lvl2pPr marL="756117" lvl="1" indent="-294046" algn="l">
              <a:spcBef>
                <a:spcPts val="331"/>
              </a:spcBef>
              <a:spcAft>
                <a:spcPts val="0"/>
              </a:spcAft>
              <a:buSzPts val="2000"/>
              <a:buChar char="🙢"/>
              <a:defRPr sz="1654"/>
            </a:lvl2pPr>
            <a:lvl3pPr marL="1134176" lvl="2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 sz="1488"/>
            </a:lvl3pPr>
            <a:lvl4pPr marL="1512235" lvl="3" indent="-273042" algn="l">
              <a:spcBef>
                <a:spcPts val="265"/>
              </a:spcBef>
              <a:spcAft>
                <a:spcPts val="0"/>
              </a:spcAft>
              <a:buSzPts val="1600"/>
              <a:buChar char="🙣"/>
              <a:defRPr sz="1323"/>
            </a:lvl4pPr>
            <a:lvl5pPr marL="1890293" lvl="4" indent="-273042" algn="l">
              <a:spcBef>
                <a:spcPts val="265"/>
              </a:spcBef>
              <a:spcAft>
                <a:spcPts val="0"/>
              </a:spcAft>
              <a:buSzPts val="1600"/>
              <a:buChar char="🙣"/>
              <a:defRPr sz="1323"/>
            </a:lvl5pPr>
            <a:lvl6pPr marL="2268352" lvl="5" indent="-273042" algn="l">
              <a:spcBef>
                <a:spcPts val="331"/>
              </a:spcBef>
              <a:spcAft>
                <a:spcPts val="0"/>
              </a:spcAft>
              <a:buSzPts val="1600"/>
              <a:buChar char="🙣"/>
              <a:defRPr sz="1323"/>
            </a:lvl6pPr>
            <a:lvl7pPr marL="2646411" lvl="6" indent="-273042" algn="l">
              <a:spcBef>
                <a:spcPts val="331"/>
              </a:spcBef>
              <a:spcAft>
                <a:spcPts val="0"/>
              </a:spcAft>
              <a:buSzPts val="1600"/>
              <a:buChar char="🙣"/>
              <a:defRPr sz="1323"/>
            </a:lvl7pPr>
            <a:lvl8pPr marL="3024469" lvl="7" indent="-273042" algn="l">
              <a:spcBef>
                <a:spcPts val="331"/>
              </a:spcBef>
              <a:spcAft>
                <a:spcPts val="0"/>
              </a:spcAft>
              <a:buSzPts val="1600"/>
              <a:buChar char="🙣"/>
              <a:defRPr sz="1323"/>
            </a:lvl8pPr>
            <a:lvl9pPr marL="3402528" lvl="8" indent="-273042" algn="l">
              <a:spcBef>
                <a:spcPts val="331"/>
              </a:spcBef>
              <a:spcAft>
                <a:spcPts val="0"/>
              </a:spcAft>
              <a:buSzPts val="1600"/>
              <a:buChar char="🙣"/>
              <a:defRPr sz="1323"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3"/>
          </p:nvPr>
        </p:nvSpPr>
        <p:spPr>
          <a:xfrm>
            <a:off x="5516432" y="1852380"/>
            <a:ext cx="3801593" cy="54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78059" lvl="0" indent="-189029" algn="ctr">
              <a:spcBef>
                <a:spcPts val="397"/>
              </a:spcBef>
              <a:spcAft>
                <a:spcPts val="0"/>
              </a:spcAft>
              <a:buSzPts val="2400"/>
              <a:buNone/>
              <a:defRPr sz="1985" b="0">
                <a:solidFill>
                  <a:schemeClr val="dk2"/>
                </a:solidFill>
              </a:defRPr>
            </a:lvl1pPr>
            <a:lvl2pPr marL="756117" lvl="1" indent="-189029" algn="l">
              <a:spcBef>
                <a:spcPts val="331"/>
              </a:spcBef>
              <a:spcAft>
                <a:spcPts val="0"/>
              </a:spcAft>
              <a:buSzPts val="2000"/>
              <a:buNone/>
              <a:defRPr sz="1654" b="1"/>
            </a:lvl2pPr>
            <a:lvl3pPr marL="1134176" lvl="2" indent="-189029" algn="l">
              <a:spcBef>
                <a:spcPts val="298"/>
              </a:spcBef>
              <a:spcAft>
                <a:spcPts val="0"/>
              </a:spcAft>
              <a:buSzPts val="1800"/>
              <a:buNone/>
              <a:defRPr sz="1488" b="1"/>
            </a:lvl3pPr>
            <a:lvl4pPr marL="1512235" lvl="3" indent="-189029" algn="l">
              <a:spcBef>
                <a:spcPts val="265"/>
              </a:spcBef>
              <a:spcAft>
                <a:spcPts val="0"/>
              </a:spcAft>
              <a:buSzPts val="1600"/>
              <a:buNone/>
              <a:defRPr sz="1323" b="1"/>
            </a:lvl4pPr>
            <a:lvl5pPr marL="1890293" lvl="4" indent="-189029" algn="l">
              <a:spcBef>
                <a:spcPts val="265"/>
              </a:spcBef>
              <a:spcAft>
                <a:spcPts val="0"/>
              </a:spcAft>
              <a:buSzPts val="1600"/>
              <a:buNone/>
              <a:defRPr sz="1323" b="1"/>
            </a:lvl5pPr>
            <a:lvl6pPr marL="2268352" lvl="5" indent="-189029" algn="l">
              <a:spcBef>
                <a:spcPts val="331"/>
              </a:spcBef>
              <a:spcAft>
                <a:spcPts val="0"/>
              </a:spcAft>
              <a:buSzPts val="1600"/>
              <a:buNone/>
              <a:defRPr sz="1323" b="1"/>
            </a:lvl6pPr>
            <a:lvl7pPr marL="2646411" lvl="6" indent="-189029" algn="l">
              <a:spcBef>
                <a:spcPts val="331"/>
              </a:spcBef>
              <a:spcAft>
                <a:spcPts val="0"/>
              </a:spcAft>
              <a:buSzPts val="1600"/>
              <a:buNone/>
              <a:defRPr sz="1323" b="1"/>
            </a:lvl7pPr>
            <a:lvl8pPr marL="3024469" lvl="7" indent="-189029" algn="l">
              <a:spcBef>
                <a:spcPts val="331"/>
              </a:spcBef>
              <a:spcAft>
                <a:spcPts val="0"/>
              </a:spcAft>
              <a:buSzPts val="1600"/>
              <a:buNone/>
              <a:defRPr sz="1323" b="1"/>
            </a:lvl8pPr>
            <a:lvl9pPr marL="3402528" lvl="8" indent="-189029" algn="l">
              <a:spcBef>
                <a:spcPts val="331"/>
              </a:spcBef>
              <a:spcAft>
                <a:spcPts val="0"/>
              </a:spcAft>
              <a:buSzPts val="1600"/>
              <a:buNone/>
              <a:defRPr sz="1323" b="1"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body" idx="4"/>
          </p:nvPr>
        </p:nvSpPr>
        <p:spPr>
          <a:xfrm>
            <a:off x="5122431" y="2434556"/>
            <a:ext cx="4190256" cy="262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59" lvl="0" indent="-315049" algn="l">
              <a:spcBef>
                <a:spcPts val="397"/>
              </a:spcBef>
              <a:spcAft>
                <a:spcPts val="0"/>
              </a:spcAft>
              <a:buSzPts val="2400"/>
              <a:buChar char="🙣"/>
              <a:defRPr sz="1985"/>
            </a:lvl1pPr>
            <a:lvl2pPr marL="756117" lvl="1" indent="-294046" algn="l">
              <a:spcBef>
                <a:spcPts val="331"/>
              </a:spcBef>
              <a:spcAft>
                <a:spcPts val="0"/>
              </a:spcAft>
              <a:buSzPts val="2000"/>
              <a:buChar char="🙢"/>
              <a:defRPr sz="1654"/>
            </a:lvl2pPr>
            <a:lvl3pPr marL="1134176" lvl="2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 sz="1488"/>
            </a:lvl3pPr>
            <a:lvl4pPr marL="1512235" lvl="3" indent="-273042" algn="l">
              <a:spcBef>
                <a:spcPts val="265"/>
              </a:spcBef>
              <a:spcAft>
                <a:spcPts val="0"/>
              </a:spcAft>
              <a:buSzPts val="1600"/>
              <a:buChar char="🙣"/>
              <a:defRPr sz="1323"/>
            </a:lvl4pPr>
            <a:lvl5pPr marL="1890293" lvl="4" indent="-273042" algn="l">
              <a:spcBef>
                <a:spcPts val="265"/>
              </a:spcBef>
              <a:spcAft>
                <a:spcPts val="0"/>
              </a:spcAft>
              <a:buSzPts val="1600"/>
              <a:buChar char="🙣"/>
              <a:defRPr sz="1323"/>
            </a:lvl5pPr>
            <a:lvl6pPr marL="2268352" lvl="5" indent="-273042" algn="l">
              <a:spcBef>
                <a:spcPts val="331"/>
              </a:spcBef>
              <a:spcAft>
                <a:spcPts val="0"/>
              </a:spcAft>
              <a:buSzPts val="1600"/>
              <a:buChar char="🙣"/>
              <a:defRPr sz="1323"/>
            </a:lvl6pPr>
            <a:lvl7pPr marL="2646411" lvl="6" indent="-273042" algn="l">
              <a:spcBef>
                <a:spcPts val="331"/>
              </a:spcBef>
              <a:spcAft>
                <a:spcPts val="0"/>
              </a:spcAft>
              <a:buSzPts val="1600"/>
              <a:buChar char="🙣"/>
              <a:defRPr sz="1323"/>
            </a:lvl7pPr>
            <a:lvl8pPr marL="3024469" lvl="7" indent="-273042" algn="l">
              <a:spcBef>
                <a:spcPts val="331"/>
              </a:spcBef>
              <a:spcAft>
                <a:spcPts val="0"/>
              </a:spcAft>
              <a:buSzPts val="1600"/>
              <a:buChar char="🙣"/>
              <a:defRPr sz="1323"/>
            </a:lvl8pPr>
            <a:lvl9pPr marL="3402528" lvl="8" indent="-273042" algn="l">
              <a:spcBef>
                <a:spcPts val="331"/>
              </a:spcBef>
              <a:spcAft>
                <a:spcPts val="0"/>
              </a:spcAft>
              <a:buSzPts val="1600"/>
              <a:buChar char="🙣"/>
              <a:defRPr sz="1323"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95" name="Google Shape;95;p27"/>
          <p:cNvGrpSpPr/>
          <p:nvPr/>
        </p:nvGrpSpPr>
        <p:grpSpPr>
          <a:xfrm>
            <a:off x="1293100" y="1151157"/>
            <a:ext cx="7475852" cy="779404"/>
            <a:chOff x="1172584" y="1381459"/>
            <a:chExt cx="6779110" cy="942616"/>
          </a:xfrm>
        </p:grpSpPr>
        <p:sp>
          <p:nvSpPr>
            <p:cNvPr id="96" name="Google Shape;96;p27"/>
            <p:cNvSpPr txBox="1"/>
            <p:nvPr/>
          </p:nvSpPr>
          <p:spPr>
            <a:xfrm>
              <a:off x="4147073" y="1381459"/>
              <a:ext cx="877163" cy="942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4465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465">
                <a:solidFill>
                  <a:srgbClr val="DBA253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97" name="Google Shape;97;p27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" name="Google Shape;98;p2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4222023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>
            <a:spLocks noGrp="1"/>
          </p:cNvSpPr>
          <p:nvPr>
            <p:ph type="title"/>
          </p:nvPr>
        </p:nvSpPr>
        <p:spPr>
          <a:xfrm>
            <a:off x="5552022" y="1387619"/>
            <a:ext cx="3774238" cy="156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ook Antiqua"/>
              <a:buNone/>
              <a:defRPr sz="2315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body" idx="1"/>
          </p:nvPr>
        </p:nvSpPr>
        <p:spPr>
          <a:xfrm>
            <a:off x="763124" y="462540"/>
            <a:ext cx="4539769" cy="460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78059" lvl="0" indent="-315049" algn="l">
              <a:spcBef>
                <a:spcPts val="397"/>
              </a:spcBef>
              <a:spcAft>
                <a:spcPts val="0"/>
              </a:spcAft>
              <a:buSzPts val="2400"/>
              <a:buChar char="🙣"/>
              <a:defRPr sz="1985"/>
            </a:lvl1pPr>
            <a:lvl2pPr marL="756117" lvl="1" indent="-304547" algn="l">
              <a:spcBef>
                <a:spcPts val="364"/>
              </a:spcBef>
              <a:spcAft>
                <a:spcPts val="0"/>
              </a:spcAft>
              <a:buSzPts val="2200"/>
              <a:buChar char="🙢"/>
              <a:defRPr sz="1819"/>
            </a:lvl2pPr>
            <a:lvl3pPr marL="1134176" lvl="2" indent="-294046" algn="l">
              <a:spcBef>
                <a:spcPts val="331"/>
              </a:spcBef>
              <a:spcAft>
                <a:spcPts val="0"/>
              </a:spcAft>
              <a:buSzPts val="2000"/>
              <a:buChar char="🙣"/>
              <a:defRPr sz="1654"/>
            </a:lvl3pPr>
            <a:lvl4pPr marL="1512235" lvl="3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 sz="1488"/>
            </a:lvl4pPr>
            <a:lvl5pPr marL="1890293" lvl="4" indent="-273042" algn="l">
              <a:spcBef>
                <a:spcPts val="265"/>
              </a:spcBef>
              <a:spcAft>
                <a:spcPts val="0"/>
              </a:spcAft>
              <a:buSzPts val="1600"/>
              <a:buChar char="🙣"/>
              <a:defRPr sz="1323"/>
            </a:lvl5pPr>
            <a:lvl6pPr marL="2268352" lvl="5" indent="-294046" algn="l">
              <a:spcBef>
                <a:spcPts val="331"/>
              </a:spcBef>
              <a:spcAft>
                <a:spcPts val="0"/>
              </a:spcAft>
              <a:buSzPts val="2000"/>
              <a:buChar char="🙣"/>
              <a:defRPr sz="1654"/>
            </a:lvl6pPr>
            <a:lvl7pPr marL="2646411" lvl="6" indent="-294046" algn="l">
              <a:spcBef>
                <a:spcPts val="331"/>
              </a:spcBef>
              <a:spcAft>
                <a:spcPts val="0"/>
              </a:spcAft>
              <a:buSzPts val="2000"/>
              <a:buChar char="🙣"/>
              <a:defRPr sz="1654"/>
            </a:lvl7pPr>
            <a:lvl8pPr marL="3024469" lvl="7" indent="-294046" algn="l">
              <a:spcBef>
                <a:spcPts val="331"/>
              </a:spcBef>
              <a:spcAft>
                <a:spcPts val="0"/>
              </a:spcAft>
              <a:buSzPts val="2000"/>
              <a:buChar char="🙣"/>
              <a:defRPr sz="1654"/>
            </a:lvl8pPr>
            <a:lvl9pPr marL="3402528" lvl="8" indent="-294046" algn="l">
              <a:spcBef>
                <a:spcPts val="331"/>
              </a:spcBef>
              <a:spcAft>
                <a:spcPts val="0"/>
              </a:spcAft>
              <a:buSzPts val="2000"/>
              <a:buChar char="🙣"/>
              <a:defRPr sz="1654"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body" idx="2"/>
          </p:nvPr>
        </p:nvSpPr>
        <p:spPr>
          <a:xfrm>
            <a:off x="5552022" y="2979819"/>
            <a:ext cx="3762375" cy="208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59" lvl="0" indent="-189029" algn="l">
              <a:spcBef>
                <a:spcPts val="265"/>
              </a:spcBef>
              <a:spcAft>
                <a:spcPts val="0"/>
              </a:spcAft>
              <a:buSzPts val="1600"/>
              <a:buNone/>
              <a:defRPr sz="1323"/>
            </a:lvl1pPr>
            <a:lvl2pPr marL="756117" lvl="1" indent="-189029" algn="l">
              <a:spcBef>
                <a:spcPts val="198"/>
              </a:spcBef>
              <a:spcAft>
                <a:spcPts val="0"/>
              </a:spcAft>
              <a:buSzPts val="1200"/>
              <a:buNone/>
              <a:defRPr sz="992"/>
            </a:lvl2pPr>
            <a:lvl3pPr marL="1134176" lvl="2" indent="-189029" algn="l">
              <a:spcBef>
                <a:spcPts val="165"/>
              </a:spcBef>
              <a:spcAft>
                <a:spcPts val="0"/>
              </a:spcAft>
              <a:buSzPts val="1000"/>
              <a:buNone/>
              <a:defRPr sz="827"/>
            </a:lvl3pPr>
            <a:lvl4pPr marL="1512235" lvl="3" indent="-189029" algn="l">
              <a:spcBef>
                <a:spcPts val="149"/>
              </a:spcBef>
              <a:spcAft>
                <a:spcPts val="0"/>
              </a:spcAft>
              <a:buSzPts val="900"/>
              <a:buNone/>
              <a:defRPr sz="744"/>
            </a:lvl4pPr>
            <a:lvl5pPr marL="1890293" lvl="4" indent="-189029" algn="l">
              <a:spcBef>
                <a:spcPts val="149"/>
              </a:spcBef>
              <a:spcAft>
                <a:spcPts val="0"/>
              </a:spcAft>
              <a:buSzPts val="900"/>
              <a:buNone/>
              <a:defRPr sz="744"/>
            </a:lvl5pPr>
            <a:lvl6pPr marL="2268352" lvl="5" indent="-189029" algn="l">
              <a:spcBef>
                <a:spcPts val="331"/>
              </a:spcBef>
              <a:spcAft>
                <a:spcPts val="0"/>
              </a:spcAft>
              <a:buSzPts val="900"/>
              <a:buNone/>
              <a:defRPr sz="744"/>
            </a:lvl6pPr>
            <a:lvl7pPr marL="2646411" lvl="6" indent="-189029" algn="l">
              <a:spcBef>
                <a:spcPts val="331"/>
              </a:spcBef>
              <a:spcAft>
                <a:spcPts val="0"/>
              </a:spcAft>
              <a:buSzPts val="900"/>
              <a:buNone/>
              <a:defRPr sz="744"/>
            </a:lvl7pPr>
            <a:lvl8pPr marL="3024469" lvl="7" indent="-189029" algn="l">
              <a:spcBef>
                <a:spcPts val="331"/>
              </a:spcBef>
              <a:spcAft>
                <a:spcPts val="0"/>
              </a:spcAft>
              <a:buSzPts val="900"/>
              <a:buNone/>
              <a:defRPr sz="744"/>
            </a:lvl8pPr>
            <a:lvl9pPr marL="3402528" lvl="8" indent="-189029" algn="l">
              <a:spcBef>
                <a:spcPts val="331"/>
              </a:spcBef>
              <a:spcAft>
                <a:spcPts val="0"/>
              </a:spcAft>
              <a:buSzPts val="900"/>
              <a:buNone/>
              <a:defRPr sz="744"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94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9"/>
          <p:cNvSpPr txBox="1">
            <a:spLocks noGrp="1"/>
          </p:cNvSpPr>
          <p:nvPr>
            <p:ph type="title"/>
          </p:nvPr>
        </p:nvSpPr>
        <p:spPr>
          <a:xfrm>
            <a:off x="747387" y="3860421"/>
            <a:ext cx="8565298" cy="53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ook Antiqua"/>
              <a:buNone/>
              <a:defRPr sz="2315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9"/>
          <p:cNvSpPr>
            <a:spLocks noGrp="1"/>
          </p:cNvSpPr>
          <p:nvPr>
            <p:ph type="pic" idx="2"/>
          </p:nvPr>
        </p:nvSpPr>
        <p:spPr>
          <a:xfrm rot="240000">
            <a:off x="2408237" y="551481"/>
            <a:ext cx="5262628" cy="297502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3921"/>
              </a:srgbClr>
            </a:outerShdw>
          </a:effectLst>
        </p:spPr>
      </p:sp>
      <p:sp>
        <p:nvSpPr>
          <p:cNvPr id="109" name="Google Shape;109;p29"/>
          <p:cNvSpPr txBox="1">
            <a:spLocks noGrp="1"/>
          </p:cNvSpPr>
          <p:nvPr>
            <p:ph type="body" idx="1"/>
          </p:nvPr>
        </p:nvSpPr>
        <p:spPr>
          <a:xfrm>
            <a:off x="759250" y="4402412"/>
            <a:ext cx="8553436" cy="66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59" lvl="0" indent="-189029" algn="ctr">
              <a:spcBef>
                <a:spcPts val="265"/>
              </a:spcBef>
              <a:spcAft>
                <a:spcPts val="0"/>
              </a:spcAft>
              <a:buSzPts val="1600"/>
              <a:buNone/>
              <a:defRPr sz="1323"/>
            </a:lvl1pPr>
            <a:lvl2pPr marL="756117" lvl="1" indent="-189029" algn="l">
              <a:spcBef>
                <a:spcPts val="198"/>
              </a:spcBef>
              <a:spcAft>
                <a:spcPts val="0"/>
              </a:spcAft>
              <a:buSzPts val="1200"/>
              <a:buNone/>
              <a:defRPr sz="992"/>
            </a:lvl2pPr>
            <a:lvl3pPr marL="1134176" lvl="2" indent="-189029" algn="l">
              <a:spcBef>
                <a:spcPts val="165"/>
              </a:spcBef>
              <a:spcAft>
                <a:spcPts val="0"/>
              </a:spcAft>
              <a:buSzPts val="1000"/>
              <a:buNone/>
              <a:defRPr sz="827"/>
            </a:lvl3pPr>
            <a:lvl4pPr marL="1512235" lvl="3" indent="-189029" algn="l">
              <a:spcBef>
                <a:spcPts val="149"/>
              </a:spcBef>
              <a:spcAft>
                <a:spcPts val="0"/>
              </a:spcAft>
              <a:buSzPts val="900"/>
              <a:buNone/>
              <a:defRPr sz="744"/>
            </a:lvl4pPr>
            <a:lvl5pPr marL="1890293" lvl="4" indent="-189029" algn="l">
              <a:spcBef>
                <a:spcPts val="149"/>
              </a:spcBef>
              <a:spcAft>
                <a:spcPts val="0"/>
              </a:spcAft>
              <a:buSzPts val="900"/>
              <a:buNone/>
              <a:defRPr sz="744"/>
            </a:lvl5pPr>
            <a:lvl6pPr marL="2268352" lvl="5" indent="-189029" algn="l">
              <a:spcBef>
                <a:spcPts val="331"/>
              </a:spcBef>
              <a:spcAft>
                <a:spcPts val="0"/>
              </a:spcAft>
              <a:buSzPts val="900"/>
              <a:buNone/>
              <a:defRPr sz="744"/>
            </a:lvl6pPr>
            <a:lvl7pPr marL="2646411" lvl="6" indent="-189029" algn="l">
              <a:spcBef>
                <a:spcPts val="331"/>
              </a:spcBef>
              <a:spcAft>
                <a:spcPts val="0"/>
              </a:spcAft>
              <a:buSzPts val="900"/>
              <a:buNone/>
              <a:defRPr sz="744"/>
            </a:lvl7pPr>
            <a:lvl8pPr marL="3024469" lvl="7" indent="-189029" algn="l">
              <a:spcBef>
                <a:spcPts val="331"/>
              </a:spcBef>
              <a:spcAft>
                <a:spcPts val="0"/>
              </a:spcAft>
              <a:buSzPts val="900"/>
              <a:buNone/>
              <a:defRPr sz="744"/>
            </a:lvl8pPr>
            <a:lvl9pPr marL="3402528" lvl="8" indent="-189029" algn="l">
              <a:spcBef>
                <a:spcPts val="331"/>
              </a:spcBef>
              <a:spcAft>
                <a:spcPts val="0"/>
              </a:spcAft>
              <a:buSzPts val="900"/>
              <a:buNone/>
              <a:defRPr sz="744"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874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 txBox="1">
            <a:spLocks noGrp="1"/>
          </p:cNvSpPr>
          <p:nvPr>
            <p:ph type="title"/>
          </p:nvPr>
        </p:nvSpPr>
        <p:spPr>
          <a:xfrm>
            <a:off x="759252" y="471434"/>
            <a:ext cx="8553434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body" idx="1"/>
          </p:nvPr>
        </p:nvSpPr>
        <p:spPr>
          <a:xfrm rot="5400000">
            <a:off x="3438711" y="-808546"/>
            <a:ext cx="3206379" cy="854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78059" lvl="0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1pPr>
            <a:lvl2pPr marL="756117" lvl="1" indent="-283544" algn="l">
              <a:spcBef>
                <a:spcPts val="298"/>
              </a:spcBef>
              <a:spcAft>
                <a:spcPts val="0"/>
              </a:spcAft>
              <a:buSzPts val="1800"/>
              <a:buChar char="🙢"/>
              <a:defRPr/>
            </a:lvl2pPr>
            <a:lvl3pPr marL="1134176" lvl="2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3pPr>
            <a:lvl4pPr marL="1512235" lvl="3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4pPr>
            <a:lvl5pPr marL="1890293" lvl="4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5pPr>
            <a:lvl6pPr marL="2268352" lvl="5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6pPr>
            <a:lvl7pPr marL="2646411" lvl="6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7pPr>
            <a:lvl8pPr marL="3024469" lvl="7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8pPr>
            <a:lvl9pPr marL="3402528" lvl="8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119" name="Google Shape;119;p30"/>
          <p:cNvGrpSpPr/>
          <p:nvPr/>
        </p:nvGrpSpPr>
        <p:grpSpPr>
          <a:xfrm>
            <a:off x="1293100" y="1151157"/>
            <a:ext cx="7475852" cy="779404"/>
            <a:chOff x="1172584" y="1381459"/>
            <a:chExt cx="6779110" cy="942616"/>
          </a:xfrm>
        </p:grpSpPr>
        <p:sp>
          <p:nvSpPr>
            <p:cNvPr id="120" name="Google Shape;120;p30"/>
            <p:cNvSpPr txBox="1"/>
            <p:nvPr/>
          </p:nvSpPr>
          <p:spPr>
            <a:xfrm>
              <a:off x="4147073" y="1381459"/>
              <a:ext cx="877163" cy="942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4465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465">
                <a:solidFill>
                  <a:srgbClr val="DBA253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121" name="Google Shape;121;p30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2" name="Google Shape;122;p30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19892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 txBox="1">
            <a:spLocks noGrp="1"/>
          </p:cNvSpPr>
          <p:nvPr>
            <p:ph type="title"/>
          </p:nvPr>
        </p:nvSpPr>
        <p:spPr>
          <a:xfrm rot="5400000">
            <a:off x="6085905" y="1838648"/>
            <a:ext cx="4602890" cy="185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body" idx="1"/>
          </p:nvPr>
        </p:nvSpPr>
        <p:spPr>
          <a:xfrm rot="5400000">
            <a:off x="1719276" y="-257322"/>
            <a:ext cx="4153956" cy="607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59" lvl="0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1pPr>
            <a:lvl2pPr marL="756117" lvl="1" indent="-283544" algn="l">
              <a:spcBef>
                <a:spcPts val="298"/>
              </a:spcBef>
              <a:spcAft>
                <a:spcPts val="0"/>
              </a:spcAft>
              <a:buSzPts val="1800"/>
              <a:buChar char="🙢"/>
              <a:defRPr/>
            </a:lvl2pPr>
            <a:lvl3pPr marL="1134176" lvl="2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3pPr>
            <a:lvl4pPr marL="1512235" lvl="3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4pPr>
            <a:lvl5pPr marL="1890293" lvl="4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5pPr>
            <a:lvl6pPr marL="2268352" lvl="5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6pPr>
            <a:lvl7pPr marL="2646411" lvl="6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7pPr>
            <a:lvl8pPr marL="3024469" lvl="7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8pPr>
            <a:lvl9pPr marL="3402528" lvl="8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129" name="Google Shape;129;p31"/>
          <p:cNvGrpSpPr/>
          <p:nvPr/>
        </p:nvGrpSpPr>
        <p:grpSpPr>
          <a:xfrm rot="5400000">
            <a:off x="5066872" y="2030485"/>
            <a:ext cx="4531275" cy="1466515"/>
            <a:chOff x="1815339" y="1178205"/>
            <a:chExt cx="5480154" cy="1329838"/>
          </a:xfrm>
        </p:grpSpPr>
        <p:sp>
          <p:nvSpPr>
            <p:cNvPr id="130" name="Google Shape;130;p31"/>
            <p:cNvSpPr txBox="1"/>
            <p:nvPr/>
          </p:nvSpPr>
          <p:spPr>
            <a:xfrm>
              <a:off x="4147074" y="1178205"/>
              <a:ext cx="877163" cy="1329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4465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465">
                <a:solidFill>
                  <a:srgbClr val="DBA253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131" name="Google Shape;131;p31"/>
            <p:cNvCxnSpPr/>
            <p:nvPr/>
          </p:nvCxnSpPr>
          <p:spPr>
            <a:xfrm rot="10800000">
              <a:off x="1815339" y="1924709"/>
              <a:ext cx="2468880" cy="2505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" name="Google Shape;132;p31"/>
            <p:cNvCxnSpPr/>
            <p:nvPr/>
          </p:nvCxnSpPr>
          <p:spPr>
            <a:xfrm rot="10800000">
              <a:off x="4826613" y="1927417"/>
              <a:ext cx="2468880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64657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134704" y="828264"/>
            <a:ext cx="5814390" cy="75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rgbClr val="295F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504190" y="1304226"/>
            <a:ext cx="4386453" cy="374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5193157" y="1304226"/>
            <a:ext cx="4386453" cy="374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3428492" y="5273611"/>
            <a:ext cx="3226816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504190" y="5273611"/>
            <a:ext cx="2319274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7260336" y="5273611"/>
            <a:ext cx="2319274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2134704" y="828264"/>
            <a:ext cx="5814390" cy="75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rgbClr val="295F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ftr" idx="11"/>
          </p:nvPr>
        </p:nvSpPr>
        <p:spPr>
          <a:xfrm>
            <a:off x="3428492" y="5273611"/>
            <a:ext cx="3226816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504190" y="5273611"/>
            <a:ext cx="2319274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7260336" y="5273611"/>
            <a:ext cx="2319274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Pouze nadpi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>
            <a:spLocks noGrp="1"/>
          </p:cNvSpPr>
          <p:nvPr>
            <p:ph type="title"/>
          </p:nvPr>
        </p:nvSpPr>
        <p:spPr>
          <a:xfrm>
            <a:off x="759252" y="471434"/>
            <a:ext cx="8553434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35" name="Google Shape;35;p22"/>
          <p:cNvGrpSpPr/>
          <p:nvPr/>
        </p:nvGrpSpPr>
        <p:grpSpPr>
          <a:xfrm>
            <a:off x="1293100" y="1151157"/>
            <a:ext cx="7475852" cy="779404"/>
            <a:chOff x="1172584" y="1381459"/>
            <a:chExt cx="6779110" cy="942616"/>
          </a:xfrm>
        </p:grpSpPr>
        <p:sp>
          <p:nvSpPr>
            <p:cNvPr id="36" name="Google Shape;36;p22"/>
            <p:cNvSpPr txBox="1"/>
            <p:nvPr/>
          </p:nvSpPr>
          <p:spPr>
            <a:xfrm>
              <a:off x="4147073" y="1381459"/>
              <a:ext cx="877163" cy="942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4465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465">
                <a:solidFill>
                  <a:srgbClr val="DBA253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37" name="Google Shape;37;p22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38;p22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427941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bg>
      <p:bgPr>
        <a:blipFill rotWithShape="1">
          <a:blip r:embed="rId2">
            <a:alphaModFix/>
          </a:blip>
          <a:tile tx="0" ty="0" sx="60000" sy="60000" flip="none" algn="tl"/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>
            <a:spLocks noGrp="1"/>
          </p:cNvSpPr>
          <p:nvPr>
            <p:ph type="body" idx="1"/>
          </p:nvPr>
        </p:nvSpPr>
        <p:spPr>
          <a:xfrm>
            <a:off x="771115" y="1859050"/>
            <a:ext cx="8541571" cy="320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59" lvl="0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1pPr>
            <a:lvl2pPr marL="756117" lvl="1" indent="-283544" algn="l">
              <a:spcBef>
                <a:spcPts val="298"/>
              </a:spcBef>
              <a:spcAft>
                <a:spcPts val="0"/>
              </a:spcAft>
              <a:buSzPts val="1800"/>
              <a:buChar char="🙢"/>
              <a:defRPr/>
            </a:lvl2pPr>
            <a:lvl3pPr marL="1134176" lvl="2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3pPr>
            <a:lvl4pPr marL="1512235" lvl="3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4pPr>
            <a:lvl5pPr marL="1890293" lvl="4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5pPr>
            <a:lvl6pPr marL="2268352" lvl="5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6pPr>
            <a:lvl7pPr marL="2646411" lvl="6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7pPr>
            <a:lvl8pPr marL="3024469" lvl="7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8pPr>
            <a:lvl9pPr marL="3402528" lvl="8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759252" y="471434"/>
            <a:ext cx="8553434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23"/>
          <p:cNvGrpSpPr/>
          <p:nvPr/>
        </p:nvGrpSpPr>
        <p:grpSpPr>
          <a:xfrm>
            <a:off x="1293100" y="1151157"/>
            <a:ext cx="7475852" cy="779404"/>
            <a:chOff x="1172584" y="1381459"/>
            <a:chExt cx="6779110" cy="942616"/>
          </a:xfrm>
        </p:grpSpPr>
        <p:sp>
          <p:nvSpPr>
            <p:cNvPr id="46" name="Google Shape;46;p23"/>
            <p:cNvSpPr txBox="1"/>
            <p:nvPr/>
          </p:nvSpPr>
          <p:spPr>
            <a:xfrm>
              <a:off x="4147073" y="1381459"/>
              <a:ext cx="877163" cy="942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4465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465">
                <a:solidFill>
                  <a:srgbClr val="DBA253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47" name="Google Shape;47;p2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" name="Google Shape;48;p23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67178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66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Úvodní sníme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20" descr="CoverOverla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083800" cy="567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92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 sz="992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 sz="992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 sz="992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 sz="992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 sz="992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 sz="992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 sz="992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 sz="992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58" name="Google Shape;58;p20"/>
          <p:cNvGrpSpPr/>
          <p:nvPr/>
        </p:nvGrpSpPr>
        <p:grpSpPr>
          <a:xfrm>
            <a:off x="1316828" y="2387559"/>
            <a:ext cx="7475852" cy="779404"/>
            <a:chOff x="1172584" y="1381459"/>
            <a:chExt cx="6779110" cy="942616"/>
          </a:xfrm>
        </p:grpSpPr>
        <p:sp>
          <p:nvSpPr>
            <p:cNvPr id="59" name="Google Shape;59;p20"/>
            <p:cNvSpPr txBox="1"/>
            <p:nvPr/>
          </p:nvSpPr>
          <p:spPr>
            <a:xfrm>
              <a:off x="4147073" y="1381459"/>
              <a:ext cx="877163" cy="942616"/>
            </a:xfrm>
            <a:prstGeom prst="rect">
              <a:avLst/>
            </a:prstGeom>
            <a:noFill/>
            <a:ln>
              <a:noFill/>
            </a:ln>
            <a:effectLst>
              <a:outerShdw blurRad="38100" dist="12700" dir="16200000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4465">
                  <a:solidFill>
                    <a:srgbClr val="E1DCA5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465">
                <a:solidFill>
                  <a:srgbClr val="E1DCA5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60" name="Google Shape;60;p20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E1DCA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1" name="Google Shape;61;p2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E1DC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2" name="Google Shape;62;p20"/>
          <p:cNvSpPr txBox="1">
            <a:spLocks noGrp="1"/>
          </p:cNvSpPr>
          <p:nvPr>
            <p:ph type="ctrTitle"/>
          </p:nvPr>
        </p:nvSpPr>
        <p:spPr>
          <a:xfrm>
            <a:off x="1304962" y="1147453"/>
            <a:ext cx="7473876" cy="1432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Book Antiqua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subTitle" idx="1"/>
          </p:nvPr>
        </p:nvSpPr>
        <p:spPr>
          <a:xfrm>
            <a:off x="1512570" y="3115463"/>
            <a:ext cx="7058660" cy="144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97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4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331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298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265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31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31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31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31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15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bg>
      <p:bgPr>
        <a:blipFill rotWithShape="1">
          <a:blip r:embed="rId2">
            <a:alphaModFix/>
          </a:blip>
          <a:tile tx="0" ty="0" sx="60000" sy="60000" flip="none" algn="tl"/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5" descr="CoverOverla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083800" cy="567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25"/>
          <p:cNvGrpSpPr/>
          <p:nvPr/>
        </p:nvGrpSpPr>
        <p:grpSpPr>
          <a:xfrm>
            <a:off x="1293100" y="2387600"/>
            <a:ext cx="7475852" cy="779404"/>
            <a:chOff x="1172584" y="1381459"/>
            <a:chExt cx="6779110" cy="942616"/>
          </a:xfrm>
        </p:grpSpPr>
        <p:sp>
          <p:nvSpPr>
            <p:cNvPr id="67" name="Google Shape;67;p25"/>
            <p:cNvSpPr txBox="1"/>
            <p:nvPr/>
          </p:nvSpPr>
          <p:spPr>
            <a:xfrm>
              <a:off x="4147073" y="1381459"/>
              <a:ext cx="877163" cy="942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4465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465">
                <a:solidFill>
                  <a:srgbClr val="DBA253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68" name="Google Shape;68;p2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" name="Google Shape;69;p25"/>
            <p:cNvCxnSpPr/>
            <p:nvPr/>
          </p:nvCxnSpPr>
          <p:spPr>
            <a:xfrm rot="10800000">
              <a:off x="4831976" y="1927412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0" name="Google Shape;70;p25"/>
          <p:cNvSpPr txBox="1">
            <a:spLocks noGrp="1"/>
          </p:cNvSpPr>
          <p:nvPr>
            <p:ph type="title"/>
          </p:nvPr>
        </p:nvSpPr>
        <p:spPr>
          <a:xfrm>
            <a:off x="760961" y="996238"/>
            <a:ext cx="8551725" cy="157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ook Antiqua"/>
              <a:buNone/>
              <a:defRPr sz="4465" b="0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1"/>
          </p:nvPr>
        </p:nvSpPr>
        <p:spPr>
          <a:xfrm>
            <a:off x="771116" y="3115013"/>
            <a:ext cx="8529707" cy="124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59" lvl="0" indent="-189029" algn="ctr">
              <a:spcBef>
                <a:spcPts val="331"/>
              </a:spcBef>
              <a:spcAft>
                <a:spcPts val="0"/>
              </a:spcAft>
              <a:buSzPts val="2000"/>
              <a:buNone/>
              <a:defRPr sz="1654">
                <a:solidFill>
                  <a:schemeClr val="dk2"/>
                </a:solidFill>
              </a:defRPr>
            </a:lvl1pPr>
            <a:lvl2pPr marL="756117" lvl="1" indent="-189029" algn="l">
              <a:spcBef>
                <a:spcPts val="298"/>
              </a:spcBef>
              <a:spcAft>
                <a:spcPts val="0"/>
              </a:spcAft>
              <a:buSzPts val="1800"/>
              <a:buNone/>
              <a:defRPr sz="1488">
                <a:solidFill>
                  <a:srgbClr val="888888"/>
                </a:solidFill>
              </a:defRPr>
            </a:lvl2pPr>
            <a:lvl3pPr marL="1134176" lvl="2" indent="-189029" algn="l">
              <a:spcBef>
                <a:spcPts val="265"/>
              </a:spcBef>
              <a:spcAft>
                <a:spcPts val="0"/>
              </a:spcAft>
              <a:buSzPts val="1600"/>
              <a:buNone/>
              <a:defRPr sz="1323">
                <a:solidFill>
                  <a:srgbClr val="888888"/>
                </a:solidFill>
              </a:defRPr>
            </a:lvl3pPr>
            <a:lvl4pPr marL="1512235" lvl="3" indent="-189029" algn="l">
              <a:spcBef>
                <a:spcPts val="232"/>
              </a:spcBef>
              <a:spcAft>
                <a:spcPts val="0"/>
              </a:spcAft>
              <a:buSzPts val="1400"/>
              <a:buNone/>
              <a:defRPr sz="1158">
                <a:solidFill>
                  <a:srgbClr val="888888"/>
                </a:solidFill>
              </a:defRPr>
            </a:lvl4pPr>
            <a:lvl5pPr marL="1890293" lvl="4" indent="-189029" algn="l">
              <a:spcBef>
                <a:spcPts val="232"/>
              </a:spcBef>
              <a:spcAft>
                <a:spcPts val="0"/>
              </a:spcAft>
              <a:buSzPts val="1400"/>
              <a:buNone/>
              <a:defRPr sz="1158">
                <a:solidFill>
                  <a:srgbClr val="888888"/>
                </a:solidFill>
              </a:defRPr>
            </a:lvl5pPr>
            <a:lvl6pPr marL="2268352" lvl="5" indent="-189029" algn="l">
              <a:spcBef>
                <a:spcPts val="331"/>
              </a:spcBef>
              <a:spcAft>
                <a:spcPts val="0"/>
              </a:spcAft>
              <a:buSzPts val="1400"/>
              <a:buNone/>
              <a:defRPr sz="1158">
                <a:solidFill>
                  <a:srgbClr val="888888"/>
                </a:solidFill>
              </a:defRPr>
            </a:lvl6pPr>
            <a:lvl7pPr marL="2646411" lvl="6" indent="-189029" algn="l">
              <a:spcBef>
                <a:spcPts val="331"/>
              </a:spcBef>
              <a:spcAft>
                <a:spcPts val="0"/>
              </a:spcAft>
              <a:buSzPts val="1400"/>
              <a:buNone/>
              <a:defRPr sz="1158">
                <a:solidFill>
                  <a:srgbClr val="888888"/>
                </a:solidFill>
              </a:defRPr>
            </a:lvl7pPr>
            <a:lvl8pPr marL="3024469" lvl="7" indent="-189029" algn="l">
              <a:spcBef>
                <a:spcPts val="331"/>
              </a:spcBef>
              <a:spcAft>
                <a:spcPts val="0"/>
              </a:spcAft>
              <a:buSzPts val="1400"/>
              <a:buNone/>
              <a:defRPr sz="1158">
                <a:solidFill>
                  <a:srgbClr val="888888"/>
                </a:solidFill>
              </a:defRPr>
            </a:lvl8pPr>
            <a:lvl9pPr marL="3402528" lvl="8" indent="-189029" algn="l">
              <a:spcBef>
                <a:spcPts val="331"/>
              </a:spcBef>
              <a:spcAft>
                <a:spcPts val="0"/>
              </a:spcAft>
              <a:buSzPts val="1400"/>
              <a:buNone/>
              <a:defRPr sz="115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16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>
            <a:off x="759252" y="471434"/>
            <a:ext cx="8553434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ook Antiqua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26"/>
          <p:cNvGrpSpPr/>
          <p:nvPr/>
        </p:nvGrpSpPr>
        <p:grpSpPr>
          <a:xfrm>
            <a:off x="1293100" y="1151157"/>
            <a:ext cx="7475852" cy="779404"/>
            <a:chOff x="1172584" y="1381459"/>
            <a:chExt cx="6779110" cy="942616"/>
          </a:xfrm>
        </p:grpSpPr>
        <p:sp>
          <p:nvSpPr>
            <p:cNvPr id="81" name="Google Shape;81;p26"/>
            <p:cNvSpPr txBox="1"/>
            <p:nvPr/>
          </p:nvSpPr>
          <p:spPr>
            <a:xfrm>
              <a:off x="4147073" y="1381459"/>
              <a:ext cx="877163" cy="942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4465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 sz="4465">
                <a:solidFill>
                  <a:srgbClr val="DBA253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  <p:cxnSp>
          <p:nvCxnSpPr>
            <p:cNvPr id="82" name="Google Shape;82;p2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" name="Google Shape;83;p2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4" name="Google Shape;84;p26"/>
          <p:cNvSpPr txBox="1">
            <a:spLocks noGrp="1"/>
          </p:cNvSpPr>
          <p:nvPr>
            <p:ph type="body" idx="1"/>
          </p:nvPr>
        </p:nvSpPr>
        <p:spPr>
          <a:xfrm>
            <a:off x="756285" y="1852380"/>
            <a:ext cx="4194861" cy="3205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59" lvl="0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1pPr>
            <a:lvl2pPr marL="756117" lvl="1" indent="-283544" algn="l">
              <a:spcBef>
                <a:spcPts val="298"/>
              </a:spcBef>
              <a:spcAft>
                <a:spcPts val="0"/>
              </a:spcAft>
              <a:buSzPts val="1800"/>
              <a:buChar char="🙢"/>
              <a:defRPr/>
            </a:lvl2pPr>
            <a:lvl3pPr marL="1134176" lvl="2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3pPr>
            <a:lvl4pPr marL="1512235" lvl="3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4pPr>
            <a:lvl5pPr marL="1890293" lvl="4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5pPr>
            <a:lvl6pPr marL="2268352" lvl="5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6pPr>
            <a:lvl7pPr marL="2646411" lvl="6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7pPr>
            <a:lvl8pPr marL="3024469" lvl="7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8pPr>
            <a:lvl9pPr marL="3402528" lvl="8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body" idx="2"/>
          </p:nvPr>
        </p:nvSpPr>
        <p:spPr>
          <a:xfrm>
            <a:off x="5122569" y="1852380"/>
            <a:ext cx="4194861" cy="3205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59" lvl="0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1pPr>
            <a:lvl2pPr marL="756117" lvl="1" indent="-283544" algn="l">
              <a:spcBef>
                <a:spcPts val="298"/>
              </a:spcBef>
              <a:spcAft>
                <a:spcPts val="0"/>
              </a:spcAft>
              <a:buSzPts val="1800"/>
              <a:buChar char="🙢"/>
              <a:defRPr/>
            </a:lvl2pPr>
            <a:lvl3pPr marL="1134176" lvl="2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3pPr>
            <a:lvl4pPr marL="1512235" lvl="3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4pPr>
            <a:lvl5pPr marL="1890293" lvl="4" indent="-283544" algn="l">
              <a:spcBef>
                <a:spcPts val="298"/>
              </a:spcBef>
              <a:spcAft>
                <a:spcPts val="0"/>
              </a:spcAft>
              <a:buSzPts val="1800"/>
              <a:buChar char="🙣"/>
              <a:defRPr/>
            </a:lvl5pPr>
            <a:lvl6pPr marL="2268352" lvl="5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6pPr>
            <a:lvl7pPr marL="2646411" lvl="6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7pPr>
            <a:lvl8pPr marL="3024469" lvl="7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8pPr>
            <a:lvl9pPr marL="3402528" lvl="8" indent="-283544" algn="l">
              <a:spcBef>
                <a:spcPts val="331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590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2134704" y="828264"/>
            <a:ext cx="5814390" cy="75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1" i="0" u="none" strike="noStrike" cap="none">
                <a:solidFill>
                  <a:srgbClr val="295F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504190" y="1304226"/>
            <a:ext cx="9075420" cy="374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ftr" idx="11"/>
          </p:nvPr>
        </p:nvSpPr>
        <p:spPr>
          <a:xfrm>
            <a:off x="3428492" y="5273611"/>
            <a:ext cx="3226816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dt" idx="10"/>
          </p:nvPr>
        </p:nvSpPr>
        <p:spPr>
          <a:xfrm>
            <a:off x="504190" y="5273611"/>
            <a:ext cx="2319274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7260336" y="5273611"/>
            <a:ext cx="2319274" cy="28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0000" sy="60000" flip="none" algn="tl"/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/>
          <p:nvPr/>
        </p:nvSpPr>
        <p:spPr>
          <a:xfrm>
            <a:off x="0" y="0"/>
            <a:ext cx="10083800" cy="5670550"/>
          </a:xfrm>
          <a:prstGeom prst="rect">
            <a:avLst/>
          </a:prstGeom>
          <a:gradFill>
            <a:gsLst>
              <a:gs pos="0">
                <a:srgbClr val="FFFFFF">
                  <a:alpha val="10980"/>
                </a:srgbClr>
              </a:gs>
              <a:gs pos="83000">
                <a:srgbClr val="FFFFFF">
                  <a:alpha val="10980"/>
                </a:srgbClr>
              </a:gs>
              <a:gs pos="100000">
                <a:srgbClr val="D0C974">
                  <a:alpha val="22745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8">
              <a:solidFill>
                <a:schemeClr val="lt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759252" y="471434"/>
            <a:ext cx="8553434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ook Antiqua"/>
              <a:buNone/>
              <a:defRPr sz="54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1"/>
          </p:nvPr>
        </p:nvSpPr>
        <p:spPr>
          <a:xfrm>
            <a:off x="771115" y="1859050"/>
            <a:ext cx="8541571" cy="320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🙣"/>
              <a:defRPr sz="24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🙢"/>
              <a:defRPr sz="22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🙣"/>
              <a:defRPr sz="20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🙣"/>
              <a:defRPr sz="18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🙣"/>
              <a:defRPr sz="16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397417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92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3445299" y="5094600"/>
            <a:ext cx="3193203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2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7321633" y="5094600"/>
            <a:ext cx="2352887" cy="30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2" b="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992" b="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992" b="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992" b="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992" b="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992" b="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992" b="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992" b="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992" b="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867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ites.google.com/natur.cuni.cz/unikovka-zamrzl-rusalka/domovsk%C3%A1-str%C3%A1nka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9/ACCESS.2019.2902976" TargetMode="External"/><Relationship Id="rId3" Type="http://schemas.openxmlformats.org/officeDocument/2006/relationships/hyperlink" Target="https://doi.org/10.1002/bmb.21429" TargetMode="External"/><Relationship Id="rId7" Type="http://schemas.openxmlformats.org/officeDocument/2006/relationships/hyperlink" Target="https://sites.google.com/natur.cuni.cz/putovn-na-vyehrad/u-vstupn%C3%AD-br%C3%A1n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1016/j.edurev.2020.100364" TargetMode="External"/><Relationship Id="rId11" Type="http://schemas.openxmlformats.org/officeDocument/2006/relationships/hyperlink" Target="https://doi.org/10.1109/ACCESS.2020.3044380" TargetMode="External"/><Relationship Id="rId5" Type="http://schemas.openxmlformats.org/officeDocument/2006/relationships/hyperlink" Target="https://doi.org/10.1016/j.heliyon.2020.e04340" TargetMode="External"/><Relationship Id="rId10" Type="http://schemas.openxmlformats.org/officeDocument/2006/relationships/hyperlink" Target="https://doi.org/10.1016/j.cptl.2020.04.014" TargetMode="External"/><Relationship Id="rId4" Type="http://schemas.openxmlformats.org/officeDocument/2006/relationships/hyperlink" Target="https://doi.org/10.3390/su13031032" TargetMode="External"/><Relationship Id="rId9" Type="http://schemas.openxmlformats.org/officeDocument/2006/relationships/hyperlink" Target="https://doi.org/10.1063/1.5017455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chleboui@natur.cuni.cz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>
            <a:spLocks noGrp="1"/>
          </p:cNvSpPr>
          <p:nvPr>
            <p:ph type="title"/>
          </p:nvPr>
        </p:nvSpPr>
        <p:spPr>
          <a:xfrm>
            <a:off x="2129864" y="624902"/>
            <a:ext cx="7023563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/>
              <a:t>Odpoledne</a:t>
            </a:r>
            <a:r>
              <a:rPr lang="en-US" dirty="0"/>
              <a:t> s </a:t>
            </a:r>
            <a:r>
              <a:rPr lang="en-US" dirty="0" err="1"/>
              <a:t>chemií</a:t>
            </a:r>
            <a:endParaRPr dirty="0"/>
          </a:p>
        </p:txBody>
      </p:sp>
      <p:sp>
        <p:nvSpPr>
          <p:cNvPr id="44" name="Google Shape;44;p1"/>
          <p:cNvSpPr txBox="1"/>
          <p:nvPr/>
        </p:nvSpPr>
        <p:spPr>
          <a:xfrm>
            <a:off x="761725" y="1569600"/>
            <a:ext cx="8531100" cy="176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lvl="0" algn="ctr">
              <a:buSzPts val="1100"/>
            </a:pPr>
            <a:r>
              <a:rPr lang="en-US" sz="3600" b="1" dirty="0" err="1"/>
              <a:t>Kdo</a:t>
            </a:r>
            <a:r>
              <a:rPr lang="en-US" sz="3600" b="1" dirty="0"/>
              <a:t> </a:t>
            </a:r>
            <a:r>
              <a:rPr lang="en-US" sz="3600" b="1" dirty="0" err="1"/>
              <a:t>si</a:t>
            </a:r>
            <a:r>
              <a:rPr lang="en-US" sz="3600" b="1" dirty="0"/>
              <a:t> </a:t>
            </a:r>
            <a:r>
              <a:rPr lang="en-US" sz="3600" b="1" dirty="0" err="1"/>
              <a:t>hraje</a:t>
            </a:r>
            <a:r>
              <a:rPr lang="en-US" sz="3600" b="1" dirty="0"/>
              <a:t>, </a:t>
            </a:r>
            <a:r>
              <a:rPr lang="en-US" sz="3600" b="1" dirty="0" err="1"/>
              <a:t>nezlobí</a:t>
            </a:r>
            <a:r>
              <a:rPr lang="en-US" sz="3600" b="1" dirty="0"/>
              <a:t>, </a:t>
            </a:r>
            <a:r>
              <a:rPr lang="en-US" sz="3600" b="1" dirty="0" err="1"/>
              <a:t>aneb</a:t>
            </a:r>
            <a:r>
              <a:rPr lang="en-US" sz="3600" b="1" dirty="0"/>
              <a:t> online </a:t>
            </a:r>
            <a:r>
              <a:rPr lang="en-US" sz="3600" b="1" dirty="0" err="1"/>
              <a:t>únikové</a:t>
            </a:r>
            <a:r>
              <a:rPr lang="en-US" sz="3600" b="1" dirty="0"/>
              <a:t> </a:t>
            </a:r>
            <a:r>
              <a:rPr lang="en-US" sz="3600" b="1" dirty="0" err="1"/>
              <a:t>hry</a:t>
            </a:r>
            <a:r>
              <a:rPr lang="en-US" sz="3600" b="1" dirty="0"/>
              <a:t> v </a:t>
            </a:r>
            <a:r>
              <a:rPr lang="en-US" sz="3600" b="1" dirty="0" err="1"/>
              <a:t>hodinách</a:t>
            </a:r>
            <a:r>
              <a:rPr lang="en-US" sz="3600" b="1" dirty="0"/>
              <a:t> </a:t>
            </a:r>
            <a:r>
              <a:rPr lang="en-US" sz="3600" b="1" dirty="0" err="1"/>
              <a:t>chemie</a:t>
            </a:r>
            <a:endParaRPr lang="cs-CZ" sz="3600" b="1" dirty="0"/>
          </a:p>
          <a:p>
            <a:pPr lvl="0" algn="ctr">
              <a:buSzPts val="1100"/>
            </a:pPr>
            <a:r>
              <a:rPr lang="en-US" sz="1600" b="1" dirty="0"/>
              <a:t> </a:t>
            </a:r>
            <a:endParaRPr lang="cs-CZ" sz="1600" b="1" dirty="0"/>
          </a:p>
          <a:p>
            <a:pPr lvl="0" algn="ctr">
              <a:buSzPts val="1100"/>
            </a:pPr>
            <a:r>
              <a:rPr lang="en-US" sz="2600" b="0" i="0" u="none" strike="noStrike" cap="none" dirty="0" err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přednáší</a:t>
            </a:r>
            <a:r>
              <a:rPr lang="en-US" sz="2600" b="0" i="0" u="none" strike="noStrike" cap="none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600" dirty="0">
                <a:solidFill>
                  <a:srgbClr val="666666"/>
                </a:solidFill>
              </a:rPr>
              <a:t>RNDr. </a:t>
            </a:r>
            <a:r>
              <a:rPr lang="en-US" sz="2600">
                <a:solidFill>
                  <a:srgbClr val="666666"/>
                </a:solidFill>
              </a:rPr>
              <a:t>Irena Chlebounová</a:t>
            </a:r>
            <a:endParaRPr sz="2600" dirty="0">
              <a:solidFill>
                <a:srgbClr val="666666"/>
              </a:solidFill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1079500" y="3644492"/>
            <a:ext cx="7924800" cy="46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1925320" marR="5080" lvl="0" indent="-1913255" algn="ctr" rtl="0">
              <a:lnSpc>
                <a:spcPct val="111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Tato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síťovací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akce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(KA6)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vč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vytvoření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prezentace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byla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podpořena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rámci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realizace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projektu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ZIP MUNI, reg. č. CZ.02.3.68/0.0/0.0/19_068/0016170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67" y="4401722"/>
            <a:ext cx="6612312" cy="106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9300" y="4397961"/>
            <a:ext cx="2827933" cy="875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E71D35D-FF8F-4DC1-A91E-93277BE8C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2" r="-14" b="4763"/>
          <a:stretch/>
        </p:blipFill>
        <p:spPr>
          <a:xfrm>
            <a:off x="267488" y="1000368"/>
            <a:ext cx="9533003" cy="4670181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B34F4502-9AF7-4830-B7FF-B1DD1E79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52" y="187569"/>
            <a:ext cx="8337856" cy="703386"/>
          </a:xfrm>
        </p:spPr>
        <p:txBody>
          <a:bodyPr/>
          <a:lstStyle/>
          <a:p>
            <a:r>
              <a:rPr lang="cs-CZ" dirty="0"/>
              <a:t>Třetí webová stránka</a:t>
            </a:r>
          </a:p>
        </p:txBody>
      </p:sp>
    </p:spTree>
    <p:extLst>
      <p:ext uri="{BB962C8B-B14F-4D97-AF65-F5344CB8AC3E}">
        <p14:creationId xmlns:p14="http://schemas.microsoft.com/office/powerpoint/2010/main" val="3841912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E8BD6B3-4A03-48B5-A5F7-587E87BD7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2" r="-14" b="15652"/>
          <a:stretch/>
        </p:blipFill>
        <p:spPr>
          <a:xfrm>
            <a:off x="223398" y="1305169"/>
            <a:ext cx="9608356" cy="4118708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26AE2769-6E50-4181-AB18-4D8FF3A0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97" y="471434"/>
            <a:ext cx="9608355" cy="871709"/>
          </a:xfrm>
        </p:spPr>
        <p:txBody>
          <a:bodyPr/>
          <a:lstStyle/>
          <a:p>
            <a:r>
              <a:rPr lang="cs-CZ" dirty="0"/>
              <a:t>Google prezentace třetí </a:t>
            </a:r>
            <a:r>
              <a:rPr lang="cs-CZ" dirty="0" err="1"/>
              <a:t>slide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682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ED1E9EFE-043D-47CF-93B9-0D897DB33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https://sites.google.com/natur.cuni.cz/unikovka-zamrzl-rusalka/domovsk%C3%A1-str%C3%A1nka</a:t>
            </a:r>
            <a:r>
              <a:rPr lang="cs-CZ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BE9E0C0-C286-4740-B8A2-9325F658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A. Zamrzlá rusalka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D348BD-5A51-4417-B806-9A4B46B92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4" t="16779" r="20593" b="17586"/>
          <a:stretch/>
        </p:blipFill>
        <p:spPr>
          <a:xfrm>
            <a:off x="2768799" y="2835275"/>
            <a:ext cx="3990642" cy="255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1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94B86D26-5049-426D-AA6B-926413537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Druhé pololetí septimy osmiletého gymnázia</a:t>
            </a:r>
          </a:p>
          <a:p>
            <a:r>
              <a:rPr lang="cs-CZ" dirty="0"/>
              <a:t>Věk 17 – 19 let</a:t>
            </a:r>
          </a:p>
          <a:p>
            <a:r>
              <a:rPr lang="cs-CZ" dirty="0"/>
              <a:t>Po probrání celků sekundární metabolity, sacharidy, lipidy</a:t>
            </a:r>
          </a:p>
          <a:p>
            <a:r>
              <a:rPr lang="cs-CZ" dirty="0"/>
              <a:t>Možnost využít nápovědu ve hře nebo hledat na internetu</a:t>
            </a:r>
          </a:p>
          <a:p>
            <a:r>
              <a:rPr lang="cs-CZ" dirty="0"/>
              <a:t>Délka trvání 30 – 40 minut (1x 45minutová vyučovací hodina)</a:t>
            </a:r>
          </a:p>
          <a:p>
            <a:r>
              <a:rPr lang="cs-CZ" dirty="0"/>
              <a:t>Reflexní dotazník se zpětnou vazbou žáků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5DBA1FA-51A7-4032-BB79-4E8B63CE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Cílová skupina, parametry hry</a:t>
            </a:r>
          </a:p>
        </p:txBody>
      </p:sp>
    </p:spTree>
    <p:extLst>
      <p:ext uri="{BB962C8B-B14F-4D97-AF65-F5344CB8AC3E}">
        <p14:creationId xmlns:p14="http://schemas.microsoft.com/office/powerpoint/2010/main" val="2851309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f odpovědí Formulářů. Název otázky: Jak obtížné se Vám zdály úkoly?. Počet odpovědí: 91 odpovědí.">
            <a:extLst>
              <a:ext uri="{FF2B5EF4-FFF2-40B4-BE49-F238E27FC236}">
                <a16:creationId xmlns:a16="http://schemas.microsoft.com/office/drawing/2014/main" id="{4A1A8DD7-25E7-483B-9EF9-5AC732246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9"/>
          <a:stretch/>
        </p:blipFill>
        <p:spPr bwMode="auto">
          <a:xfrm>
            <a:off x="4500309" y="0"/>
            <a:ext cx="5583489" cy="25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f odpovědí Formulářů. Název otázky: Líbila se Vám hra?. Počet odpovědí: 91 odpovědí.">
            <a:extLst>
              <a:ext uri="{FF2B5EF4-FFF2-40B4-BE49-F238E27FC236}">
                <a16:creationId xmlns:a16="http://schemas.microsoft.com/office/drawing/2014/main" id="{9AD03AD9-EB6C-40D0-9A73-D0104546F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03" r="28658"/>
          <a:stretch/>
        </p:blipFill>
        <p:spPr bwMode="auto">
          <a:xfrm>
            <a:off x="3" y="-345988"/>
            <a:ext cx="4349576" cy="28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af odpovědí Formulářů. Název otázky: Už jste hráli únikovou hru?. Počet odpovědí: 91 odpovědí.">
            <a:extLst>
              <a:ext uri="{FF2B5EF4-FFF2-40B4-BE49-F238E27FC236}">
                <a16:creationId xmlns:a16="http://schemas.microsoft.com/office/drawing/2014/main" id="{A402DD8B-26B5-45D0-9435-1D318F9B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25930"/>
            <a:ext cx="6759832" cy="284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03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22BE7C98-D405-4912-A819-7F7A8ADC8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195E5E-1512-4DBD-8B81-48FACA30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52" y="375138"/>
            <a:ext cx="8541571" cy="968005"/>
          </a:xfrm>
        </p:spPr>
        <p:txBody>
          <a:bodyPr/>
          <a:lstStyle/>
          <a:p>
            <a:r>
              <a:rPr lang="cs-CZ" sz="3600" dirty="0"/>
              <a:t>B. Webová stránka druhé únikové hry </a:t>
            </a:r>
          </a:p>
        </p:txBody>
      </p:sp>
      <p:pic>
        <p:nvPicPr>
          <p:cNvPr id="4" name="Picture 2" descr="https://lh5.googleusercontent.com/aMUj131pf6DBestn8h4o1MhEP3oT5avIxf8rInE-_wD7rFHRbvkuSahuPyDirXbij48o8PjVyb8tPozyg0oQlVGs1_wtssg8q5PDjUcWcA_f_fMB5toQ-zPYOUotsisqdOJmXeloJPN2Hy1CtKiSIQ=s2048">
            <a:extLst>
              <a:ext uri="{FF2B5EF4-FFF2-40B4-BE49-F238E27FC236}">
                <a16:creationId xmlns:a16="http://schemas.microsoft.com/office/drawing/2014/main" id="{848B6832-30B0-4FC9-9243-5E4780762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r="2252" b="19649"/>
          <a:stretch/>
        </p:blipFill>
        <p:spPr bwMode="auto">
          <a:xfrm>
            <a:off x="437662" y="1789430"/>
            <a:ext cx="9392137" cy="388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76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"/>
          <p:cNvSpPr txBox="1">
            <a:spLocks noGrp="1"/>
          </p:cNvSpPr>
          <p:nvPr>
            <p:ph type="title"/>
          </p:nvPr>
        </p:nvSpPr>
        <p:spPr>
          <a:xfrm>
            <a:off x="1258278" y="471434"/>
            <a:ext cx="7455876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5400"/>
            </a:pPr>
            <a:r>
              <a:rPr lang="cs-CZ" dirty="0"/>
              <a:t>Nalezený deník úvod</a:t>
            </a:r>
            <a:endParaRPr dirty="0"/>
          </a:p>
        </p:txBody>
      </p:sp>
      <p:pic>
        <p:nvPicPr>
          <p:cNvPr id="145" name="Google Shape;145;p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6233" t="8291" r="6633" b="7536"/>
          <a:stretch/>
        </p:blipFill>
        <p:spPr>
          <a:xfrm>
            <a:off x="1707663" y="1823096"/>
            <a:ext cx="6685718" cy="36319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367" t="8527" r="7029" b="4470"/>
          <a:stretch/>
        </p:blipFill>
        <p:spPr>
          <a:xfrm>
            <a:off x="1826743" y="1796699"/>
            <a:ext cx="6430314" cy="36336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273537" y="179754"/>
            <a:ext cx="9362832" cy="137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 lvl="1" algn="ctr"/>
            <a:r>
              <a:rPr lang="cs-CZ" sz="2977" dirty="0"/>
              <a:t>Google Prezentace </a:t>
            </a:r>
            <a:br>
              <a:rPr lang="cs-CZ" sz="2977" dirty="0"/>
            </a:br>
            <a:r>
              <a:rPr lang="cs-CZ" sz="2977" dirty="0"/>
              <a:t>s obrázky a internetovými odkazy</a:t>
            </a:r>
            <a:br>
              <a:rPr lang="cs-CZ" dirty="0"/>
            </a:b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 txBox="1">
            <a:spLocks noGrp="1"/>
          </p:cNvSpPr>
          <p:nvPr>
            <p:ph type="body" idx="1"/>
          </p:nvPr>
        </p:nvSpPr>
        <p:spPr>
          <a:xfrm>
            <a:off x="1320800" y="1859050"/>
            <a:ext cx="6923293" cy="334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t" anchorCtr="0">
            <a:normAutofit fontScale="92500"/>
          </a:bodyPr>
          <a:lstStyle/>
          <a:p>
            <a:pPr indent="-378059">
              <a:spcBef>
                <a:spcPts val="0"/>
              </a:spcBef>
              <a:buSzPts val="2400"/>
              <a:buFont typeface="Book Antiqua"/>
              <a:buAutoNum type="arabicPeriod"/>
            </a:pPr>
            <a:r>
              <a:rPr lang="cs-CZ" u="sng" dirty="0"/>
              <a:t>Cíl</a:t>
            </a:r>
            <a:r>
              <a:rPr lang="cs-CZ" dirty="0"/>
              <a:t>:</a:t>
            </a:r>
            <a:endParaRPr dirty="0"/>
          </a:p>
          <a:p>
            <a:pPr marL="642700" lvl="1" indent="-302447">
              <a:spcBef>
                <a:spcPts val="364"/>
              </a:spcBef>
              <a:buSzPts val="2200"/>
              <a:buFont typeface="Noto Sans Symbols"/>
              <a:buChar char="⮚"/>
            </a:pPr>
            <a:r>
              <a:rPr lang="cs-CZ" dirty="0"/>
              <a:t>Opakování derivátů uhlovodíků</a:t>
            </a:r>
            <a:endParaRPr dirty="0"/>
          </a:p>
          <a:p>
            <a:pPr marL="642700" lvl="1" indent="-302447">
              <a:spcBef>
                <a:spcPts val="364"/>
              </a:spcBef>
              <a:buSzPts val="2200"/>
              <a:buFont typeface="Noto Sans Symbols"/>
              <a:buChar char="⮚"/>
            </a:pPr>
            <a:r>
              <a:rPr lang="cs-CZ" dirty="0"/>
              <a:t>Upevnění znalostí zábavnou cestou</a:t>
            </a:r>
            <a:endParaRPr dirty="0"/>
          </a:p>
          <a:p>
            <a:pPr indent="-378059">
              <a:spcBef>
                <a:spcPts val="397"/>
              </a:spcBef>
              <a:buSzPts val="2400"/>
              <a:buFont typeface="Book Antiqua"/>
              <a:buAutoNum type="arabicPeriod"/>
            </a:pPr>
            <a:r>
              <a:rPr lang="cs-CZ" u="sng" dirty="0"/>
              <a:t>Způsob přípravy</a:t>
            </a:r>
            <a:r>
              <a:rPr lang="cs-CZ" dirty="0"/>
              <a:t>:</a:t>
            </a:r>
            <a:endParaRPr u="sng" dirty="0"/>
          </a:p>
          <a:p>
            <a:pPr marL="642700" lvl="1" indent="-302447">
              <a:spcBef>
                <a:spcPts val="364"/>
              </a:spcBef>
              <a:buSzPts val="2200"/>
              <a:buFont typeface="Noto Sans Symbols"/>
              <a:buChar char="⮚"/>
            </a:pPr>
            <a:r>
              <a:rPr lang="cs-CZ" dirty="0"/>
              <a:t>Google prezentace s vloženými obrázky </a:t>
            </a:r>
            <a:endParaRPr dirty="0"/>
          </a:p>
          <a:p>
            <a:pPr marL="642700" lvl="1" indent="-302447">
              <a:spcBef>
                <a:spcPts val="364"/>
              </a:spcBef>
              <a:buSzPts val="2200"/>
              <a:buFont typeface="Noto Sans Symbols"/>
              <a:buChar char="⮚"/>
            </a:pPr>
            <a:r>
              <a:rPr lang="cs-CZ" dirty="0"/>
              <a:t>Internetové odkazy na aplikace </a:t>
            </a:r>
            <a:r>
              <a:rPr lang="cs-CZ" dirty="0" err="1"/>
              <a:t>Flippity</a:t>
            </a:r>
            <a:r>
              <a:rPr lang="cs-CZ" dirty="0"/>
              <a:t> </a:t>
            </a:r>
            <a:r>
              <a:rPr lang="cs-CZ" dirty="0" err="1"/>
              <a:t>Scavenger</a:t>
            </a:r>
            <a:r>
              <a:rPr lang="cs-CZ" dirty="0"/>
              <a:t> </a:t>
            </a:r>
            <a:r>
              <a:rPr lang="cs-CZ" dirty="0" err="1"/>
              <a:t>Hunt</a:t>
            </a:r>
            <a:r>
              <a:rPr lang="cs-CZ" dirty="0"/>
              <a:t>, </a:t>
            </a:r>
            <a:r>
              <a:rPr lang="cs-CZ" dirty="0" err="1"/>
              <a:t>Wordwall</a:t>
            </a:r>
            <a:r>
              <a:rPr lang="cs-CZ" dirty="0"/>
              <a:t> </a:t>
            </a:r>
            <a:r>
              <a:rPr lang="cs-CZ" dirty="0" err="1"/>
              <a:t>Matching</a:t>
            </a:r>
            <a:r>
              <a:rPr lang="cs-CZ" dirty="0"/>
              <a:t> </a:t>
            </a:r>
            <a:r>
              <a:rPr lang="cs-CZ" dirty="0" err="1"/>
              <a:t>pairs</a:t>
            </a:r>
            <a:r>
              <a:rPr lang="cs-CZ" dirty="0"/>
              <a:t> nebo </a:t>
            </a:r>
            <a:r>
              <a:rPr lang="cs-CZ" dirty="0" err="1"/>
              <a:t>Learning</a:t>
            </a:r>
            <a:r>
              <a:rPr lang="cs-CZ" dirty="0"/>
              <a:t> </a:t>
            </a:r>
            <a:r>
              <a:rPr lang="cs-CZ" dirty="0" err="1"/>
              <a:t>Apps</a:t>
            </a:r>
            <a:endParaRPr dirty="0"/>
          </a:p>
          <a:p>
            <a:pPr marL="642700" lvl="1" indent="-302447">
              <a:spcBef>
                <a:spcPts val="364"/>
              </a:spcBef>
              <a:buSzPts val="2200"/>
              <a:buFont typeface="Noto Sans Symbols"/>
              <a:buChar char="⮚"/>
            </a:pPr>
            <a:r>
              <a:rPr lang="cs-CZ" dirty="0"/>
              <a:t>Webové stránky s utajenou cestou z jedné na druhou </a:t>
            </a:r>
            <a:endParaRPr dirty="0"/>
          </a:p>
          <a:p>
            <a:pPr indent="-378059">
              <a:spcBef>
                <a:spcPts val="397"/>
              </a:spcBef>
              <a:buSzPts val="2400"/>
              <a:buFont typeface="Book Antiqua"/>
              <a:buAutoNum type="arabicPeriod"/>
            </a:pPr>
            <a:r>
              <a:rPr lang="cs-CZ" u="sng" dirty="0"/>
              <a:t>Udržení pozornosti</a:t>
            </a:r>
            <a:endParaRPr u="sng" dirty="0"/>
          </a:p>
          <a:p>
            <a:pPr indent="-252039">
              <a:spcBef>
                <a:spcPts val="397"/>
              </a:spcBef>
              <a:buSzPts val="2400"/>
              <a:buNone/>
            </a:pPr>
            <a:endParaRPr dirty="0"/>
          </a:p>
          <a:p>
            <a:pPr marL="0" indent="0">
              <a:spcBef>
                <a:spcPts val="397"/>
              </a:spcBef>
              <a:buSzPts val="2400"/>
              <a:buNone/>
            </a:pPr>
            <a:endParaRPr dirty="0"/>
          </a:p>
        </p:txBody>
      </p:sp>
      <p:sp>
        <p:nvSpPr>
          <p:cNvPr id="167" name="Google Shape;167;p5"/>
          <p:cNvSpPr txBox="1">
            <a:spLocks noGrp="1"/>
          </p:cNvSpPr>
          <p:nvPr>
            <p:ph type="title"/>
          </p:nvPr>
        </p:nvSpPr>
        <p:spPr>
          <a:xfrm>
            <a:off x="1320800" y="471434"/>
            <a:ext cx="6923293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4000"/>
            </a:pPr>
            <a:r>
              <a:rPr lang="cs-CZ" sz="3308" dirty="0"/>
              <a:t>a) Jak udělat online únikovou hru</a:t>
            </a:r>
            <a:endParaRPr sz="3308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61277A-400D-4994-91AD-4EAC99C6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37" y="1156677"/>
            <a:ext cx="3376247" cy="2291073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518A120C-F2C6-42B1-8EDC-B19C8FE13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52" y="247792"/>
            <a:ext cx="8494164" cy="908885"/>
          </a:xfrm>
        </p:spPr>
        <p:txBody>
          <a:bodyPr/>
          <a:lstStyle/>
          <a:p>
            <a:r>
              <a:rPr lang="cs-CZ" dirty="0"/>
              <a:t>Aplikace </a:t>
            </a:r>
            <a:r>
              <a:rPr lang="cs-CZ" dirty="0" err="1"/>
              <a:t>Flippity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6D8F56B-2741-4B44-BDA8-06C7D95D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81" y="1156677"/>
            <a:ext cx="4309673" cy="229362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25F0095-BFF7-4CC9-A779-3F6946E403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04" r="-14" b="44595"/>
          <a:stretch/>
        </p:blipFill>
        <p:spPr>
          <a:xfrm>
            <a:off x="265723" y="3599459"/>
            <a:ext cx="9362831" cy="20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03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CC4C968A-402A-4922-AE16-A80329339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114" y="1742831"/>
            <a:ext cx="8553434" cy="3821723"/>
          </a:xfrm>
        </p:spPr>
        <p:txBody>
          <a:bodyPr>
            <a:normAutofit fontScale="77500" lnSpcReduction="20000"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dirty="0"/>
              <a:t>Může mít pozitivní dopad na zaujetí studentů a učební proces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dirty="0"/>
              <a:t>Je atraktivní jak pro dívky, tak pro chlapce (</a:t>
            </a:r>
            <a:r>
              <a:rPr lang="cs-CZ" dirty="0" err="1"/>
              <a:t>López-Pernas</a:t>
            </a:r>
            <a:r>
              <a:rPr lang="cs-CZ" dirty="0"/>
              <a:t> et al., 2019)</a:t>
            </a:r>
          </a:p>
          <a:p>
            <a:pPr marL="228600" indent="0"/>
            <a:endParaRPr lang="cs-CZ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dirty="0"/>
              <a:t>Vzbuzuje zvědavost, vede k „</a:t>
            </a:r>
            <a:r>
              <a:rPr lang="cs-CZ" dirty="0" err="1"/>
              <a:t>flow</a:t>
            </a:r>
            <a:r>
              <a:rPr lang="cs-CZ" dirty="0"/>
              <a:t>“ zkušenosti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dirty="0"/>
              <a:t>Slabí studenti při ní dosahují dobrých výsledků (</a:t>
            </a:r>
            <a:r>
              <a:rPr lang="cs-CZ" dirty="0" err="1"/>
              <a:t>Vörös</a:t>
            </a:r>
            <a:r>
              <a:rPr lang="cs-CZ" dirty="0"/>
              <a:t> and </a:t>
            </a:r>
            <a:r>
              <a:rPr lang="cs-CZ" dirty="0" err="1"/>
              <a:t>Sárközi</a:t>
            </a:r>
            <a:r>
              <a:rPr lang="cs-CZ" dirty="0"/>
              <a:t>, 2017)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dirty="0"/>
              <a:t>Pozitivní ohlasy dávali studenti na únikovou hru i během distanční výuky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dirty="0"/>
              <a:t>Studenti si díky ní upevňují měkké dovednosti jako je řešení problémů, spolupráce, vedení skupiny (</a:t>
            </a:r>
            <a:r>
              <a:rPr lang="cs-CZ" dirty="0" err="1"/>
              <a:t>Gordillo</a:t>
            </a:r>
            <a:r>
              <a:rPr lang="cs-CZ" dirty="0"/>
              <a:t> et al., 2020)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cs-CZ" dirty="0"/>
              <a:t>Průměrná doba trvání 60 minut, velikost týmu 3 – 6, tj. taková, aby každý mohl být aktivní (</a:t>
            </a:r>
            <a:r>
              <a:rPr lang="cs-CZ" dirty="0" err="1"/>
              <a:t>Veldkamp</a:t>
            </a:r>
            <a:r>
              <a:rPr lang="cs-CZ" dirty="0"/>
              <a:t> et al., 2020)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61787E5-C67E-4E3B-806C-5333B8704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Úniková hra</a:t>
            </a:r>
          </a:p>
        </p:txBody>
      </p:sp>
    </p:spTree>
    <p:extLst>
      <p:ext uri="{BB962C8B-B14F-4D97-AF65-F5344CB8AC3E}">
        <p14:creationId xmlns:p14="http://schemas.microsoft.com/office/powerpoint/2010/main" val="1540756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D3222F-2B62-492F-9C7B-24004D1BD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56" y="1714911"/>
            <a:ext cx="2969009" cy="2475191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DDA64887-A799-4634-8609-DA63F3D45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</a:t>
            </a:r>
            <a:r>
              <a:rPr lang="cs-CZ" dirty="0" err="1"/>
              <a:t>Wordwall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F595A9F-99EC-4949-80D7-BD29A12A1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30" y="3051340"/>
            <a:ext cx="2969009" cy="24751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40AB7B-C17F-43FA-B12E-58F83088D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404" y="1714911"/>
            <a:ext cx="3261643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50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3BFFF5E-0BA3-4627-AD29-571649D5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9" r="16978"/>
          <a:stretch/>
        </p:blipFill>
        <p:spPr>
          <a:xfrm>
            <a:off x="297973" y="2040569"/>
            <a:ext cx="4743927" cy="3099126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5FB82081-0506-4197-8275-F8AE841D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</a:t>
            </a:r>
            <a:r>
              <a:rPr lang="cs-CZ" dirty="0" err="1"/>
              <a:t>Learning</a:t>
            </a:r>
            <a:r>
              <a:rPr lang="cs-CZ" dirty="0"/>
              <a:t> </a:t>
            </a:r>
            <a:r>
              <a:rPr lang="cs-CZ" dirty="0" err="1"/>
              <a:t>Apps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CB40AD-5384-4C22-8FBC-A1E91939A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7" t="3921" r="18502" b="5666"/>
          <a:stretch/>
        </p:blipFill>
        <p:spPr>
          <a:xfrm>
            <a:off x="5263977" y="2044442"/>
            <a:ext cx="4521849" cy="30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255" t="8649" r="6409" b="4171"/>
          <a:stretch/>
        </p:blipFill>
        <p:spPr>
          <a:xfrm>
            <a:off x="1707663" y="1823096"/>
            <a:ext cx="6574342" cy="36914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74" name="Google Shape;174;p6"/>
          <p:cNvSpPr txBox="1">
            <a:spLocks noGrp="1"/>
          </p:cNvSpPr>
          <p:nvPr>
            <p:ph type="title"/>
          </p:nvPr>
        </p:nvSpPr>
        <p:spPr>
          <a:xfrm>
            <a:off x="1830813" y="471434"/>
            <a:ext cx="6413280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5400"/>
            </a:pPr>
            <a:r>
              <a:rPr lang="cs-CZ" dirty="0"/>
              <a:t>Zajímavý příběh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7" descr="C:\Users\ich\Dropbox\Screenshots\Screenshot 2022-10-29 15.32.44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410" t="8926" r="7033" b="4448"/>
          <a:stretch/>
        </p:blipFill>
        <p:spPr>
          <a:xfrm>
            <a:off x="1826743" y="1823096"/>
            <a:ext cx="6430314" cy="36199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0" name="Google Shape;180;p7"/>
          <p:cNvSpPr txBox="1">
            <a:spLocks noGrp="1"/>
          </p:cNvSpPr>
          <p:nvPr>
            <p:ph type="title"/>
          </p:nvPr>
        </p:nvSpPr>
        <p:spPr>
          <a:xfrm>
            <a:off x="601785" y="471434"/>
            <a:ext cx="8456246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4800"/>
            </a:pPr>
            <a:r>
              <a:rPr lang="cs-CZ" sz="3969" dirty="0"/>
              <a:t>b) Proč dělat únikovou hru v chemii?</a:t>
            </a:r>
            <a:endParaRPr sz="3969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 txBox="1">
            <a:spLocks noGrp="1"/>
          </p:cNvSpPr>
          <p:nvPr>
            <p:ph type="body" idx="1"/>
          </p:nvPr>
        </p:nvSpPr>
        <p:spPr>
          <a:xfrm>
            <a:off x="1297354" y="1859050"/>
            <a:ext cx="6946739" cy="320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t" anchorCtr="0">
            <a:normAutofit lnSpcReduction="10000"/>
          </a:bodyPr>
          <a:lstStyle/>
          <a:p>
            <a:pPr indent="-378059">
              <a:spcBef>
                <a:spcPts val="0"/>
              </a:spcBef>
              <a:buSzPts val="2400"/>
              <a:buFont typeface="Book Antiqua"/>
              <a:buAutoNum type="arabicPeriod"/>
            </a:pPr>
            <a:r>
              <a:rPr lang="cs-CZ" dirty="0"/>
              <a:t>Spolupráce ve skupinách 2 – 5 žáků</a:t>
            </a:r>
          </a:p>
          <a:p>
            <a:pPr indent="-378059">
              <a:spcBef>
                <a:spcPts val="0"/>
              </a:spcBef>
              <a:buSzPts val="2400"/>
              <a:buFont typeface="Book Antiqua"/>
              <a:buAutoNum type="arabicPeriod"/>
            </a:pPr>
            <a:r>
              <a:rPr lang="cs-CZ" dirty="0"/>
              <a:t>Možnost hrát frontálně s celou třídou </a:t>
            </a:r>
          </a:p>
          <a:p>
            <a:pPr indent="-378059">
              <a:spcBef>
                <a:spcPts val="0"/>
              </a:spcBef>
              <a:buSzPts val="2400"/>
              <a:buFont typeface="Book Antiqua"/>
              <a:buAutoNum type="arabicPeriod"/>
            </a:pPr>
            <a:r>
              <a:rPr lang="cs-CZ" dirty="0"/>
              <a:t>Možnost zadat jako samostatnou práci (domácí práce pro nepřítomné na hodině)</a:t>
            </a:r>
          </a:p>
          <a:p>
            <a:pPr indent="-378059">
              <a:spcBef>
                <a:spcPts val="0"/>
              </a:spcBef>
              <a:buSzPts val="2400"/>
              <a:buFont typeface="Book Antiqua"/>
              <a:buAutoNum type="arabicPeriod"/>
            </a:pPr>
            <a:r>
              <a:rPr lang="cs-CZ" dirty="0"/>
              <a:t>Opakování látky beze strachu</a:t>
            </a:r>
            <a:endParaRPr dirty="0"/>
          </a:p>
          <a:p>
            <a:pPr indent="-378059">
              <a:spcBef>
                <a:spcPts val="397"/>
              </a:spcBef>
              <a:buSzPts val="2400"/>
              <a:buFont typeface="Book Antiqua"/>
              <a:buAutoNum type="arabicPeriod"/>
            </a:pPr>
            <a:r>
              <a:rPr lang="cs-CZ" dirty="0"/>
              <a:t>Trénink samostatného vyhledávání informací (podpora čtenářské gramotnosti)</a:t>
            </a:r>
            <a:endParaRPr dirty="0"/>
          </a:p>
          <a:p>
            <a:pPr indent="-378059">
              <a:spcBef>
                <a:spcPts val="397"/>
              </a:spcBef>
              <a:buSzPts val="2400"/>
              <a:buFont typeface="Book Antiqua"/>
              <a:buAutoNum type="arabicPeriod"/>
            </a:pPr>
            <a:r>
              <a:rPr lang="cs-CZ" dirty="0"/>
              <a:t>Motivace studentů </a:t>
            </a:r>
          </a:p>
          <a:p>
            <a:pPr indent="-378059">
              <a:spcBef>
                <a:spcPts val="397"/>
              </a:spcBef>
              <a:buSzPts val="2400"/>
              <a:buFont typeface="Book Antiqua"/>
              <a:buAutoNum type="arabicPeriod"/>
            </a:pPr>
            <a:r>
              <a:rPr lang="cs-CZ" dirty="0"/>
              <a:t>Lze použít opakovaně ve chvílích potřeby</a:t>
            </a:r>
            <a:endParaRPr dirty="0"/>
          </a:p>
          <a:p>
            <a:pPr indent="-252039">
              <a:spcBef>
                <a:spcPts val="397"/>
              </a:spcBef>
              <a:buSzPts val="2400"/>
              <a:buNone/>
            </a:pPr>
            <a:endParaRPr dirty="0"/>
          </a:p>
          <a:p>
            <a:pPr marL="0" indent="0">
              <a:spcBef>
                <a:spcPts val="397"/>
              </a:spcBef>
              <a:buSzPts val="2400"/>
              <a:buNone/>
            </a:pPr>
            <a:endParaRPr dirty="0"/>
          </a:p>
          <a:p>
            <a:pPr marL="0" indent="0">
              <a:spcBef>
                <a:spcPts val="397"/>
              </a:spcBef>
              <a:buSzPts val="2400"/>
              <a:buNone/>
            </a:pPr>
            <a:endParaRPr dirty="0"/>
          </a:p>
          <a:p>
            <a:pPr indent="-252039">
              <a:spcBef>
                <a:spcPts val="397"/>
              </a:spcBef>
              <a:buSzPts val="2400"/>
              <a:buNone/>
            </a:pPr>
            <a:endParaRPr dirty="0"/>
          </a:p>
          <a:p>
            <a:pPr indent="-252039">
              <a:spcBef>
                <a:spcPts val="397"/>
              </a:spcBef>
              <a:buSzPts val="2400"/>
              <a:buNone/>
            </a:pPr>
            <a:endParaRPr dirty="0"/>
          </a:p>
        </p:txBody>
      </p:sp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1297354" y="471434"/>
            <a:ext cx="7448061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5400"/>
            </a:pPr>
            <a:r>
              <a:rPr lang="cs-CZ" dirty="0"/>
              <a:t>Výhody únikové hry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249AA9A-299F-41E1-9BEF-23FDD3451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551715" indent="-457200">
              <a:buFont typeface="+mj-lt"/>
              <a:buAutoNum type="arabicPeriod"/>
            </a:pPr>
            <a:r>
              <a:rPr lang="cs-CZ" dirty="0"/>
              <a:t>Prodlužování času stráveného žáky na počítači</a:t>
            </a:r>
          </a:p>
          <a:p>
            <a:pPr marL="551715" indent="-457200">
              <a:buFont typeface="+mj-lt"/>
              <a:buAutoNum type="arabicPeriod"/>
            </a:pPr>
            <a:r>
              <a:rPr lang="cs-CZ" dirty="0"/>
              <a:t>Velká časová náročnost přípravy pro učitele</a:t>
            </a:r>
          </a:p>
          <a:p>
            <a:pPr marL="551715" indent="-457200">
              <a:buFont typeface="+mj-lt"/>
              <a:buAutoNum type="arabicPeriod"/>
            </a:pPr>
            <a:r>
              <a:rPr lang="cs-CZ" dirty="0"/>
              <a:t>Velká časová náročnost pro hráče (většinou 2 VH)</a:t>
            </a:r>
          </a:p>
          <a:p>
            <a:pPr marL="551715" indent="-457200">
              <a:buFont typeface="+mj-lt"/>
              <a:buAutoNum type="arabicPeriod"/>
            </a:pPr>
            <a:r>
              <a:rPr lang="cs-CZ" dirty="0"/>
              <a:t>Podmínka velmi přesného zadání otázky (jednoznačné odpovědi)</a:t>
            </a:r>
          </a:p>
          <a:p>
            <a:pPr marL="551715" indent="-457200">
              <a:buFont typeface="+mj-lt"/>
              <a:buAutoNum type="arabicPeriod"/>
            </a:pPr>
            <a:r>
              <a:rPr lang="cs-CZ" dirty="0"/>
              <a:t>Nutnost dobrého připojení k internetu (školní </a:t>
            </a:r>
            <a:r>
              <a:rPr lang="cs-CZ" dirty="0" err="1"/>
              <a:t>wifi</a:t>
            </a:r>
            <a:r>
              <a:rPr lang="cs-CZ" dirty="0"/>
              <a:t>)</a:t>
            </a:r>
          </a:p>
          <a:p>
            <a:pPr marL="551715" indent="-457200">
              <a:buFont typeface="+mj-lt"/>
              <a:buAutoNum type="arabicPeriod"/>
            </a:pPr>
            <a:r>
              <a:rPr lang="cs-CZ" dirty="0"/>
              <a:t>8 notebooků pro třídu rozdělenou do čtveřic (na mobilních telefonech velmi malé obrázky)</a:t>
            </a:r>
          </a:p>
          <a:p>
            <a:pPr marL="551715" indent="-457200">
              <a:buFont typeface="+mj-lt"/>
              <a:buAutoNum type="arabicPeriod"/>
            </a:pPr>
            <a:r>
              <a:rPr lang="cs-CZ" dirty="0"/>
              <a:t>Jednostranná činnost žáků, nehýbou se</a:t>
            </a:r>
          </a:p>
          <a:p>
            <a:pPr marL="551715" indent="-457200">
              <a:buFont typeface="+mj-lt"/>
              <a:buAutoNum type="arabicPeriod"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74055DB-DBD3-4E92-BFA8-DF56BF25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online hry</a:t>
            </a:r>
          </a:p>
        </p:txBody>
      </p:sp>
    </p:spTree>
    <p:extLst>
      <p:ext uri="{BB962C8B-B14F-4D97-AF65-F5344CB8AC3E}">
        <p14:creationId xmlns:p14="http://schemas.microsoft.com/office/powerpoint/2010/main" val="2914487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 descr="C:\Users\ich\Dropbox\Screenshots\Screenshot 2022-10-29 15.33.03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234" t="8292" r="6500" b="4943"/>
          <a:stretch/>
        </p:blipFill>
        <p:spPr>
          <a:xfrm>
            <a:off x="1826743" y="1780024"/>
            <a:ext cx="6430314" cy="359628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1830813" y="471434"/>
            <a:ext cx="6413280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4800"/>
            </a:pPr>
            <a:br>
              <a:rPr lang="cs-CZ" sz="3969" dirty="0"/>
            </a:br>
            <a:r>
              <a:rPr lang="cs-CZ" sz="3969" dirty="0"/>
              <a:t>c) Pro koho je úniková hra? </a:t>
            </a:r>
            <a:br>
              <a:rPr lang="cs-CZ" dirty="0"/>
            </a:b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85F3B1EE-3C22-42AD-8363-3BAFA21DC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Konec sexty nebo začátek septimy osmiletého gymnázia</a:t>
            </a:r>
          </a:p>
          <a:p>
            <a:r>
              <a:rPr lang="cs-CZ" dirty="0"/>
              <a:t>Věk 17 – 19 let</a:t>
            </a:r>
          </a:p>
          <a:p>
            <a:r>
              <a:rPr lang="cs-CZ" dirty="0"/>
              <a:t>Není podmínkou vše znát zpaměti, nápovědy ve hře nebo na internetu, vrstevnické učení</a:t>
            </a:r>
          </a:p>
          <a:p>
            <a:r>
              <a:rPr lang="cs-CZ" u="sng" dirty="0"/>
              <a:t>Vybavení</a:t>
            </a:r>
            <a:r>
              <a:rPr lang="cs-CZ" dirty="0"/>
              <a:t>: papír + tužka, zapisovat hesla a názvy sloučenin z aplikací</a:t>
            </a:r>
          </a:p>
          <a:p>
            <a:r>
              <a:rPr lang="cs-CZ" dirty="0"/>
              <a:t>Po probrání učiva deriváty uhlovodíků</a:t>
            </a:r>
          </a:p>
          <a:p>
            <a:r>
              <a:rPr lang="cs-CZ" dirty="0"/>
              <a:t>Opakování širokého okruhu učiva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818EA02-A7A6-4620-86B5-6DD962E9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Cílová skupina</a:t>
            </a:r>
          </a:p>
        </p:txBody>
      </p:sp>
    </p:spTree>
    <p:extLst>
      <p:ext uri="{BB962C8B-B14F-4D97-AF65-F5344CB8AC3E}">
        <p14:creationId xmlns:p14="http://schemas.microsoft.com/office/powerpoint/2010/main" val="4185322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 txBox="1">
            <a:spLocks noGrp="1"/>
          </p:cNvSpPr>
          <p:nvPr>
            <p:ph type="title"/>
          </p:nvPr>
        </p:nvSpPr>
        <p:spPr>
          <a:xfrm>
            <a:off x="1830813" y="471434"/>
            <a:ext cx="6413280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4400"/>
            </a:pPr>
            <a:r>
              <a:rPr lang="cs-CZ" sz="3638" dirty="0"/>
              <a:t>Reflexní dotazník</a:t>
            </a:r>
            <a:endParaRPr sz="3638" dirty="0"/>
          </a:p>
        </p:txBody>
      </p:sp>
      <p:sp>
        <p:nvSpPr>
          <p:cNvPr id="206" name="Google Shape;206;p10"/>
          <p:cNvSpPr txBox="1">
            <a:spLocks noGrp="1"/>
          </p:cNvSpPr>
          <p:nvPr>
            <p:ph type="body" idx="1"/>
          </p:nvPr>
        </p:nvSpPr>
        <p:spPr>
          <a:xfrm>
            <a:off x="1839707" y="1859050"/>
            <a:ext cx="6476890" cy="3536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t" anchorCtr="0">
            <a:normAutofit fontScale="92500"/>
          </a:bodyPr>
          <a:lstStyle/>
          <a:p>
            <a:pPr indent="-378059">
              <a:spcBef>
                <a:spcPts val="0"/>
              </a:spcBef>
              <a:buSzPct val="100000"/>
              <a:buFont typeface="Book Antiqua"/>
              <a:buAutoNum type="arabicPeriod"/>
            </a:pPr>
            <a:r>
              <a:rPr lang="cs-CZ" dirty="0"/>
              <a:t>Kolik vás bylo ve skupině?</a:t>
            </a:r>
            <a:endParaRPr dirty="0"/>
          </a:p>
          <a:p>
            <a:pPr indent="-378059">
              <a:spcBef>
                <a:spcPts val="367"/>
              </a:spcBef>
              <a:buSzPct val="100000"/>
              <a:buFont typeface="Book Antiqua"/>
              <a:buAutoNum type="arabicPeriod"/>
            </a:pPr>
            <a:r>
              <a:rPr lang="cs-CZ" dirty="0"/>
              <a:t>Jak dlouho vám trvalo dostat se do cíle ?</a:t>
            </a:r>
            <a:endParaRPr dirty="0"/>
          </a:p>
          <a:p>
            <a:pPr indent="-378059">
              <a:spcBef>
                <a:spcPts val="367"/>
              </a:spcBef>
              <a:buSzPct val="100000"/>
              <a:buFont typeface="Book Antiqua"/>
              <a:buAutoNum type="arabicPeriod"/>
            </a:pPr>
            <a:r>
              <a:rPr lang="cs-CZ" dirty="0"/>
              <a:t>Jak často jste použili nápovědu?</a:t>
            </a:r>
            <a:endParaRPr dirty="0"/>
          </a:p>
          <a:p>
            <a:pPr indent="-378059">
              <a:spcBef>
                <a:spcPts val="367"/>
              </a:spcBef>
              <a:buSzPct val="100000"/>
              <a:buFont typeface="Book Antiqua"/>
              <a:buAutoNum type="arabicPeriod"/>
            </a:pPr>
            <a:r>
              <a:rPr lang="cs-CZ" dirty="0"/>
              <a:t>Jak často jste hledali odpověď na internetu?</a:t>
            </a:r>
            <a:endParaRPr dirty="0"/>
          </a:p>
          <a:p>
            <a:pPr indent="-378059">
              <a:spcBef>
                <a:spcPts val="367"/>
              </a:spcBef>
              <a:buSzPct val="100000"/>
              <a:buFont typeface="Book Antiqua"/>
              <a:buAutoNum type="arabicPeriod"/>
            </a:pPr>
            <a:r>
              <a:rPr lang="cs-CZ" dirty="0"/>
              <a:t>Bylo pro vás jednoduché pochopit princip hry?</a:t>
            </a:r>
            <a:endParaRPr dirty="0"/>
          </a:p>
          <a:p>
            <a:pPr indent="-378059">
              <a:spcBef>
                <a:spcPts val="367"/>
              </a:spcBef>
              <a:buSzPct val="100000"/>
              <a:buFont typeface="Book Antiqua"/>
              <a:buAutoNum type="arabicPeriod"/>
            </a:pPr>
            <a:r>
              <a:rPr lang="cs-CZ" dirty="0"/>
              <a:t>Považujete únikovou hru za užitečný nástroj pro zopakování učiva chemie?</a:t>
            </a:r>
            <a:endParaRPr dirty="0"/>
          </a:p>
          <a:p>
            <a:pPr indent="-378059">
              <a:spcBef>
                <a:spcPts val="367"/>
              </a:spcBef>
              <a:buSzPct val="100000"/>
              <a:buFont typeface="Book Antiqua"/>
              <a:buAutoNum type="arabicPeriod"/>
            </a:pPr>
            <a:r>
              <a:rPr lang="cs-CZ" dirty="0"/>
              <a:t>Jak těžké pro vás byly otázky?</a:t>
            </a:r>
            <a:endParaRPr dirty="0"/>
          </a:p>
          <a:p>
            <a:pPr indent="-378059">
              <a:spcBef>
                <a:spcPts val="367"/>
              </a:spcBef>
              <a:buSzPct val="100000"/>
              <a:buFont typeface="Book Antiqua"/>
              <a:buAutoNum type="arabicPeriod"/>
            </a:pPr>
            <a:r>
              <a:rPr lang="cs-CZ" dirty="0"/>
              <a:t>Líbila se vám tato hra?</a:t>
            </a:r>
            <a:endParaRPr dirty="0"/>
          </a:p>
          <a:p>
            <a:pPr indent="-261491">
              <a:spcBef>
                <a:spcPts val="367"/>
              </a:spcBef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632" t="8527" r="6632" b="5413"/>
          <a:stretch/>
        </p:blipFill>
        <p:spPr>
          <a:xfrm>
            <a:off x="1826743" y="1813374"/>
            <a:ext cx="6430314" cy="35887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12" name="Google Shape;212;p11"/>
          <p:cNvSpPr txBox="1">
            <a:spLocks noGrp="1"/>
          </p:cNvSpPr>
          <p:nvPr>
            <p:ph type="title"/>
          </p:nvPr>
        </p:nvSpPr>
        <p:spPr>
          <a:xfrm>
            <a:off x="422030" y="471434"/>
            <a:ext cx="9183077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5400"/>
            </a:pPr>
            <a:r>
              <a:rPr lang="cs-CZ" sz="4800" dirty="0"/>
              <a:t>Výsledky reflexního dotazníku</a:t>
            </a:r>
            <a:endParaRPr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A18F9256-CCC6-4AA8-8B51-F9539D9C1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115" y="1859050"/>
            <a:ext cx="8541571" cy="38115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Pomáhá pochopit vyučovaný koncept</a:t>
            </a:r>
          </a:p>
          <a:p>
            <a:r>
              <a:rPr lang="cs-CZ" dirty="0"/>
              <a:t>Může být efektivní nástroj i v online provedení (</a:t>
            </a:r>
            <a:r>
              <a:rPr lang="cs-CZ" dirty="0" err="1"/>
              <a:t>Alonso</a:t>
            </a:r>
            <a:r>
              <a:rPr lang="cs-CZ" dirty="0"/>
              <a:t> a </a:t>
            </a:r>
            <a:r>
              <a:rPr lang="cs-CZ" dirty="0" err="1"/>
              <a:t>Schroeder</a:t>
            </a:r>
            <a:r>
              <a:rPr lang="cs-CZ" dirty="0"/>
              <a:t>, 2020)</a:t>
            </a:r>
          </a:p>
          <a:p>
            <a:endParaRPr lang="cs-CZ" dirty="0"/>
          </a:p>
          <a:p>
            <a:r>
              <a:rPr lang="cs-CZ" dirty="0"/>
              <a:t>Pomáhá studentům zvládnout i obtížné výukové celky</a:t>
            </a:r>
          </a:p>
          <a:p>
            <a:r>
              <a:rPr lang="cs-CZ" dirty="0"/>
              <a:t>Studenti díky ní získávají kompetence spojené s předmětem i ty univerzální (</a:t>
            </a:r>
            <a:r>
              <a:rPr lang="cs-CZ" dirty="0" err="1"/>
              <a:t>Sánchez-Martín</a:t>
            </a:r>
            <a:r>
              <a:rPr lang="cs-CZ" dirty="0"/>
              <a:t> et al., 2020)</a:t>
            </a:r>
          </a:p>
          <a:p>
            <a:pPr marL="94515" indent="0">
              <a:buNone/>
            </a:pPr>
            <a:endParaRPr lang="cs-CZ" dirty="0"/>
          </a:p>
          <a:p>
            <a:r>
              <a:rPr lang="cs-CZ" dirty="0"/>
              <a:t>Může vést k radosti, pocitu zadostiučinění, ale i k frustraci a nervozitě</a:t>
            </a:r>
          </a:p>
          <a:p>
            <a:r>
              <a:rPr lang="cs-CZ" dirty="0"/>
              <a:t>Má pozitivní efekt na sebevědomí studentů v přírodovědné gramotnosti (</a:t>
            </a:r>
            <a:r>
              <a:rPr lang="cs-CZ" dirty="0" err="1"/>
              <a:t>Yllana-Prieto</a:t>
            </a:r>
            <a:r>
              <a:rPr lang="cs-CZ" dirty="0"/>
              <a:t> et al., 2021)</a:t>
            </a:r>
          </a:p>
          <a:p>
            <a:endParaRPr lang="cs-CZ" dirty="0"/>
          </a:p>
          <a:p>
            <a:r>
              <a:rPr lang="cs-CZ" dirty="0"/>
              <a:t>Vymezený čas klade důraz na týmovou spolupráci a komunikační dovednosti (</a:t>
            </a:r>
            <a:r>
              <a:rPr lang="cs-CZ" dirty="0" err="1"/>
              <a:t>Plakogiannis</a:t>
            </a:r>
            <a:r>
              <a:rPr lang="cs-CZ" dirty="0"/>
              <a:t> et al., 2020)</a:t>
            </a:r>
          </a:p>
          <a:p>
            <a:pPr marL="94515" indent="0">
              <a:buNone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AE4B548-9B50-4FE4-8C10-13AEC13B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Úniková hra</a:t>
            </a:r>
          </a:p>
        </p:txBody>
      </p:sp>
    </p:spTree>
    <p:extLst>
      <p:ext uri="{BB962C8B-B14F-4D97-AF65-F5344CB8AC3E}">
        <p14:creationId xmlns:p14="http://schemas.microsoft.com/office/powerpoint/2010/main" val="991426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2" descr="C:\Users\ich\Dropbox\Screenshots\Screenshot 2022-10-29 18.39.53.png"/>
          <p:cNvPicPr preferRelativeResize="0"/>
          <p:nvPr/>
        </p:nvPicPr>
        <p:blipFill rotWithShape="1">
          <a:blip r:embed="rId3">
            <a:alphaModFix/>
          </a:blip>
          <a:srcRect l="24574" t="50000" r="25476" b="14533"/>
          <a:stretch/>
        </p:blipFill>
        <p:spPr>
          <a:xfrm>
            <a:off x="2096111" y="282229"/>
            <a:ext cx="6022938" cy="240555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8" name="Google Shape;218;p12" descr="C:\Users\ich\Dropbox\Screenshots\Screenshot 2022-10-29 18.22.41.png"/>
          <p:cNvPicPr preferRelativeResize="0"/>
          <p:nvPr/>
        </p:nvPicPr>
        <p:blipFill rotWithShape="1">
          <a:blip r:embed="rId4">
            <a:alphaModFix/>
          </a:blip>
          <a:srcRect l="25024" t="45867" r="25774" b="17865"/>
          <a:stretch/>
        </p:blipFill>
        <p:spPr>
          <a:xfrm>
            <a:off x="2183982" y="2831750"/>
            <a:ext cx="6022938" cy="24973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1" name="Google Shape;221;p12"/>
          <p:cNvSpPr txBox="1"/>
          <p:nvPr/>
        </p:nvSpPr>
        <p:spPr>
          <a:xfrm>
            <a:off x="4684661" y="2180336"/>
            <a:ext cx="714479" cy="30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t" anchorCtr="0">
            <a:spAutoFit/>
          </a:bodyPr>
          <a:lstStyle/>
          <a:p>
            <a:pPr defTabSz="756117"/>
            <a:r>
              <a:rPr lang="cs-CZ" sz="1488">
                <a:latin typeface="Book Antiqua"/>
                <a:ea typeface="Book Antiqua"/>
                <a:cs typeface="Book Antiqua"/>
                <a:sym typeface="Book Antiqua"/>
              </a:rPr>
              <a:t>No</a:t>
            </a:r>
            <a:endParaRPr sz="1488"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22" name="Google Shape;222;p12"/>
          <p:cNvSpPr txBox="1"/>
          <p:nvPr/>
        </p:nvSpPr>
        <p:spPr>
          <a:xfrm>
            <a:off x="4922820" y="1049077"/>
            <a:ext cx="565630" cy="30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t" anchorCtr="0">
            <a:spAutoFit/>
          </a:bodyPr>
          <a:lstStyle/>
          <a:p>
            <a:pPr defTabSz="756117"/>
            <a:r>
              <a:rPr lang="cs-CZ" sz="1488">
                <a:latin typeface="Book Antiqua"/>
                <a:ea typeface="Book Antiqua"/>
                <a:cs typeface="Book Antiqua"/>
                <a:sym typeface="Book Antiqua"/>
              </a:rPr>
              <a:t>Yes</a:t>
            </a:r>
            <a:endParaRPr sz="1488">
              <a:latin typeface="Book Antiqua"/>
              <a:ea typeface="Book Antiqua"/>
              <a:cs typeface="Book Antiqua"/>
              <a:sym typeface="Book Antiqua"/>
            </a:endParaRPr>
          </a:p>
        </p:txBody>
      </p:sp>
      <p:cxnSp>
        <p:nvCxnSpPr>
          <p:cNvPr id="223" name="Google Shape;223;p12"/>
          <p:cNvCxnSpPr/>
          <p:nvPr/>
        </p:nvCxnSpPr>
        <p:spPr>
          <a:xfrm rot="10800000" flipH="1">
            <a:off x="4684660" y="1287236"/>
            <a:ext cx="238160" cy="67223"/>
          </a:xfrm>
          <a:prstGeom prst="straightConnector1">
            <a:avLst/>
          </a:prstGeom>
          <a:noFill/>
          <a:ln w="12700" cap="flat" cmpd="sng">
            <a:solidFill>
              <a:srgbClr val="732D1E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4" name="Google Shape;224;p12"/>
          <p:cNvCxnSpPr>
            <a:endCxn id="222" idx="1"/>
          </p:cNvCxnSpPr>
          <p:nvPr/>
        </p:nvCxnSpPr>
        <p:spPr>
          <a:xfrm flipV="1">
            <a:off x="4267953" y="1201720"/>
            <a:ext cx="654867" cy="49"/>
          </a:xfrm>
          <a:prstGeom prst="straightConnector1">
            <a:avLst/>
          </a:prstGeom>
          <a:noFill/>
          <a:ln w="12700" cap="flat" cmpd="sng">
            <a:solidFill>
              <a:srgbClr val="732D1E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5" name="Google Shape;225;p12"/>
          <p:cNvCxnSpPr/>
          <p:nvPr/>
        </p:nvCxnSpPr>
        <p:spPr>
          <a:xfrm>
            <a:off x="4506040" y="2061256"/>
            <a:ext cx="238160" cy="178620"/>
          </a:xfrm>
          <a:prstGeom prst="straightConnector1">
            <a:avLst/>
          </a:prstGeom>
          <a:noFill/>
          <a:ln w="12700" cap="flat" cmpd="sng">
            <a:solidFill>
              <a:srgbClr val="732D1E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A3BF3B4-CFF1-4EA9-B7EA-794D15DD9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7" y="471434"/>
            <a:ext cx="9089292" cy="871709"/>
          </a:xfrm>
        </p:spPr>
        <p:txBody>
          <a:bodyPr/>
          <a:lstStyle/>
          <a:p>
            <a:r>
              <a:rPr lang="cs-CZ" sz="4800" dirty="0"/>
              <a:t>Zábavnost hry versus užitečnost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118271-4AE1-456A-B56A-0CE781427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110" y="1859050"/>
            <a:ext cx="6559717" cy="348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1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250" t="7751" r="6881" b="4540"/>
          <a:stretch/>
        </p:blipFill>
        <p:spPr>
          <a:xfrm>
            <a:off x="1866917" y="1823096"/>
            <a:ext cx="6394943" cy="36319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37" name="Google Shape;237;p13"/>
          <p:cNvSpPr txBox="1">
            <a:spLocks noGrp="1"/>
          </p:cNvSpPr>
          <p:nvPr>
            <p:ph type="title"/>
          </p:nvPr>
        </p:nvSpPr>
        <p:spPr>
          <a:xfrm>
            <a:off x="461108" y="471434"/>
            <a:ext cx="8964246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4800"/>
            </a:pPr>
            <a:r>
              <a:rPr lang="cs-CZ" sz="3969" dirty="0"/>
              <a:t>Časová náročnost hry (40 – 60 minut)</a:t>
            </a:r>
            <a:endParaRPr sz="3969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500" t="8292" r="7163" b="5414"/>
          <a:stretch/>
        </p:blipFill>
        <p:spPr>
          <a:xfrm>
            <a:off x="1853096" y="1812180"/>
            <a:ext cx="6373597" cy="358331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43" name="Google Shape;243;p14"/>
          <p:cNvSpPr txBox="1">
            <a:spLocks noGrp="1"/>
          </p:cNvSpPr>
          <p:nvPr>
            <p:ph type="title"/>
          </p:nvPr>
        </p:nvSpPr>
        <p:spPr>
          <a:xfrm>
            <a:off x="375138" y="471434"/>
            <a:ext cx="9167447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5400"/>
            </a:pPr>
            <a:r>
              <a:rPr lang="cs-CZ" dirty="0"/>
              <a:t>Efektivita pro výuku chemie 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CD02FCE-F482-46C2-A0B8-007AC58C2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77" r="-14" b="4626"/>
          <a:stretch/>
        </p:blipFill>
        <p:spPr>
          <a:xfrm>
            <a:off x="1410" y="918796"/>
            <a:ext cx="10082390" cy="4751754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A5EF0F15-A49F-4BEF-81DB-028BFEC9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52" y="226647"/>
            <a:ext cx="8455086" cy="692150"/>
          </a:xfrm>
        </p:spPr>
        <p:txBody>
          <a:bodyPr/>
          <a:lstStyle/>
          <a:p>
            <a:r>
              <a:rPr lang="cs-CZ" sz="4800" dirty="0"/>
              <a:t>C. První webová stránka hry</a:t>
            </a:r>
          </a:p>
        </p:txBody>
      </p:sp>
    </p:spTree>
    <p:extLst>
      <p:ext uri="{BB962C8B-B14F-4D97-AF65-F5344CB8AC3E}">
        <p14:creationId xmlns:p14="http://schemas.microsoft.com/office/powerpoint/2010/main" val="3558226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1249718-1F24-491B-8825-A671E9746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2" t="11854" r="26208" b="43905"/>
          <a:stretch/>
        </p:blipFill>
        <p:spPr>
          <a:xfrm>
            <a:off x="5093675" y="171938"/>
            <a:ext cx="4962769" cy="25087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16AC2B1-0841-4BD7-B97B-1A0C5153A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3" t="11577" r="30240" b="44182"/>
          <a:stretch/>
        </p:blipFill>
        <p:spPr>
          <a:xfrm>
            <a:off x="195384" y="171938"/>
            <a:ext cx="4587631" cy="25087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C5E765A-DEC1-4150-820E-113F754FA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27" t="11302" r="26985" b="47273"/>
          <a:stretch/>
        </p:blipFill>
        <p:spPr>
          <a:xfrm>
            <a:off x="2351140" y="2897798"/>
            <a:ext cx="5485069" cy="266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79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DCC00-5524-442F-A6CE-5DB71A379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Cílová skupina, parametry hry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1AA4B9E-E0DB-4CCE-AEC2-79B81ADE9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Konec kvarty nebo začátek kvinty osmiletého gymnázia</a:t>
            </a:r>
          </a:p>
          <a:p>
            <a:r>
              <a:rPr lang="cs-CZ" dirty="0"/>
              <a:t>Věk 14 – 16 let</a:t>
            </a:r>
          </a:p>
          <a:p>
            <a:r>
              <a:rPr lang="cs-CZ" dirty="0"/>
              <a:t>Zopakování pojmů z nižšího gymnázia ( shrnutí výsledků laboratorních prací), online exkurze na zajímavé vzdálené místo</a:t>
            </a:r>
          </a:p>
          <a:p>
            <a:r>
              <a:rPr lang="cs-CZ" dirty="0"/>
              <a:t>Kombinace přírodovědných otázek (</a:t>
            </a:r>
            <a:r>
              <a:rPr lang="cs-CZ" dirty="0" err="1"/>
              <a:t>Bi,Che</a:t>
            </a:r>
            <a:r>
              <a:rPr lang="cs-CZ" dirty="0"/>
              <a:t>, Ze)</a:t>
            </a:r>
          </a:p>
          <a:p>
            <a:r>
              <a:rPr lang="cs-CZ" dirty="0"/>
              <a:t>Možnost volby cesty po chemických nebo biologických otázkách</a:t>
            </a:r>
          </a:p>
          <a:p>
            <a:r>
              <a:rPr lang="cs-CZ" dirty="0"/>
              <a:t>U zkušených žáků lze stihnout za 90 minut (dvouhodinovka)</a:t>
            </a:r>
          </a:p>
          <a:p>
            <a:r>
              <a:rPr lang="cs-CZ" dirty="0"/>
              <a:t>Lze rozdělit na několik po sobě jdoucích bloků (prezentací) jako dlouhodobou hru (např. 1x za čtvrtletí, tj. celoroční hra)</a:t>
            </a:r>
          </a:p>
          <a:p>
            <a:r>
              <a:rPr lang="cs-CZ" dirty="0"/>
              <a:t>Možnost kombinovat s úkoly v terénu či ve třídě</a:t>
            </a:r>
          </a:p>
          <a:p>
            <a:r>
              <a:rPr lang="cs-CZ" dirty="0"/>
              <a:t>Problém dlouhodobé varianty: </a:t>
            </a:r>
            <a:r>
              <a:rPr lang="cs-CZ" b="1" dirty="0"/>
              <a:t>Jak udržet napětí a zájem?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237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1830813" y="471434"/>
            <a:ext cx="6413280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5400"/>
            </a:pPr>
            <a:r>
              <a:rPr lang="cs-CZ" dirty="0"/>
              <a:t>Závěr</a:t>
            </a:r>
            <a:endParaRPr dirty="0"/>
          </a:p>
        </p:txBody>
      </p:sp>
      <p:sp>
        <p:nvSpPr>
          <p:cNvPr id="249" name="Google Shape;249;p15"/>
          <p:cNvSpPr txBox="1">
            <a:spLocks noGrp="1"/>
          </p:cNvSpPr>
          <p:nvPr>
            <p:ph type="body" idx="1"/>
          </p:nvPr>
        </p:nvSpPr>
        <p:spPr>
          <a:xfrm>
            <a:off x="1945823" y="1859050"/>
            <a:ext cx="6298269" cy="320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t" anchorCtr="0">
            <a:normAutofit/>
          </a:bodyPr>
          <a:lstStyle/>
          <a:p>
            <a:pPr marL="302447" indent="-302447">
              <a:spcBef>
                <a:spcPts val="0"/>
              </a:spcBef>
              <a:buSzPts val="2400"/>
            </a:pPr>
            <a:r>
              <a:rPr lang="cs-CZ" dirty="0"/>
              <a:t>„Méně znamená více“ ( 5 – 7 </a:t>
            </a:r>
            <a:r>
              <a:rPr lang="cs-CZ" dirty="0" err="1"/>
              <a:t>slidů</a:t>
            </a:r>
            <a:r>
              <a:rPr lang="cs-CZ" dirty="0"/>
              <a:t> stačí)</a:t>
            </a:r>
            <a:endParaRPr dirty="0"/>
          </a:p>
          <a:p>
            <a:pPr marL="0" indent="0">
              <a:spcBef>
                <a:spcPts val="397"/>
              </a:spcBef>
              <a:buSzPts val="2400"/>
              <a:buNone/>
            </a:pPr>
            <a:endParaRPr dirty="0"/>
          </a:p>
        </p:txBody>
      </p:sp>
      <p:pic>
        <p:nvPicPr>
          <p:cNvPr id="250" name="Google Shape;250;p15"/>
          <p:cNvPicPr preferRelativeResize="0"/>
          <p:nvPr/>
        </p:nvPicPr>
        <p:blipFill rotWithShape="1">
          <a:blip r:embed="rId3">
            <a:alphaModFix/>
          </a:blip>
          <a:srcRect l="6632" t="8763" r="6233" b="4942"/>
          <a:stretch/>
        </p:blipFill>
        <p:spPr>
          <a:xfrm>
            <a:off x="2024692" y="2285707"/>
            <a:ext cx="5720354" cy="32063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"/>
          <p:cNvSpPr txBox="1">
            <a:spLocks noGrp="1"/>
          </p:cNvSpPr>
          <p:nvPr>
            <p:ph type="body" idx="1"/>
          </p:nvPr>
        </p:nvSpPr>
        <p:spPr>
          <a:xfrm>
            <a:off x="1529044" y="1763557"/>
            <a:ext cx="7025713" cy="363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t" anchorCtr="0">
            <a:noAutofit/>
          </a:bodyPr>
          <a:lstStyle/>
          <a:p>
            <a:pPr marL="302447" indent="-302447">
              <a:spcBef>
                <a:spcPts val="0"/>
              </a:spcBef>
              <a:buSzPts val="1200"/>
            </a:pPr>
            <a:r>
              <a:rPr lang="cs-CZ" sz="992"/>
              <a:t>Alonso, G. and Schroeder, K. T. "Applying active learning in a virtual classroom such as a molecular biology escape room", Biochem. Mol. Biol. Educ., 48, 2020, pp. 514-515. </a:t>
            </a:r>
            <a:r>
              <a:rPr lang="cs-CZ" sz="992" u="sng">
                <a:solidFill>
                  <a:schemeClr val="hlink"/>
                </a:solidFill>
                <a:hlinkClick r:id="rId3"/>
              </a:rPr>
              <a:t>https://doi.org/10.1002/bmb.21429</a:t>
            </a:r>
            <a:r>
              <a:rPr lang="cs-CZ" sz="992"/>
              <a:t> (accessed June 10, 2021)</a:t>
            </a:r>
            <a:endParaRPr sz="992"/>
          </a:p>
          <a:p>
            <a:pPr marL="302447" indent="-302447">
              <a:spcBef>
                <a:spcPts val="198"/>
              </a:spcBef>
              <a:buSzPts val="1200"/>
            </a:pPr>
            <a:r>
              <a:rPr lang="cs-CZ" sz="992"/>
              <a:t>Yllana-Prieto, F., Jeong, J. S. and González-Gómez, D. "An Online-Based Edu-Escape Room: A Comparison Study of a Multidimensional Domain of PSTs with Flipped Sustainability-STEM Contents", Sustainability, 13, 1032, 2021, pp. 1-18. </a:t>
            </a:r>
            <a:r>
              <a:rPr lang="cs-CZ" sz="992" u="sng">
                <a:solidFill>
                  <a:schemeClr val="hlink"/>
                </a:solidFill>
                <a:hlinkClick r:id="rId4"/>
              </a:rPr>
              <a:t>https://doi.org/10.3390/su13031032</a:t>
            </a:r>
            <a:r>
              <a:rPr lang="cs-CZ" sz="992"/>
              <a:t> (accessed June 10, 2021)</a:t>
            </a:r>
            <a:endParaRPr sz="992"/>
          </a:p>
          <a:p>
            <a:pPr marL="302447" indent="-302447">
              <a:spcBef>
                <a:spcPts val="198"/>
              </a:spcBef>
              <a:buSzPts val="1200"/>
            </a:pPr>
            <a:r>
              <a:rPr lang="cs-CZ" sz="992"/>
              <a:t>Sánchez-Martín, J. et al. "Exit for success. Gamifying science and technology for university students using escape-room. A preliminary approach", Heliyon, 6, 7, E04340, Elsevier Ltd., 2020, pp. 1-11. </a:t>
            </a:r>
            <a:r>
              <a:rPr lang="cs-CZ" sz="992" u="sng">
                <a:solidFill>
                  <a:schemeClr val="hlink"/>
                </a:solidFill>
                <a:hlinkClick r:id="rId5"/>
              </a:rPr>
              <a:t>https://doi.org/10.1016/j.heliyon.2020.e04340</a:t>
            </a:r>
            <a:r>
              <a:rPr lang="cs-CZ" sz="992"/>
              <a:t>  (accessed June 10, 2021)</a:t>
            </a:r>
            <a:endParaRPr sz="992"/>
          </a:p>
          <a:p>
            <a:pPr marL="302447" indent="-302447">
              <a:spcBef>
                <a:spcPts val="198"/>
              </a:spcBef>
              <a:buSzPts val="1200"/>
            </a:pPr>
            <a:r>
              <a:rPr lang="cs-CZ" sz="992"/>
              <a:t>Veldkamp, A. et al. Escape Education: A Systematic Review on Escape Rooms in Education. In Educational Research Review, Vol.31, Utrecht, 2020, Pages 18. </a:t>
            </a:r>
            <a:r>
              <a:rPr lang="cs-CZ" sz="992" u="sng">
                <a:solidFill>
                  <a:schemeClr val="hlink"/>
                </a:solidFill>
                <a:hlinkClick r:id="rId6"/>
              </a:rPr>
              <a:t>https://doi.org/10.1016/j.edurev.2020.100364</a:t>
            </a:r>
            <a:r>
              <a:rPr lang="cs-CZ" sz="992"/>
              <a:t> (accessed June 10, 2021)</a:t>
            </a:r>
            <a:endParaRPr sz="992"/>
          </a:p>
          <a:p>
            <a:pPr marL="302447" indent="-302447">
              <a:spcBef>
                <a:spcPts val="198"/>
              </a:spcBef>
              <a:buSzPts val="1200"/>
            </a:pPr>
            <a:r>
              <a:rPr lang="cs-CZ" sz="992"/>
              <a:t>Chlebounová, I. "Putování na Vyšehrad" 2021. </a:t>
            </a:r>
            <a:r>
              <a:rPr lang="cs-CZ" sz="992" u="sng">
                <a:solidFill>
                  <a:schemeClr val="hlink"/>
                </a:solidFill>
                <a:hlinkClick r:id="rId7"/>
              </a:rPr>
              <a:t>https://sites.google.com/natur.cuni.cz/putovn-na-vyehrad/u-vstupn%C3%AD-br%C3%A1ny</a:t>
            </a:r>
            <a:r>
              <a:rPr lang="cs-CZ" sz="992"/>
              <a:t> (accessed June 10, 2021)</a:t>
            </a:r>
            <a:endParaRPr sz="992"/>
          </a:p>
          <a:p>
            <a:pPr marL="302447" indent="-302447">
              <a:spcBef>
                <a:spcPts val="198"/>
              </a:spcBef>
              <a:buSzPts val="1200"/>
            </a:pPr>
            <a:r>
              <a:rPr lang="cs-CZ" sz="992"/>
              <a:t>S. López-Pernas, A. Gordillo, E. Barra and J. Quemada, "Examining the Use of an Educational Escape Room for Teaching Programming in a Higher Education Setting," in </a:t>
            </a:r>
            <a:r>
              <a:rPr lang="cs-CZ" sz="992" i="1"/>
              <a:t>IEEE Access</a:t>
            </a:r>
            <a:r>
              <a:rPr lang="cs-CZ" sz="992"/>
              <a:t>, vol. 7, 2019, pp. 31723-31737. </a:t>
            </a:r>
            <a:r>
              <a:rPr lang="cs-CZ" sz="992" u="sng">
                <a:solidFill>
                  <a:schemeClr val="hlink"/>
                </a:solidFill>
                <a:hlinkClick r:id="rId8"/>
              </a:rPr>
              <a:t>https://doi.org/10.1109/ACCESS.2019.2902976</a:t>
            </a:r>
            <a:r>
              <a:rPr lang="cs-CZ" sz="992"/>
              <a:t>. (accessed June 10, 2021)</a:t>
            </a:r>
            <a:endParaRPr sz="992"/>
          </a:p>
          <a:p>
            <a:pPr marL="302447" indent="-302447">
              <a:spcBef>
                <a:spcPts val="198"/>
              </a:spcBef>
              <a:buSzPts val="1200"/>
            </a:pPr>
            <a:r>
              <a:rPr lang="cs-CZ" sz="992"/>
              <a:t>Vörös, A. I. V. and Sárközi, Z. "Physics escape room as an educational tool" in AIP Conference Proceedings 1916, 050002 (2017). </a:t>
            </a:r>
            <a:r>
              <a:rPr lang="cs-CZ" sz="992" u="sng">
                <a:solidFill>
                  <a:schemeClr val="hlink"/>
                </a:solidFill>
                <a:hlinkClick r:id="rId9"/>
              </a:rPr>
              <a:t>https://doi.org/10.1063/1.5017455</a:t>
            </a:r>
            <a:r>
              <a:rPr lang="cs-CZ" sz="992"/>
              <a:t> (accessed June 10, 2021)</a:t>
            </a:r>
            <a:endParaRPr sz="992"/>
          </a:p>
          <a:p>
            <a:pPr marL="302447" indent="-302447">
              <a:spcBef>
                <a:spcPts val="198"/>
              </a:spcBef>
              <a:buSzPts val="1200"/>
            </a:pPr>
            <a:r>
              <a:rPr lang="cs-CZ" sz="992"/>
              <a:t>Plakogiannis, R., Stefanidis, A., Hernandez, N., Nogid, A. "A heart failure themed escape room approach to enhance pharmacy student learning", Currents in pharmacy teaching and learning, 05, 2020. </a:t>
            </a:r>
            <a:r>
              <a:rPr lang="cs-CZ" sz="992" u="sng">
                <a:solidFill>
                  <a:schemeClr val="hlink"/>
                </a:solidFill>
                <a:hlinkClick r:id="rId10"/>
              </a:rPr>
              <a:t>https://doi.org/10.1016/j.cptl.2020.04.014</a:t>
            </a:r>
            <a:r>
              <a:rPr lang="cs-CZ" sz="992"/>
              <a:t> (accessed June 10, 2021)</a:t>
            </a:r>
            <a:endParaRPr sz="992"/>
          </a:p>
          <a:p>
            <a:pPr marL="302447" indent="-302447">
              <a:spcBef>
                <a:spcPts val="198"/>
              </a:spcBef>
              <a:buSzPts val="1200"/>
            </a:pPr>
            <a:r>
              <a:rPr lang="cs-CZ" sz="992"/>
              <a:t>Gordillo, A. et al. "Evaluating an Educational Escape Room Conducted Remotely for Teaching Software Engineering "IEEE Access, 8, 2020. </a:t>
            </a:r>
            <a:r>
              <a:rPr lang="cs-CZ" sz="992" u="sng">
                <a:solidFill>
                  <a:schemeClr val="hlink"/>
                </a:solidFill>
                <a:hlinkClick r:id="rId11"/>
              </a:rPr>
              <a:t>https://doi.org/10.1109/ACCESS.2020.3044380</a:t>
            </a:r>
            <a:r>
              <a:rPr lang="cs-CZ" sz="992"/>
              <a:t>  (accessed June 10, 2021)</a:t>
            </a:r>
            <a:endParaRPr sz="992"/>
          </a:p>
        </p:txBody>
      </p:sp>
      <p:sp>
        <p:nvSpPr>
          <p:cNvPr id="256" name="Google Shape;256;p16"/>
          <p:cNvSpPr txBox="1">
            <a:spLocks noGrp="1"/>
          </p:cNvSpPr>
          <p:nvPr>
            <p:ph type="title"/>
          </p:nvPr>
        </p:nvSpPr>
        <p:spPr>
          <a:xfrm>
            <a:off x="1830813" y="471434"/>
            <a:ext cx="6413280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5400"/>
            </a:pPr>
            <a:r>
              <a:rPr lang="cs-CZ" dirty="0"/>
              <a:t>Literatura</a:t>
            </a: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7" descr="C:\Users\ich\Dropbox\Screenshots\Screenshot 2022-10-29 15.35.05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647" t="8959" r="6616" b="5218"/>
          <a:stretch/>
        </p:blipFill>
        <p:spPr>
          <a:xfrm>
            <a:off x="1886283" y="1823096"/>
            <a:ext cx="6372084" cy="35465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2" name="Google Shape;262;p17"/>
          <p:cNvSpPr txBox="1">
            <a:spLocks noGrp="1"/>
          </p:cNvSpPr>
          <p:nvPr>
            <p:ph type="title"/>
          </p:nvPr>
        </p:nvSpPr>
        <p:spPr>
          <a:xfrm>
            <a:off x="1830813" y="471434"/>
            <a:ext cx="6413280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4400"/>
            </a:pPr>
            <a:r>
              <a:rPr lang="cs-CZ" sz="3638" dirty="0"/>
              <a:t>Máte nějaké otázky?</a:t>
            </a:r>
            <a:endParaRPr sz="3638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"/>
          <p:cNvSpPr txBox="1">
            <a:spLocks noGrp="1"/>
          </p:cNvSpPr>
          <p:nvPr>
            <p:ph type="body" idx="1"/>
          </p:nvPr>
        </p:nvSpPr>
        <p:spPr>
          <a:xfrm>
            <a:off x="1273908" y="1732540"/>
            <a:ext cx="6970185" cy="333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t" anchorCtr="0">
            <a:normAutofit lnSpcReduction="10000"/>
          </a:bodyPr>
          <a:lstStyle/>
          <a:p>
            <a:pPr marL="425316" indent="-425316">
              <a:spcBef>
                <a:spcPts val="0"/>
              </a:spcBef>
              <a:buSzPts val="2400"/>
              <a:buFont typeface="Book Antiqua"/>
              <a:buAutoNum type="alphaUcPeriod"/>
            </a:pPr>
            <a:r>
              <a:rPr lang="cs-CZ" dirty="0"/>
              <a:t>Ukázka první online hry „Zamrzlá rusalka“</a:t>
            </a:r>
          </a:p>
          <a:p>
            <a:pPr marL="803374" lvl="1" indent="-425316">
              <a:spcBef>
                <a:spcPts val="0"/>
              </a:spcBef>
              <a:buSzPts val="2400"/>
              <a:buFont typeface="Book Antiqua"/>
              <a:buAutoNum type="alphaLcParenR"/>
            </a:pPr>
            <a:r>
              <a:rPr lang="cs-CZ" dirty="0"/>
              <a:t>Jak udělat online únikovou hru </a:t>
            </a:r>
          </a:p>
          <a:p>
            <a:pPr marL="835258" lvl="1" indent="-457200">
              <a:spcBef>
                <a:spcPts val="0"/>
              </a:spcBef>
              <a:buSzPts val="2400"/>
              <a:buFont typeface="+mj-lt"/>
              <a:buAutoNum type="alphaLcParenR"/>
            </a:pPr>
            <a:r>
              <a:rPr lang="cs-CZ" dirty="0"/>
              <a:t>Cílová skupina</a:t>
            </a:r>
          </a:p>
          <a:p>
            <a:pPr marL="835258" lvl="1" indent="-457200">
              <a:spcBef>
                <a:spcPts val="0"/>
              </a:spcBef>
              <a:buSzPts val="2400"/>
              <a:buFont typeface="+mj-lt"/>
              <a:buAutoNum type="alphaLcParenR"/>
            </a:pPr>
            <a:r>
              <a:rPr lang="cs-CZ" dirty="0"/>
              <a:t>Parametry hry</a:t>
            </a:r>
          </a:p>
          <a:p>
            <a:pPr marL="425316" indent="-425316">
              <a:spcBef>
                <a:spcPts val="0"/>
              </a:spcBef>
              <a:buSzPts val="2400"/>
              <a:buFont typeface="Book Antiqua"/>
              <a:buAutoNum type="alphaUcPeriod"/>
            </a:pPr>
            <a:r>
              <a:rPr lang="cs-CZ" dirty="0"/>
              <a:t>Ukázka druhé online hry „Nalezený deník“</a:t>
            </a:r>
          </a:p>
          <a:p>
            <a:pPr marL="803374" lvl="1" indent="-425316">
              <a:spcBef>
                <a:spcPts val="0"/>
              </a:spcBef>
              <a:buSzPts val="2400"/>
              <a:buFont typeface="Book Antiqua"/>
              <a:buAutoNum type="alphaLcParenR"/>
            </a:pPr>
            <a:r>
              <a:rPr lang="cs-CZ" dirty="0"/>
              <a:t>Jak udělat online hru, využitelné aplikace </a:t>
            </a:r>
          </a:p>
          <a:p>
            <a:pPr marL="835258" lvl="1" indent="-457200">
              <a:spcBef>
                <a:spcPts val="0"/>
              </a:spcBef>
              <a:buSzPts val="2400"/>
              <a:buFont typeface="+mj-lt"/>
              <a:buAutoNum type="alphaLcParenR"/>
            </a:pPr>
            <a:r>
              <a:rPr lang="cs-CZ" dirty="0"/>
              <a:t>Proč ji dělat (výhody x nevýhody)</a:t>
            </a:r>
          </a:p>
          <a:p>
            <a:pPr marL="835258" lvl="1" indent="-457200">
              <a:spcBef>
                <a:spcPts val="0"/>
              </a:spcBef>
              <a:buSzPts val="2400"/>
              <a:buFont typeface="+mj-lt"/>
              <a:buAutoNum type="alphaLcParenR"/>
            </a:pPr>
            <a:r>
              <a:rPr lang="cs-CZ" dirty="0"/>
              <a:t>Pro koho ji dělat (předpoklady)</a:t>
            </a:r>
          </a:p>
          <a:p>
            <a:pPr marL="457200" indent="-457200">
              <a:spcBef>
                <a:spcPts val="0"/>
              </a:spcBef>
              <a:buSzPts val="2400"/>
              <a:buFont typeface="+mj-lt"/>
              <a:buAutoNum type="alphaUcPeriod"/>
            </a:pPr>
            <a:r>
              <a:rPr lang="cs-CZ" dirty="0"/>
              <a:t>Třetí online hra „Naučná stezka v Horce u Olomouce“</a:t>
            </a:r>
          </a:p>
          <a:p>
            <a:pPr marL="0" indent="0">
              <a:spcBef>
                <a:spcPts val="0"/>
              </a:spcBef>
              <a:buSzPts val="2400"/>
              <a:buNone/>
            </a:pPr>
            <a:endParaRPr lang="cs-CZ" dirty="0"/>
          </a:p>
          <a:p>
            <a:pPr marL="378058" lvl="1" indent="0">
              <a:spcBef>
                <a:spcPts val="0"/>
              </a:spcBef>
              <a:buSzPts val="2400"/>
              <a:buNone/>
            </a:pPr>
            <a:endParaRPr dirty="0"/>
          </a:p>
          <a:p>
            <a:pPr marL="0" indent="0">
              <a:spcBef>
                <a:spcPts val="397"/>
              </a:spcBef>
              <a:buSzPts val="2400"/>
              <a:buNone/>
            </a:pPr>
            <a:endParaRPr dirty="0"/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1826743" y="453677"/>
            <a:ext cx="6413280" cy="87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5" tIns="37787" rIns="75595" bIns="37787" anchor="ctr" anchorCtr="0">
            <a:noAutofit/>
          </a:bodyPr>
          <a:lstStyle/>
          <a:p>
            <a:pPr>
              <a:buSzPts val="4000"/>
            </a:pPr>
            <a:r>
              <a:rPr lang="cs-CZ" sz="3308" dirty="0"/>
              <a:t>Struktura prezentace</a:t>
            </a:r>
            <a:endParaRPr sz="3308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3DC05BFC-CD45-4664-B0A3-8A2A1B8B8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94515" indent="0">
              <a:buNone/>
            </a:pPr>
            <a:r>
              <a:rPr lang="cs-CZ" dirty="0"/>
              <a:t>RNDr. Irena </a:t>
            </a:r>
            <a:r>
              <a:rPr lang="cs-CZ" dirty="0" err="1"/>
              <a:t>Chlebounová</a:t>
            </a:r>
            <a:r>
              <a:rPr lang="cs-CZ" dirty="0"/>
              <a:t> </a:t>
            </a:r>
          </a:p>
          <a:p>
            <a:pPr marL="94515" indent="0">
              <a:buNone/>
            </a:pPr>
            <a:r>
              <a:rPr lang="cs-CZ" dirty="0"/>
              <a:t>Katedra učitelství a didaktiky biologie </a:t>
            </a:r>
          </a:p>
          <a:p>
            <a:pPr marL="94515" indent="0">
              <a:buNone/>
            </a:pPr>
            <a:r>
              <a:rPr lang="cs-CZ" dirty="0"/>
              <a:t>Přírodovědecká fakulta Univerzity Karlovy</a:t>
            </a:r>
          </a:p>
          <a:p>
            <a:pPr marL="94515" indent="0">
              <a:buNone/>
            </a:pPr>
            <a:r>
              <a:rPr lang="cs-CZ" dirty="0"/>
              <a:t>Viničná 7, Praha 2, 128 43</a:t>
            </a:r>
          </a:p>
          <a:p>
            <a:pPr marL="94515" indent="0">
              <a:buNone/>
            </a:pPr>
            <a:r>
              <a:rPr lang="cs-CZ" dirty="0">
                <a:hlinkClick r:id="rId2"/>
              </a:rPr>
              <a:t>chleboui@natur.cuni.cz</a:t>
            </a:r>
            <a:endParaRPr lang="cs-CZ" dirty="0"/>
          </a:p>
          <a:p>
            <a:pPr marL="94515" indent="0">
              <a:buNone/>
            </a:pPr>
            <a:endParaRPr lang="cs-CZ" dirty="0"/>
          </a:p>
          <a:p>
            <a:pPr marL="94515" indent="0">
              <a:buNone/>
            </a:pPr>
            <a:r>
              <a:rPr lang="cs-CZ" dirty="0"/>
              <a:t>Arcibiskupské gymnázium</a:t>
            </a:r>
          </a:p>
          <a:p>
            <a:pPr marL="94515" indent="0">
              <a:buNone/>
            </a:pPr>
            <a:r>
              <a:rPr lang="cs-CZ" dirty="0"/>
              <a:t>Korunní 581/2</a:t>
            </a:r>
          </a:p>
          <a:p>
            <a:pPr marL="94515" indent="0">
              <a:buNone/>
            </a:pPr>
            <a:r>
              <a:rPr lang="cs-CZ" dirty="0"/>
              <a:t>Praha 2, 120 00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654FFD-056C-4394-93DF-2D9C9062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08" y="471434"/>
            <a:ext cx="9112738" cy="871709"/>
          </a:xfrm>
        </p:spPr>
        <p:txBody>
          <a:bodyPr/>
          <a:lstStyle/>
          <a:p>
            <a:r>
              <a:rPr lang="cs-CZ" sz="4400" dirty="0"/>
              <a:t>Kontakt na autorku únikových her</a:t>
            </a:r>
          </a:p>
        </p:txBody>
      </p:sp>
    </p:spTree>
    <p:extLst>
      <p:ext uri="{BB962C8B-B14F-4D97-AF65-F5344CB8AC3E}">
        <p14:creationId xmlns:p14="http://schemas.microsoft.com/office/powerpoint/2010/main" val="346798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A9E0202-FE28-4409-93D7-38BDDFEAA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56" r="-14" b="4763"/>
          <a:stretch/>
        </p:blipFill>
        <p:spPr>
          <a:xfrm>
            <a:off x="211594" y="1000368"/>
            <a:ext cx="9502929" cy="4670181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B10A7291-CB49-4FC3-B117-889112831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52" y="296986"/>
            <a:ext cx="8220626" cy="633045"/>
          </a:xfrm>
        </p:spPr>
        <p:txBody>
          <a:bodyPr/>
          <a:lstStyle/>
          <a:p>
            <a:r>
              <a:rPr lang="cs-CZ" dirty="0"/>
              <a:t>A. První webová stránka </a:t>
            </a:r>
          </a:p>
        </p:txBody>
      </p:sp>
    </p:spTree>
    <p:extLst>
      <p:ext uri="{BB962C8B-B14F-4D97-AF65-F5344CB8AC3E}">
        <p14:creationId xmlns:p14="http://schemas.microsoft.com/office/powerpoint/2010/main" val="21587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1EE57AB1-6301-4CDE-A23E-630C8FBCA38B}"/>
              </a:ext>
            </a:extLst>
          </p:cNvPr>
          <p:cNvSpPr/>
          <p:nvPr/>
        </p:nvSpPr>
        <p:spPr>
          <a:xfrm>
            <a:off x="4924720" y="2681387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937EE3-04BF-4A8B-8E5E-70156D9D0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9" r="-14" b="14687"/>
          <a:stretch/>
        </p:blipFill>
        <p:spPr>
          <a:xfrm>
            <a:off x="0" y="1301749"/>
            <a:ext cx="10082390" cy="4368801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8421E897-679D-4766-99D9-1ABEC88C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1434"/>
            <a:ext cx="9417538" cy="871709"/>
          </a:xfrm>
        </p:spPr>
        <p:txBody>
          <a:bodyPr/>
          <a:lstStyle/>
          <a:p>
            <a:r>
              <a:rPr lang="cs-CZ" sz="4800" dirty="0"/>
              <a:t>Google prezentace první </a:t>
            </a:r>
            <a:r>
              <a:rPr lang="cs-CZ" sz="4800" dirty="0" err="1"/>
              <a:t>slide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36764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21CE19F-DE9A-4DA4-89EF-8F1A29CD7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83" r="-14" b="14549"/>
          <a:stretch/>
        </p:blipFill>
        <p:spPr>
          <a:xfrm>
            <a:off x="1410" y="1317380"/>
            <a:ext cx="10082390" cy="435317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BCA5D475-F19B-4C9E-9E88-942001AD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471434"/>
            <a:ext cx="9644185" cy="871709"/>
          </a:xfrm>
        </p:spPr>
        <p:txBody>
          <a:bodyPr/>
          <a:lstStyle/>
          <a:p>
            <a:r>
              <a:rPr lang="cs-CZ" dirty="0"/>
              <a:t>Formát obrázků, odkazy</a:t>
            </a:r>
          </a:p>
        </p:txBody>
      </p:sp>
    </p:spTree>
    <p:extLst>
      <p:ext uri="{BB962C8B-B14F-4D97-AF65-F5344CB8AC3E}">
        <p14:creationId xmlns:p14="http://schemas.microsoft.com/office/powerpoint/2010/main" val="347491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7998764-5AC1-441D-B9B2-597C40136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6" r="-14" b="4764"/>
          <a:stretch/>
        </p:blipFill>
        <p:spPr>
          <a:xfrm>
            <a:off x="247461" y="1039446"/>
            <a:ext cx="9498324" cy="4631104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53B51308-D9F3-4F3A-8C9A-472D1466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52" y="203200"/>
            <a:ext cx="8462902" cy="742463"/>
          </a:xfrm>
        </p:spPr>
        <p:txBody>
          <a:bodyPr/>
          <a:lstStyle/>
          <a:p>
            <a:r>
              <a:rPr lang="cs-CZ" dirty="0"/>
              <a:t>Druhá webová stránka</a:t>
            </a:r>
          </a:p>
        </p:txBody>
      </p:sp>
    </p:spTree>
    <p:extLst>
      <p:ext uri="{BB962C8B-B14F-4D97-AF65-F5344CB8AC3E}">
        <p14:creationId xmlns:p14="http://schemas.microsoft.com/office/powerpoint/2010/main" val="277816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998E71C-6DBA-443B-A933-96E8CF1D1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2" r="-14" b="13722"/>
          <a:stretch/>
        </p:blipFill>
        <p:spPr>
          <a:xfrm>
            <a:off x="1410" y="1239227"/>
            <a:ext cx="10082390" cy="4431323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FC91F13-C6D9-46BF-8D9C-4D2A4275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45" y="471434"/>
            <a:ext cx="9511323" cy="871709"/>
          </a:xfrm>
        </p:spPr>
        <p:txBody>
          <a:bodyPr/>
          <a:lstStyle/>
          <a:p>
            <a:r>
              <a:rPr lang="cs-CZ" dirty="0"/>
              <a:t>Google prezentace druhý </a:t>
            </a:r>
            <a:r>
              <a:rPr lang="cs-CZ" dirty="0" err="1"/>
              <a:t>slide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6332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vrdý obal">
  <a:themeElements>
    <a:clrScheme name="Tvrdý obal">
      <a:dk1>
        <a:srgbClr val="000000"/>
      </a:dk1>
      <a:lt1>
        <a:srgbClr val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1451</Words>
  <Application>Microsoft Office PowerPoint</Application>
  <PresentationFormat>Vlastní</PresentationFormat>
  <Paragraphs>148</Paragraphs>
  <Slides>40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Book Antiqua</vt:lpstr>
      <vt:lpstr>Calibri</vt:lpstr>
      <vt:lpstr>Noto Sans Symbols</vt:lpstr>
      <vt:lpstr>Office Theme</vt:lpstr>
      <vt:lpstr>Tvrdý obal</vt:lpstr>
      <vt:lpstr>Odpoledne s chemií</vt:lpstr>
      <vt:lpstr>Úniková hra</vt:lpstr>
      <vt:lpstr>Úniková hra</vt:lpstr>
      <vt:lpstr>Struktura prezentace</vt:lpstr>
      <vt:lpstr>A. První webová stránka </vt:lpstr>
      <vt:lpstr>Google prezentace první slide</vt:lpstr>
      <vt:lpstr>Formát obrázků, odkazy</vt:lpstr>
      <vt:lpstr>Druhá webová stránka</vt:lpstr>
      <vt:lpstr>Google prezentace druhý slide</vt:lpstr>
      <vt:lpstr>Třetí webová stránka</vt:lpstr>
      <vt:lpstr>Google prezentace třetí slide</vt:lpstr>
      <vt:lpstr>A. Zamrzlá rusalka</vt:lpstr>
      <vt:lpstr>Cílová skupina, parametry hry</vt:lpstr>
      <vt:lpstr>Prezentace aplikace PowerPoint</vt:lpstr>
      <vt:lpstr>B. Webová stránka druhé únikové hry </vt:lpstr>
      <vt:lpstr>Nalezený deník úvod</vt:lpstr>
      <vt:lpstr>Google Prezentace  s obrázky a internetovými odkazy </vt:lpstr>
      <vt:lpstr>a) Jak udělat online únikovou hru</vt:lpstr>
      <vt:lpstr>Aplikace Flippity</vt:lpstr>
      <vt:lpstr>Aplikace Wordwall</vt:lpstr>
      <vt:lpstr>Aplikace Learning Apps</vt:lpstr>
      <vt:lpstr>Zajímavý příběh</vt:lpstr>
      <vt:lpstr>b) Proč dělat únikovou hru v chemii?</vt:lpstr>
      <vt:lpstr>Výhody únikové hry</vt:lpstr>
      <vt:lpstr>Nevýhody online hry</vt:lpstr>
      <vt:lpstr> c) Pro koho je úniková hra?  </vt:lpstr>
      <vt:lpstr>Cílová skupina</vt:lpstr>
      <vt:lpstr>Reflexní dotazník</vt:lpstr>
      <vt:lpstr>Výsledky reflexního dotazníku</vt:lpstr>
      <vt:lpstr>Prezentace aplikace PowerPoint</vt:lpstr>
      <vt:lpstr>Zábavnost hry versus užitečnost</vt:lpstr>
      <vt:lpstr>Časová náročnost hry (40 – 60 minut)</vt:lpstr>
      <vt:lpstr>Efektivita pro výuku chemie </vt:lpstr>
      <vt:lpstr>C. První webová stránka hry</vt:lpstr>
      <vt:lpstr>Prezentace aplikace PowerPoint</vt:lpstr>
      <vt:lpstr>Cílová skupina, parametry hry</vt:lpstr>
      <vt:lpstr>Závěr</vt:lpstr>
      <vt:lpstr>Literatura</vt:lpstr>
      <vt:lpstr>Máte nějaké otázky?</vt:lpstr>
      <vt:lpstr>Kontakt na autorku únikových 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Odpoledne s chemií</dc:title>
  <dc:creator>Martin Kopecký</dc:creator>
  <cp:lastModifiedBy>Chlebounova Irena</cp:lastModifiedBy>
  <cp:revision>50</cp:revision>
  <dcterms:created xsi:type="dcterms:W3CDTF">2022-03-02T12:58:37Z</dcterms:created>
  <dcterms:modified xsi:type="dcterms:W3CDTF">2023-02-22T13:34:22Z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2021-12-01T00:00:00Z</vt:filetime>
  </property>
  <property fmtid="{D5CDD505-2E9C-101B-9397-08002B2CF9AE}" pid="3" name="Creator">
    <vt:lpwstr>Impress</vt:lpwstr>
  </property>
  <property fmtid="{D5CDD505-2E9C-101B-9397-08002B2CF9AE}" pid="4" name="LastSaved">
    <vt:filetime>2021-12-01T00:00:00Z</vt:filetime>
  </property>
</Properties>
</file>