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8"/>
  </p:notesMasterIdLst>
  <p:sldIdLst>
    <p:sldId id="481" r:id="rId2"/>
    <p:sldId id="482" r:id="rId3"/>
    <p:sldId id="821" r:id="rId4"/>
    <p:sldId id="259" r:id="rId5"/>
    <p:sldId id="458" r:id="rId6"/>
    <p:sldId id="600" r:id="rId7"/>
    <p:sldId id="601" r:id="rId8"/>
    <p:sldId id="823" r:id="rId9"/>
    <p:sldId id="831" r:id="rId10"/>
    <p:sldId id="832" r:id="rId11"/>
    <p:sldId id="828" r:id="rId12"/>
    <p:sldId id="599" r:id="rId13"/>
    <p:sldId id="602" r:id="rId14"/>
    <p:sldId id="257" r:id="rId15"/>
    <p:sldId id="262" r:id="rId16"/>
    <p:sldId id="297" r:id="rId17"/>
    <p:sldId id="283" r:id="rId18"/>
    <p:sldId id="284" r:id="rId19"/>
    <p:sldId id="285" r:id="rId20"/>
    <p:sldId id="278" r:id="rId21"/>
    <p:sldId id="295" r:id="rId22"/>
    <p:sldId id="279" r:id="rId23"/>
    <p:sldId id="280" r:id="rId24"/>
    <p:sldId id="286" r:id="rId25"/>
    <p:sldId id="287" r:id="rId26"/>
    <p:sldId id="289" r:id="rId27"/>
    <p:sldId id="288" r:id="rId28"/>
    <p:sldId id="290" r:id="rId29"/>
    <p:sldId id="291" r:id="rId30"/>
    <p:sldId id="292" r:id="rId31"/>
    <p:sldId id="293" r:id="rId32"/>
    <p:sldId id="294" r:id="rId33"/>
    <p:sldId id="264" r:id="rId34"/>
    <p:sldId id="274" r:id="rId35"/>
    <p:sldId id="809" r:id="rId36"/>
    <p:sldId id="810" r:id="rId37"/>
    <p:sldId id="811" r:id="rId38"/>
    <p:sldId id="812" r:id="rId39"/>
    <p:sldId id="813" r:id="rId40"/>
    <p:sldId id="814" r:id="rId41"/>
    <p:sldId id="824" r:id="rId42"/>
    <p:sldId id="817" r:id="rId43"/>
    <p:sldId id="818" r:id="rId44"/>
    <p:sldId id="819" r:id="rId45"/>
    <p:sldId id="825" r:id="rId46"/>
    <p:sldId id="567" r:id="rId47"/>
    <p:sldId id="693" r:id="rId48"/>
    <p:sldId id="694" r:id="rId49"/>
    <p:sldId id="258" r:id="rId50"/>
    <p:sldId id="260" r:id="rId51"/>
    <p:sldId id="804" r:id="rId52"/>
    <p:sldId id="805" r:id="rId53"/>
    <p:sldId id="806" r:id="rId54"/>
    <p:sldId id="698" r:id="rId55"/>
    <p:sldId id="699" r:id="rId56"/>
    <p:sldId id="700" r:id="rId57"/>
    <p:sldId id="695" r:id="rId58"/>
    <p:sldId id="584" r:id="rId59"/>
    <p:sldId id="801" r:id="rId60"/>
    <p:sldId id="802" r:id="rId61"/>
    <p:sldId id="803" r:id="rId62"/>
    <p:sldId id="830" r:id="rId63"/>
    <p:sldId id="826" r:id="rId64"/>
    <p:sldId id="605" r:id="rId65"/>
    <p:sldId id="607" r:id="rId66"/>
    <p:sldId id="60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9BCF"/>
    <a:srgbClr val="31B9E7"/>
    <a:srgbClr val="286D9F"/>
    <a:srgbClr val="1292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D1D98-C699-E246-AFBA-1629C7BD3C5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40CAD-2ECC-CA41-BD03-C99C41C4593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1008375" y="2693500"/>
            <a:ext cx="8067025" cy="255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2775" y="425450"/>
            <a:ext cx="3779838" cy="2125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/>
              <a:t>Tentative table of contents</a:t>
            </a:r>
          </a:p>
        </p:txBody>
      </p:sp>
      <p:sp>
        <p:nvSpPr>
          <p:cNvPr id="37892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C2D5C6-99BA-46D4-BB9F-88CDCF057A78}" type="slidenum">
              <a:rPr lang="cs-CZ" altLang="it-IT" smtClean="0">
                <a:latin typeface="Calibri" pitchFamily="34" charset="0"/>
              </a:rPr>
              <a:pPr/>
              <a:t>16</a:t>
            </a:fld>
            <a:endParaRPr lang="cs-CZ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1008375" y="2693500"/>
            <a:ext cx="8067025" cy="255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2775" y="425450"/>
            <a:ext cx="3779838" cy="21256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386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61" y="928670"/>
            <a:ext cx="10972800" cy="560406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E701E84A-CE3E-4D9C-B17C-E005F36AB572}" type="slidenum">
              <a:rPr lang="cs-CZ" altLang="it-IT"/>
              <a:pPr>
                <a:defRPr/>
              </a:pPr>
              <a:t>‹#›</a:t>
            </a:fld>
            <a:endParaRPr lang="cs-CZ" altLang="it-IT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F2F1D-2168-4C3A-A557-4CED5664C382}" type="datetime1">
              <a:rPr lang="cs-CZ"/>
              <a:pPr>
                <a:defRPr/>
              </a:pPr>
              <a:t>18. 9. 2022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018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34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176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3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aktor-vr1.cz/cz/aktivity/navsteva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jfi.cvut.cz/cz/media-a-verejnost/akce-pro-stredni-skoly/vedkyne" TargetMode="External"/><Relationship Id="rId2" Type="http://schemas.openxmlformats.org/officeDocument/2006/relationships/hyperlink" Target="https://dlf.fjfi.cvut.cz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title"/>
          </p:nvPr>
        </p:nvSpPr>
        <p:spPr>
          <a:xfrm>
            <a:off x="2575151" y="756509"/>
            <a:ext cx="8491965" cy="7541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355" rIns="0" bIns="0" rtlCol="0" anchor="t" anchorCtr="0">
            <a:spAutoFit/>
          </a:bodyPr>
          <a:lstStyle/>
          <a:p>
            <a:pPr marL="15356">
              <a:spcBef>
                <a:spcPts val="0"/>
              </a:spcBef>
              <a:buSzPts val="1400"/>
            </a:pPr>
            <a:r>
              <a:rPr lang="en-US" sz="4800" b="1" dirty="0" err="1">
                <a:solidFill>
                  <a:srgbClr val="295F99"/>
                </a:solidFill>
                <a:latin typeface="Arial"/>
                <a:cs typeface="Arial"/>
                <a:sym typeface="Arial"/>
              </a:rPr>
              <a:t>Odpoledne</a:t>
            </a:r>
            <a:r>
              <a:rPr lang="en-US" sz="4800" b="1" dirty="0">
                <a:solidFill>
                  <a:srgbClr val="295F99"/>
                </a:solidFill>
                <a:latin typeface="Arial"/>
                <a:cs typeface="Arial"/>
              </a:rPr>
              <a:t> s </a:t>
            </a:r>
            <a:r>
              <a:rPr lang="en-US" sz="4800" b="1" dirty="0" err="1">
                <a:solidFill>
                  <a:srgbClr val="295F99"/>
                </a:solidFill>
                <a:latin typeface="Arial"/>
                <a:cs typeface="Arial"/>
              </a:rPr>
              <a:t>chemií</a:t>
            </a:r>
            <a:endParaRPr sz="4800" b="1" dirty="0">
              <a:solidFill>
                <a:srgbClr val="295F99"/>
              </a:solidFill>
              <a:latin typeface="Arial"/>
              <a:cs typeface="Arial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920977" y="1898713"/>
            <a:ext cx="10314680" cy="321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355" rIns="0" bIns="0" anchor="t" anchorCtr="0">
            <a:spAutoFit/>
          </a:bodyPr>
          <a:lstStyle/>
          <a:p>
            <a:pPr lvl="0" algn="ctr">
              <a:buSzPts val="1100"/>
            </a:pPr>
            <a:r>
              <a:rPr lang="en-US" sz="4353" b="1" dirty="0" err="1"/>
              <a:t>Učební</a:t>
            </a:r>
            <a:r>
              <a:rPr lang="en-US" sz="4353" b="1" dirty="0"/>
              <a:t> </a:t>
            </a:r>
            <a:r>
              <a:rPr lang="en-US" sz="4353" b="1" dirty="0" err="1"/>
              <a:t>úlohy</a:t>
            </a:r>
            <a:r>
              <a:rPr lang="en-US" sz="4353" b="1" dirty="0"/>
              <a:t> </a:t>
            </a:r>
            <a:r>
              <a:rPr lang="en-US" sz="4353" b="1" dirty="0" err="1"/>
              <a:t>ve</a:t>
            </a:r>
            <a:r>
              <a:rPr lang="en-US" sz="4353" b="1" dirty="0"/>
              <a:t> </a:t>
            </a:r>
            <a:r>
              <a:rPr lang="en-US" sz="4353" b="1" dirty="0" err="1"/>
              <a:t>výuce</a:t>
            </a:r>
            <a:r>
              <a:rPr lang="en-US" sz="4353" b="1" dirty="0"/>
              <a:t> </a:t>
            </a:r>
            <a:r>
              <a:rPr lang="en-US" sz="4353" b="1" dirty="0" err="1"/>
              <a:t>chemie</a:t>
            </a:r>
            <a:r>
              <a:rPr lang="en-US" sz="4353" b="1" dirty="0"/>
              <a:t> </a:t>
            </a:r>
            <a:r>
              <a:rPr lang="en-US" sz="4353" b="1" dirty="0" err="1"/>
              <a:t>aneb</a:t>
            </a:r>
            <a:r>
              <a:rPr lang="en-US" sz="4353" b="1" dirty="0"/>
              <a:t> </a:t>
            </a:r>
            <a:r>
              <a:rPr lang="en-US" sz="4353" b="1" dirty="0" err="1"/>
              <a:t>může</a:t>
            </a:r>
            <a:r>
              <a:rPr lang="en-US" sz="4353" b="1" dirty="0"/>
              <a:t> </a:t>
            </a:r>
            <a:r>
              <a:rPr lang="en-US" sz="4353" b="1" dirty="0" err="1"/>
              <a:t>být</a:t>
            </a:r>
            <a:r>
              <a:rPr lang="en-US" sz="4353" b="1" dirty="0"/>
              <a:t> i test pro </a:t>
            </a:r>
            <a:r>
              <a:rPr lang="en-US" sz="4353" b="1" dirty="0" err="1"/>
              <a:t>žáka</a:t>
            </a:r>
            <a:r>
              <a:rPr lang="en-US" sz="4353" b="1" dirty="0"/>
              <a:t> </a:t>
            </a:r>
            <a:r>
              <a:rPr lang="en-US" sz="4353" b="1" dirty="0" err="1"/>
              <a:t>zajímavý</a:t>
            </a:r>
            <a:r>
              <a:rPr lang="cs-CZ" sz="4353" b="1" dirty="0"/>
              <a:t>?</a:t>
            </a:r>
          </a:p>
          <a:p>
            <a:pPr lvl="0" algn="ctr">
              <a:buSzPts val="1100"/>
            </a:pPr>
            <a:r>
              <a:rPr lang="en-US" sz="1935" b="1" dirty="0"/>
              <a:t> </a:t>
            </a:r>
            <a:endParaRPr lang="cs-CZ" sz="1935" b="1" dirty="0"/>
          </a:p>
          <a:p>
            <a:pPr lvl="0" algn="ctr">
              <a:buSzPts val="1100"/>
            </a:pPr>
            <a:r>
              <a:rPr lang="en-US" sz="3144" dirty="0" err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přednáší</a:t>
            </a:r>
            <a:r>
              <a:rPr lang="en-US" sz="3144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144" dirty="0" err="1">
                <a:solidFill>
                  <a:srgbClr val="666666"/>
                </a:solidFill>
              </a:rPr>
              <a:t>RNDr</a:t>
            </a:r>
            <a:r>
              <a:rPr lang="en-US" sz="3144" dirty="0">
                <a:solidFill>
                  <a:srgbClr val="666666"/>
                </a:solidFill>
              </a:rPr>
              <a:t>. Ing. Petr Distler, Ph.D.</a:t>
            </a:r>
            <a:r>
              <a:rPr lang="cs-CZ" sz="3144" dirty="0">
                <a:solidFill>
                  <a:srgbClr val="666666"/>
                </a:solidFill>
              </a:rPr>
              <a:t> et Ph.D.</a:t>
            </a:r>
            <a:endParaRPr sz="3144" dirty="0">
              <a:solidFill>
                <a:srgbClr val="666666"/>
              </a:solidFill>
            </a:endParaRPr>
          </a:p>
          <a:p>
            <a:pPr>
              <a:lnSpc>
                <a:spcPct val="162307"/>
              </a:lnSpc>
              <a:spcBef>
                <a:spcPts val="2297"/>
              </a:spcBef>
              <a:buClr>
                <a:srgbClr val="000000"/>
              </a:buClr>
              <a:buSzPts val="2600"/>
            </a:pPr>
            <a:endParaRPr sz="3144" dirty="0">
              <a:solidFill>
                <a:srgbClr val="666666"/>
              </a:solidFill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1305189" y="4407399"/>
            <a:ext cx="9581622" cy="6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899" rIns="0" bIns="0" anchor="t" anchorCtr="0">
            <a:spAutoFit/>
          </a:bodyPr>
          <a:lstStyle/>
          <a:p>
            <a:pPr marL="2327904" marR="6142" indent="-2313317" algn="ctr">
              <a:lnSpc>
                <a:spcPct val="111333"/>
              </a:lnSpc>
              <a:buClr>
                <a:srgbClr val="000000"/>
              </a:buClr>
              <a:buSzPts val="1500"/>
            </a:pP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Tato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síťovací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akce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(KA6)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vč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vytvoření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prezentace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byla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podpořena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rámci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realizace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projektu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ZIP MUNI, reg. č. CZ.02.3.68/0.0/0.0/19_068/0016170</a:t>
            </a:r>
            <a:endParaRPr sz="181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00" y="5322941"/>
            <a:ext cx="7994735" cy="129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3537" y="5318394"/>
            <a:ext cx="3419163" cy="105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389197-797B-471F-AC7E-1DE926645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1846" y="2134369"/>
            <a:ext cx="10363200" cy="5539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A74D75-48BA-4DC9-9313-A6B7C6F120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8AC773-B4E0-482B-B19E-F5630DC9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22" y="284718"/>
            <a:ext cx="4438064" cy="628856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2F5416-104D-443C-8ACD-6B78485DA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140" y="1424539"/>
            <a:ext cx="6769431" cy="42976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1870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431983"/>
          </a:xfrm>
        </p:spPr>
        <p:txBody>
          <a:bodyPr/>
          <a:lstStyle/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3. Úlohy motivační/úvodní</a:t>
            </a:r>
          </a:p>
          <a:p>
            <a:pPr marL="276401" indent="0"/>
            <a:r>
              <a:rPr lang="cs-CZ" sz="3600" b="1" dirty="0">
                <a:solidFill>
                  <a:srgbClr val="FF0000"/>
                </a:solidFill>
              </a:rPr>
              <a:t>4. Jak se naučit něco nového s pomocí </a:t>
            </a:r>
            <a:r>
              <a:rPr lang="cs-CZ" sz="3600" b="1" dirty="0" err="1">
                <a:solidFill>
                  <a:srgbClr val="FF0000"/>
                </a:solidFill>
              </a:rPr>
              <a:t>MOOCu</a:t>
            </a:r>
            <a:r>
              <a:rPr lang="cs-CZ" sz="3600" b="1" dirty="0">
                <a:solidFill>
                  <a:srgbClr val="FF0000"/>
                </a:solidFill>
              </a:rPr>
              <a:t>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5. Tip na opakovací aktivitu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6. A jak je to s těmi testy?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89122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69E8E-3156-406C-BE8D-BDDE8374C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00" y="2178488"/>
            <a:ext cx="10363200" cy="1661993"/>
          </a:xfrm>
        </p:spPr>
        <p:txBody>
          <a:bodyPr/>
          <a:lstStyle/>
          <a:p>
            <a:r>
              <a:rPr lang="cs-CZ" sz="5400" dirty="0"/>
              <a:t>f-prvky a radioaktivita</a:t>
            </a:r>
            <a:br>
              <a:rPr lang="cs-CZ" sz="5400" dirty="0"/>
            </a:br>
            <a:r>
              <a:rPr lang="cs-CZ" sz="5400" dirty="0"/>
              <a:t>a jejich aplikace ve výuce</a:t>
            </a:r>
          </a:p>
        </p:txBody>
      </p:sp>
    </p:spTree>
    <p:extLst>
      <p:ext uri="{BB962C8B-B14F-4D97-AF65-F5344CB8AC3E}">
        <p14:creationId xmlns:p14="http://schemas.microsoft.com/office/powerpoint/2010/main" val="150169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6136E-4080-4EB5-A723-582E62490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C98BF9-10A9-4793-B446-3225B4AC2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92A126-2771-4AC6-876D-B76876B0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2291" r="19104" b="21510"/>
          <a:stretch>
            <a:fillRect/>
          </a:stretch>
        </p:blipFill>
        <p:spPr bwMode="auto">
          <a:xfrm>
            <a:off x="182332" y="1024400"/>
            <a:ext cx="9031513" cy="480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208F6C0-DC5C-429E-AE3B-C102CC0351C9}"/>
              </a:ext>
            </a:extLst>
          </p:cNvPr>
          <p:cNvSpPr txBox="1"/>
          <p:nvPr/>
        </p:nvSpPr>
        <p:spPr>
          <a:xfrm>
            <a:off x="1828800" y="5946513"/>
            <a:ext cx="7016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Čas věnovaný tématu f-prvků při výuce na střední škole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5328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C5B6D-7DD7-4D11-B869-F14B720C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83733"/>
            <a:ext cx="9618133" cy="132080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31B9E7"/>
                </a:solidFill>
              </a:rPr>
              <a:t>MOOC „</a:t>
            </a:r>
            <a:r>
              <a:rPr lang="cs-CZ" sz="3200" i="1" dirty="0">
                <a:solidFill>
                  <a:srgbClr val="31B9E7"/>
                </a:solidFill>
              </a:rPr>
              <a:t>Význam radiochemie pro naši společnost</a:t>
            </a:r>
            <a:r>
              <a:rPr lang="cs-CZ" sz="3200" dirty="0">
                <a:solidFill>
                  <a:srgbClr val="31B9E7"/>
                </a:solidFill>
              </a:rPr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DF4002-14D6-4529-B85E-A82D00CB2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611052" cy="388077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Vytvořen v projektu CINCH</a:t>
            </a:r>
          </a:p>
          <a:p>
            <a:r>
              <a:rPr lang="cs-CZ" b="1" dirty="0" err="1"/>
              <a:t>Massive</a:t>
            </a:r>
            <a:r>
              <a:rPr lang="cs-CZ" b="1" dirty="0"/>
              <a:t> open online course („</a:t>
            </a:r>
            <a:r>
              <a:rPr lang="cs-CZ" i="1" dirty="0"/>
              <a:t>hromadný otevřený online kurz</a:t>
            </a:r>
            <a:r>
              <a:rPr lang="cs-CZ" dirty="0"/>
              <a:t>“</a:t>
            </a:r>
            <a:r>
              <a:rPr lang="cs-CZ" b="1" dirty="0"/>
              <a:t>)</a:t>
            </a:r>
          </a:p>
          <a:p>
            <a:r>
              <a:rPr lang="cs-CZ" dirty="0"/>
              <a:t>online kurz zdarma přístupný pro každého zájemce (někdy zpoplatněn certifikát)</a:t>
            </a:r>
          </a:p>
          <a:p>
            <a:r>
              <a:rPr lang="cs-CZ" dirty="0"/>
              <a:t>zahraniční VŠ – nabízí studentům i dalším zájemcům (prestiž)</a:t>
            </a:r>
          </a:p>
          <a:p>
            <a:r>
              <a:rPr lang="cs-CZ" dirty="0"/>
              <a:t>videa + články + infografika + kvízy + další odkazy + závěrečný test na každou část</a:t>
            </a:r>
          </a:p>
          <a:p>
            <a:r>
              <a:rPr lang="cs-CZ" dirty="0"/>
              <a:t>využití s dalšími možnostmi vzdělávání</a:t>
            </a:r>
          </a:p>
          <a:p>
            <a:r>
              <a:rPr lang="cs-CZ" dirty="0"/>
              <a:t>např. </a:t>
            </a:r>
            <a:r>
              <a:rPr lang="cs-CZ" i="1" dirty="0"/>
              <a:t>blended-learning </a:t>
            </a:r>
            <a:r>
              <a:rPr lang="cs-CZ" dirty="0"/>
              <a:t>(teorie + zkoušení / praktická cvičení) – finance/čas/odb.kapacity</a:t>
            </a:r>
          </a:p>
          <a:p>
            <a:endParaRPr lang="cs-CZ" dirty="0"/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Essential radiochemistry for society</a:t>
            </a:r>
          </a:p>
          <a:p>
            <a:r>
              <a:rPr lang="cs-CZ" dirty="0"/>
              <a:t>cílen (nejen) na VŠ Bc. studenty „přírodních věd/techniky“ (povědomí, miskoncepce, zájem)</a:t>
            </a:r>
          </a:p>
          <a:p>
            <a:r>
              <a:rPr lang="cs-CZ" dirty="0"/>
              <a:t>důraz na dopad RNC na náš každodenní život</a:t>
            </a:r>
          </a:p>
        </p:txBody>
      </p:sp>
    </p:spTree>
    <p:extLst>
      <p:ext uri="{BB962C8B-B14F-4D97-AF65-F5344CB8AC3E}">
        <p14:creationId xmlns:p14="http://schemas.microsoft.com/office/powerpoint/2010/main" val="191821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AA90628-D2FB-4CEA-83FF-4D9B52B9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150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A9B6D554-1B2F-4232-8DD6-F26C882C8EEF}"/>
              </a:ext>
            </a:extLst>
          </p:cNvPr>
          <p:cNvSpPr txBox="1"/>
          <p:nvPr/>
        </p:nvSpPr>
        <p:spPr>
          <a:xfrm>
            <a:off x="6121836" y="1388579"/>
            <a:ext cx="6112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https://www.pok.polimi.it/courses/course-v1:Polimi+ERS101+2022_M8/about</a:t>
            </a:r>
          </a:p>
        </p:txBody>
      </p:sp>
    </p:spTree>
    <p:extLst>
      <p:ext uri="{BB962C8B-B14F-4D97-AF65-F5344CB8AC3E}">
        <p14:creationId xmlns:p14="http://schemas.microsoft.com/office/powerpoint/2010/main" val="3999146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5733" y="1065213"/>
            <a:ext cx="10972800" cy="62865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Tèmata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MOOCu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6" name="Rettangolo 3"/>
          <p:cNvSpPr>
            <a:spLocks noChangeArrowheads="1"/>
          </p:cNvSpPr>
          <p:nvPr/>
        </p:nvSpPr>
        <p:spPr bwMode="auto">
          <a:xfrm>
            <a:off x="624418" y="2012950"/>
            <a:ext cx="579754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it-IT" sz="1600" b="1" dirty="0">
                <a:solidFill>
                  <a:srgbClr val="CF3E3E"/>
                </a:solidFill>
              </a:rPr>
              <a:t>Week 1: Radiochemistry for the environment</a:t>
            </a:r>
            <a:r>
              <a:rPr lang="en-US" altLang="it-IT" sz="1600" dirty="0"/>
              <a:t> </a:t>
            </a:r>
          </a:p>
          <a:p>
            <a:r>
              <a:rPr lang="en-US" altLang="it-IT" sz="1600" dirty="0"/>
              <a:t>1.1 Natural Radioactivity</a:t>
            </a:r>
          </a:p>
          <a:p>
            <a:r>
              <a:rPr lang="en-US" altLang="it-IT" sz="1600" dirty="0"/>
              <a:t>1.2 Radioactivity from anthropogenic activities</a:t>
            </a:r>
          </a:p>
          <a:p>
            <a:r>
              <a:rPr lang="en-US" altLang="it-IT" sz="1600" dirty="0"/>
              <a:t>1.3 Environmental Remediation</a:t>
            </a:r>
          </a:p>
          <a:p>
            <a:endParaRPr lang="en-US" altLang="it-IT" sz="1600" dirty="0"/>
          </a:p>
          <a:p>
            <a:r>
              <a:rPr lang="en-US" altLang="it-IT" sz="1600" b="1" dirty="0">
                <a:solidFill>
                  <a:srgbClr val="CF3E3E"/>
                </a:solidFill>
              </a:rPr>
              <a:t>Week 2: Radiochemistry for health </a:t>
            </a:r>
          </a:p>
          <a:p>
            <a:r>
              <a:rPr lang="en-US" altLang="it-IT" sz="1600" dirty="0"/>
              <a:t>2.1 Nuclear medicine</a:t>
            </a:r>
          </a:p>
          <a:p>
            <a:r>
              <a:rPr lang="en-US" altLang="it-IT" sz="1600" dirty="0"/>
              <a:t>2.2 Medical sterilization </a:t>
            </a:r>
          </a:p>
          <a:p>
            <a:r>
              <a:rPr lang="en-US" altLang="it-IT" sz="1600" dirty="0"/>
              <a:t>2.3 Food irradiation/disinfestation</a:t>
            </a:r>
          </a:p>
          <a:p>
            <a:endParaRPr lang="en-US" altLang="it-IT" sz="1600" dirty="0"/>
          </a:p>
          <a:p>
            <a:r>
              <a:rPr lang="en-US" altLang="it-IT" sz="1600" b="1" dirty="0">
                <a:solidFill>
                  <a:srgbClr val="CF3E3E"/>
                </a:solidFill>
              </a:rPr>
              <a:t>Week 3: Radiochemistry for industry </a:t>
            </a:r>
          </a:p>
          <a:p>
            <a:r>
              <a:rPr lang="en-US" altLang="it-IT" sz="1600" dirty="0"/>
              <a:t>3.1 Tracer technology </a:t>
            </a:r>
            <a:r>
              <a:rPr lang="en-US" altLang="it-IT" sz="1600" i="1" dirty="0"/>
              <a:t>(Oil and fuel production)</a:t>
            </a:r>
          </a:p>
          <a:p>
            <a:r>
              <a:rPr lang="en-US" altLang="it-IT" sz="1600" dirty="0"/>
              <a:t>3.2 Radiation processing</a:t>
            </a:r>
          </a:p>
        </p:txBody>
      </p:sp>
      <p:sp>
        <p:nvSpPr>
          <p:cNvPr id="18437" name="Rettangolo 4"/>
          <p:cNvSpPr>
            <a:spLocks noChangeArrowheads="1"/>
          </p:cNvSpPr>
          <p:nvPr/>
        </p:nvSpPr>
        <p:spPr bwMode="auto">
          <a:xfrm>
            <a:off x="5517968" y="2015254"/>
            <a:ext cx="590126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it-IT" sz="1600" b="1" dirty="0">
                <a:solidFill>
                  <a:srgbClr val="CF3E3E"/>
                </a:solidFill>
              </a:rPr>
              <a:t>Week 4: Radiochemistry for nuclear energy</a:t>
            </a:r>
          </a:p>
          <a:p>
            <a:r>
              <a:rPr lang="en-US" altLang="it-IT" sz="1600" dirty="0"/>
              <a:t>4.1 Reprocessing of spent fuel</a:t>
            </a:r>
          </a:p>
          <a:p>
            <a:r>
              <a:rPr lang="en-US" altLang="it-IT" sz="1600" dirty="0"/>
              <a:t>4.2 Confinement</a:t>
            </a:r>
          </a:p>
          <a:p>
            <a:r>
              <a:rPr lang="en-US" altLang="it-IT" sz="1600" dirty="0"/>
              <a:t>4.3 Decommissioning of nuclear/industrial plants</a:t>
            </a:r>
          </a:p>
          <a:p>
            <a:r>
              <a:rPr lang="en-US" altLang="it-IT" sz="1600" dirty="0"/>
              <a:t>4.4 Waste management</a:t>
            </a:r>
          </a:p>
          <a:p>
            <a:r>
              <a:rPr lang="en-US" altLang="it-IT" sz="1600" dirty="0"/>
              <a:t>	</a:t>
            </a:r>
          </a:p>
          <a:p>
            <a:r>
              <a:rPr lang="en-US" altLang="it-IT" sz="1600" b="1" dirty="0">
                <a:solidFill>
                  <a:srgbClr val="CF3E3E"/>
                </a:solidFill>
              </a:rPr>
              <a:t>Week 5:  Radiochemistry for society</a:t>
            </a:r>
          </a:p>
          <a:p>
            <a:r>
              <a:rPr lang="en-US" altLang="it-IT" sz="1600" dirty="0"/>
              <a:t>5.1 Cultural heritage </a:t>
            </a:r>
            <a:r>
              <a:rPr lang="en-US" altLang="it-IT" sz="1600" i="1" dirty="0"/>
              <a:t>(Dating, conservation) </a:t>
            </a:r>
          </a:p>
          <a:p>
            <a:r>
              <a:rPr lang="en-US" altLang="it-IT" sz="1600" dirty="0"/>
              <a:t>5.2 Nuclear forensics and proliferation</a:t>
            </a:r>
          </a:p>
          <a:p>
            <a:r>
              <a:rPr lang="en-US" altLang="it-IT" sz="1600" dirty="0"/>
              <a:t>5.3 Super Heavy Elements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AEF43-97AD-45E5-A800-B374CE84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6A0F99-E4A4-4773-89DB-59065CFAE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8C1C3A-B2DC-4965-8B23-A4304DBD3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30" y="0"/>
            <a:ext cx="10599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4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9FB52-7134-4290-972D-5A4925A3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87F60-7520-40D2-90BA-CC44FB977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8F9A01-9435-4E83-8E63-3EBA7C7C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73" y="0"/>
            <a:ext cx="10611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DB3DA-A3B0-47C5-BCF7-B70D1060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000EC0-4C96-467E-92C1-30F426476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7196D0-6546-4D43-9067-02A16B76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1" y="0"/>
            <a:ext cx="10522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93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985980"/>
          </a:xfrm>
        </p:spPr>
        <p:txBody>
          <a:bodyPr/>
          <a:lstStyle/>
          <a:p>
            <a:pPr marL="276401" indent="0"/>
            <a:r>
              <a:rPr lang="cs-CZ" sz="3600" dirty="0"/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dirty="0"/>
              <a:t>3. Úlohy motivační/úvodní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4. Jak se naučit něco nového s pomocí </a:t>
            </a:r>
            <a:r>
              <a:rPr lang="cs-CZ" sz="3600" dirty="0" err="1">
                <a:solidFill>
                  <a:srgbClr val="31B9E7"/>
                </a:solidFill>
              </a:rPr>
              <a:t>MOOCu</a:t>
            </a:r>
            <a:r>
              <a:rPr lang="cs-CZ" sz="3600" dirty="0">
                <a:solidFill>
                  <a:srgbClr val="31B9E7"/>
                </a:solidFill>
              </a:rPr>
              <a:t>?</a:t>
            </a:r>
          </a:p>
          <a:p>
            <a:pPr marL="276401" indent="0"/>
            <a:r>
              <a:rPr lang="cs-CZ" sz="3600" dirty="0"/>
              <a:t>5. Tip na opakovací aktivitu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6. A jak je to s těmi testy?</a:t>
            </a:r>
          </a:p>
          <a:p>
            <a:pPr marL="276401" indent="0"/>
            <a:r>
              <a:rPr lang="cs-CZ" sz="3600" dirty="0"/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951307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44F4D38F-AB94-4030-B936-9778C19B2CC4}"/>
              </a:ext>
            </a:extLst>
          </p:cNvPr>
          <p:cNvSpPr/>
          <p:nvPr/>
        </p:nvSpPr>
        <p:spPr>
          <a:xfrm>
            <a:off x="-154004" y="-134754"/>
            <a:ext cx="12445465" cy="7190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E2067A-A87C-42C7-AC0F-43F149D8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489" y="599975"/>
            <a:ext cx="8596668" cy="1320800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622C7D7A-1E5B-4101-B443-58D9511F1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55" y="-9625"/>
            <a:ext cx="5175249" cy="3881437"/>
          </a:xfrm>
        </p:spPr>
      </p:pic>
    </p:spTree>
    <p:extLst>
      <p:ext uri="{BB962C8B-B14F-4D97-AF65-F5344CB8AC3E}">
        <p14:creationId xmlns:p14="http://schemas.microsoft.com/office/powerpoint/2010/main" val="2456497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44F4D38F-AB94-4030-B936-9778C19B2CC4}"/>
              </a:ext>
            </a:extLst>
          </p:cNvPr>
          <p:cNvSpPr/>
          <p:nvPr/>
        </p:nvSpPr>
        <p:spPr>
          <a:xfrm>
            <a:off x="-154004" y="-134754"/>
            <a:ext cx="12445465" cy="7190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E2067A-A87C-42C7-AC0F-43F149D8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489" y="599975"/>
            <a:ext cx="8596668" cy="1320800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622C7D7A-1E5B-4101-B443-58D9511F1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55" y="-9625"/>
            <a:ext cx="5175249" cy="3881437"/>
          </a:xfrm>
        </p:spPr>
      </p:pic>
      <p:pic>
        <p:nvPicPr>
          <p:cNvPr id="7" name="Obrázek 6" descr="Obsah obrázku text, interiér, zeď, počítač&#10;&#10;Popis byl vytvořen automaticky">
            <a:extLst>
              <a:ext uri="{FF2B5EF4-FFF2-40B4-BE49-F238E27FC236}">
                <a16:creationId xmlns:a16="http://schemas.microsoft.com/office/drawing/2014/main" id="{C0B7CA23-E5BB-4F77-8E84-2208DF4C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04" y="-9625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8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44F4D38F-AB94-4030-B936-9778C19B2CC4}"/>
              </a:ext>
            </a:extLst>
          </p:cNvPr>
          <p:cNvSpPr/>
          <p:nvPr/>
        </p:nvSpPr>
        <p:spPr>
          <a:xfrm>
            <a:off x="-154004" y="-134754"/>
            <a:ext cx="12445465" cy="7190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E2067A-A87C-42C7-AC0F-43F149D8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489" y="599975"/>
            <a:ext cx="8596668" cy="1320800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622C7D7A-1E5B-4101-B443-58D9511F1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55" y="-9625"/>
            <a:ext cx="5175249" cy="3881437"/>
          </a:xfrm>
        </p:spPr>
      </p:pic>
      <p:pic>
        <p:nvPicPr>
          <p:cNvPr id="7" name="Obrázek 6" descr="Obsah obrázku text, interiér, zeď, počítač&#10;&#10;Popis byl vytvořen automaticky">
            <a:extLst>
              <a:ext uri="{FF2B5EF4-FFF2-40B4-BE49-F238E27FC236}">
                <a16:creationId xmlns:a16="http://schemas.microsoft.com/office/drawing/2014/main" id="{C0B7CA23-E5BB-4F77-8E84-2208DF4C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04" y="-9625"/>
            <a:ext cx="5175249" cy="3881437"/>
          </a:xfrm>
          <a:prstGeom prst="rect">
            <a:avLst/>
          </a:prstGeom>
        </p:spPr>
      </p:pic>
      <p:pic>
        <p:nvPicPr>
          <p:cNvPr id="12" name="Obrázek 11" descr="Obsah obrázku text, osoba, oranžová&#10;&#10;Popis byl vytvořen automaticky">
            <a:extLst>
              <a:ext uri="{FF2B5EF4-FFF2-40B4-BE49-F238E27FC236}">
                <a16:creationId xmlns:a16="http://schemas.microsoft.com/office/drawing/2014/main" id="{39ADFD1A-AFF2-4A2F-BE98-80714D773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999" b="16674"/>
          <a:stretch/>
        </p:blipFill>
        <p:spPr>
          <a:xfrm>
            <a:off x="1468105" y="1487855"/>
            <a:ext cx="4471558" cy="476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79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44F4D38F-AB94-4030-B936-9778C19B2CC4}"/>
              </a:ext>
            </a:extLst>
          </p:cNvPr>
          <p:cNvSpPr/>
          <p:nvPr/>
        </p:nvSpPr>
        <p:spPr>
          <a:xfrm>
            <a:off x="-154004" y="-134754"/>
            <a:ext cx="12445465" cy="71900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E2067A-A87C-42C7-AC0F-43F149D8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489" y="599975"/>
            <a:ext cx="8596668" cy="1320800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622C7D7A-1E5B-4101-B443-58D9511F1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155" y="-9625"/>
            <a:ext cx="5175249" cy="3881437"/>
          </a:xfrm>
        </p:spPr>
      </p:pic>
      <p:pic>
        <p:nvPicPr>
          <p:cNvPr id="7" name="Obrázek 6" descr="Obsah obrázku text, interiér, zeď, počítač&#10;&#10;Popis byl vytvořen automaticky">
            <a:extLst>
              <a:ext uri="{FF2B5EF4-FFF2-40B4-BE49-F238E27FC236}">
                <a16:creationId xmlns:a16="http://schemas.microsoft.com/office/drawing/2014/main" id="{C0B7CA23-E5BB-4F77-8E84-2208DF4C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04" y="-9625"/>
            <a:ext cx="5175249" cy="3881437"/>
          </a:xfrm>
          <a:prstGeom prst="rect">
            <a:avLst/>
          </a:prstGeom>
        </p:spPr>
      </p:pic>
      <p:pic>
        <p:nvPicPr>
          <p:cNvPr id="9" name="Obrázek 8" descr="Obsah obrázku pizza, jídlo, talíř, interiér&#10;&#10;Popis byl vytvořen automaticky">
            <a:extLst>
              <a:ext uri="{FF2B5EF4-FFF2-40B4-BE49-F238E27FC236}">
                <a16:creationId xmlns:a16="http://schemas.microsoft.com/office/drawing/2014/main" id="{41CF7AC8-0A54-4FEA-A4BD-F356CA14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930" y="3869431"/>
            <a:ext cx="3971925" cy="2978944"/>
          </a:xfrm>
          <a:prstGeom prst="rect">
            <a:avLst/>
          </a:prstGeom>
        </p:spPr>
      </p:pic>
      <p:pic>
        <p:nvPicPr>
          <p:cNvPr id="11" name="Obrázek 10" descr="Obsah obrázku talíř, interiér, čokoláda, kuchyňské nádobí&#10;&#10;Popis byl vytvořen automaticky">
            <a:extLst>
              <a:ext uri="{FF2B5EF4-FFF2-40B4-BE49-F238E27FC236}">
                <a16:creationId xmlns:a16="http://schemas.microsoft.com/office/drawing/2014/main" id="{BE166D66-D35A-4C65-B220-82EB3CAAC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55" y="3855340"/>
            <a:ext cx="3152775" cy="2993035"/>
          </a:xfrm>
          <a:prstGeom prst="rect">
            <a:avLst/>
          </a:prstGeom>
        </p:spPr>
      </p:pic>
      <p:pic>
        <p:nvPicPr>
          <p:cNvPr id="13" name="Obrázek 12" descr="Obsah obrázku jídlo, interiér&#10;&#10;Popis byl vytvořen automaticky">
            <a:extLst>
              <a:ext uri="{FF2B5EF4-FFF2-40B4-BE49-F238E27FC236}">
                <a16:creationId xmlns:a16="http://schemas.microsoft.com/office/drawing/2014/main" id="{75C218BC-9459-46FC-898E-1EF3EEA2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029" y="3869431"/>
            <a:ext cx="3222624" cy="31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3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F31C1-A3A1-4F67-BD68-142ACD8E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B972B7-222F-4AD4-B963-6EF347B41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EFA456-4BFC-489A-82F1-094D26AB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61" y="336399"/>
            <a:ext cx="5835040" cy="5912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BAA4B13-F888-4E86-828E-D8DB7CBE7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09650"/>
            <a:ext cx="5625475" cy="46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4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920C8-83A8-4553-9082-40D61A39B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3304D4-1945-401F-A7AB-FA4CDE6A6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804456-78E7-4430-AD1F-640050B76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72" y="0"/>
            <a:ext cx="10511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0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2A467-8086-4258-856C-FF6AEB9B0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D8BDB1-ABF8-4296-B8F1-55BFE543B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3E2372-0715-4096-8508-AAD7ED04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06708" cy="49276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442E05-7E41-457A-B968-BCFAEC465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75" y="1977713"/>
            <a:ext cx="6172716" cy="47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0B977-A73B-45B8-9568-A2BE05AE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26985-7520-499E-BF8E-C1E5005F6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EE6A64-7562-4DEC-960E-2830D160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166" y="0"/>
            <a:ext cx="6849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57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57261-666C-4D25-BA75-DB9CA8C8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32EFE-866E-4F20-83F2-58381A590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85BB5F-4652-4F67-A3A1-15DD6B095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27" y="0"/>
            <a:ext cx="10268146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9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057261-666C-4D25-BA75-DB9CA8C8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32EFE-866E-4F20-83F2-58381A590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DFFEBF-ADCE-4A48-A1F8-69E036B0C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25" y="0"/>
            <a:ext cx="7338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431983"/>
          </a:xfrm>
        </p:spPr>
        <p:txBody>
          <a:bodyPr/>
          <a:lstStyle/>
          <a:p>
            <a:pPr marL="276401" indent="0"/>
            <a:r>
              <a:rPr lang="cs-CZ" sz="3600" b="1" dirty="0">
                <a:solidFill>
                  <a:srgbClr val="FF0000"/>
                </a:solidFill>
              </a:rPr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3. Úlohy motivační/úvodní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4. Jak se naučit něco nového s pomocí </a:t>
            </a:r>
            <a:r>
              <a:rPr lang="cs-CZ" sz="3600" dirty="0" err="1">
                <a:solidFill>
                  <a:srgbClr val="31B9E7"/>
                </a:solidFill>
              </a:rPr>
              <a:t>MOOCu</a:t>
            </a:r>
            <a:r>
              <a:rPr lang="cs-CZ" sz="3600" dirty="0">
                <a:solidFill>
                  <a:srgbClr val="31B9E7"/>
                </a:solidFill>
              </a:rPr>
              <a:t>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5. Tip na opakovací aktivitu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6. A jak je to s těmi testy?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391298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210C4-D4C9-4364-AF7C-C45FA062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45D47-5AA6-43B7-9D33-ACB9B3A92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245CE68-AD6C-4A06-8787-43D119E9D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1" y="158016"/>
            <a:ext cx="11649777" cy="65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6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210C4-D4C9-4364-AF7C-C45FA062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45D47-5AA6-43B7-9D33-ACB9B3A92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B9C612-8C1D-4936-9DD0-CC04E36D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70" y="161527"/>
            <a:ext cx="11302105" cy="64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27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8DAD99-2914-43E3-89EF-CA5FB43C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43789-C6B3-47E1-AC8C-C8CAAE68C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1280DE-158E-45CD-A283-E741C02DA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14" y="0"/>
            <a:ext cx="8708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301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D52E16B-EC20-4FDF-9F49-B52143CF8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22" r="1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0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1442C-8601-4B65-8B61-6CAB7A91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Průběžně nahrávaná videa z webinářů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675F93-3085-4BC3-B72F-2E851ACB4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7C6387-7048-4C95-AD9E-127C63C8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270000"/>
            <a:ext cx="11687175" cy="44094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1DFC04-B781-4D6B-8EC2-4B1F833EB1E2}"/>
              </a:ext>
            </a:extLst>
          </p:cNvPr>
          <p:cNvSpPr txBox="1"/>
          <p:nvPr/>
        </p:nvSpPr>
        <p:spPr>
          <a:xfrm>
            <a:off x="464872" y="6271551"/>
            <a:ext cx="11262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https://www.pok.polimi.it/courses/course-v1:Polimi+ERS101+2022_M8/about</a:t>
            </a:r>
          </a:p>
        </p:txBody>
      </p:sp>
    </p:spTree>
    <p:extLst>
      <p:ext uri="{BB962C8B-B14F-4D97-AF65-F5344CB8AC3E}">
        <p14:creationId xmlns:p14="http://schemas.microsoft.com/office/powerpoint/2010/main" val="3186685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300EF-80EB-408B-95DF-E85A940A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Akce FJFI pro žáky (zejména SŠ) a učitele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15A5A4-265B-4B54-9167-817A39E4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800" dirty="0"/>
              <a:t>Možnost navštívit s žáky (starší 16 let) </a:t>
            </a:r>
            <a:br>
              <a:rPr lang="cs-CZ" altLang="cs-CZ" sz="2800" dirty="0"/>
            </a:br>
            <a:r>
              <a:rPr lang="cs-CZ" altLang="cs-CZ" sz="2800" dirty="0"/>
              <a:t>náš školní jaderný reaktor:</a:t>
            </a:r>
          </a:p>
          <a:p>
            <a:r>
              <a:rPr lang="cs-CZ" altLang="cs-CZ" sz="2400" dirty="0">
                <a:hlinkClick r:id="rId2"/>
              </a:rPr>
              <a:t>http://www.reaktor-vr1.cz/cz/aktivity/navsteva</a:t>
            </a:r>
            <a:endParaRPr lang="cs-CZ" altLang="cs-CZ" sz="2400" dirty="0"/>
          </a:p>
          <a:p>
            <a:r>
              <a:rPr lang="cs-CZ" altLang="cs-CZ" sz="2800" dirty="0"/>
              <a:t>SOČ práce</a:t>
            </a:r>
          </a:p>
          <a:p>
            <a:pPr marL="0" indent="0">
              <a:buNone/>
            </a:pPr>
            <a:endParaRPr lang="cs-CZ" alt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46496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D584F-A970-4D62-9383-A1E99F31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Přípravný kurz z matematiky a fyziky                           k přijímacím zkouškám a studiu na VŠ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AF9EC-D5B0-43BA-B5EC-44D6F97A9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Pro žáky, ale můžete taky </a:t>
            </a:r>
            <a:r>
              <a:rPr lang="cs-CZ" b="1" dirty="0">
                <a:solidFill>
                  <a:srgbClr val="FF0000"/>
                </a:solidFill>
              </a:rPr>
              <a:t>online</a:t>
            </a:r>
            <a:r>
              <a:rPr lang="cs-CZ" dirty="0">
                <a:solidFill>
                  <a:schemeClr val="accent1"/>
                </a:solidFill>
              </a:rPr>
              <a:t> poslouchat – vhodné i pro „Brňáky“ :)</a:t>
            </a:r>
          </a:p>
          <a:p>
            <a:r>
              <a:rPr lang="cs-CZ" dirty="0">
                <a:solidFill>
                  <a:schemeClr val="accent1"/>
                </a:solidFill>
              </a:rPr>
              <a:t>Začátek 29. 11. 2022, vždy úterý od 16:30 (M vs. F) </a:t>
            </a:r>
          </a:p>
          <a:p>
            <a:r>
              <a:rPr lang="cs-CZ" b="1" dirty="0"/>
              <a:t>Témata matematika:</a:t>
            </a:r>
            <a:endParaRPr lang="cs-CZ" dirty="0"/>
          </a:p>
          <a:p>
            <a:pPr marL="457200" lvl="1" indent="0">
              <a:buNone/>
            </a:pPr>
            <a:r>
              <a:rPr lang="cs-CZ" dirty="0"/>
              <a:t>1) Algebraické funkce, rovnice a nerovnice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2) Exponenciální, logaritmické a goniometrické funkce, rovnice a nerovnice</a:t>
            </a:r>
          </a:p>
          <a:p>
            <a:pPr marL="457200" lvl="1" indent="0">
              <a:buNone/>
            </a:pPr>
            <a:r>
              <a:rPr lang="cs-CZ" dirty="0"/>
              <a:t>3) Komplexní čísla, rovnice v komplexním oboru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4) Vektorová algebra, analytická geometrie v rovině</a:t>
            </a:r>
          </a:p>
          <a:p>
            <a:pPr marL="457200" lvl="1" indent="0">
              <a:buNone/>
            </a:pPr>
            <a:r>
              <a:rPr lang="cs-CZ" dirty="0"/>
              <a:t>5) Analytická geometrie v prostoru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6) Výroková logika, důkazové techniky</a:t>
            </a:r>
          </a:p>
          <a:p>
            <a:pPr marL="457200" lvl="1" indent="0">
              <a:buNone/>
            </a:pPr>
            <a:r>
              <a:rPr lang="cs-CZ" dirty="0"/>
              <a:t>7) Posloupnosti a řady, kombinatorika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8) Diferenciální počet a jeho aplikace</a:t>
            </a:r>
          </a:p>
          <a:p>
            <a:pPr marL="457200" lvl="1" indent="0">
              <a:buNone/>
            </a:pPr>
            <a:r>
              <a:rPr lang="cs-CZ" dirty="0"/>
              <a:t>9) Integrální počet a jeho aplikace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572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D584F-A970-4D62-9383-A1E99F31B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Přípravný kurz z matematiky a fyziky                               k přijímacím zkouškám a studiu na VŠ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AF9EC-D5B0-43BA-B5EC-44D6F97A9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72744"/>
            <a:ext cx="11887200" cy="4910735"/>
          </a:xfrm>
        </p:spPr>
        <p:txBody>
          <a:bodyPr>
            <a:normAutofit/>
          </a:bodyPr>
          <a:lstStyle/>
          <a:p>
            <a:r>
              <a:rPr lang="cs-CZ" b="1" dirty="0"/>
              <a:t>Témata fyzika:</a:t>
            </a:r>
            <a:endParaRPr lang="cs-CZ" dirty="0"/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1) Newtonova mechanika I (vektory, síla, nakloněná rovina, kladky, práce)</a:t>
            </a:r>
          </a:p>
          <a:p>
            <a:pPr marL="457200" lvl="1" indent="0">
              <a:buNone/>
            </a:pPr>
            <a:r>
              <a:rPr lang="cs-CZ" dirty="0"/>
              <a:t>2) Newtonova mechanika II (vrhy, harmonický oscilátor, srážky)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3) Newtonova mech. III (gravitační z., gravitační, tíhové, setrvačné zrychlení, Keplerův z.)</a:t>
            </a:r>
          </a:p>
          <a:p>
            <a:pPr marL="457200" lvl="1" indent="0">
              <a:buNone/>
            </a:pPr>
            <a:r>
              <a:rPr lang="cs-CZ" dirty="0"/>
              <a:t>4) Speciální teorie relativity (kontrakce délek, dilatace času, skládání rychlostí, ekvivalence hmoty a energie)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5) Elektřina a magnetismus I</a:t>
            </a:r>
          </a:p>
          <a:p>
            <a:pPr marL="457200" lvl="1" indent="0">
              <a:buNone/>
            </a:pPr>
            <a:r>
              <a:rPr lang="cs-CZ" dirty="0"/>
              <a:t>6) Elektřina a magnetismus II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7) Optika a vlnění I (postupné a stojaté vlnění, Dopplerův jev, polarizace)</a:t>
            </a:r>
          </a:p>
          <a:p>
            <a:pPr marL="457200" lvl="1" indent="0">
              <a:buNone/>
            </a:pPr>
            <a:r>
              <a:rPr lang="cs-CZ" dirty="0"/>
              <a:t>8) Optika a vlnění II (interference, </a:t>
            </a:r>
            <a:r>
              <a:rPr lang="cs-CZ" dirty="0" err="1"/>
              <a:t>Snellův</a:t>
            </a:r>
            <a:r>
              <a:rPr lang="cs-CZ" dirty="0"/>
              <a:t> zákon, geometrická optika)</a:t>
            </a:r>
          </a:p>
          <a:p>
            <a:pPr marL="457200" lvl="1" indent="0">
              <a:buNone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9) Termika, teplotní roztažnost (kalorimetrie, ideální plyn, …)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3A488E-EC4C-4194-AF3B-6963AB8C0E13}"/>
              </a:ext>
            </a:extLst>
          </p:cNvPr>
          <p:cNvSpPr txBox="1"/>
          <p:nvPr/>
        </p:nvSpPr>
        <p:spPr>
          <a:xfrm>
            <a:off x="6442746" y="6383805"/>
            <a:ext cx="650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https://www.fjfi.cvut.cz/cz/uchazeci/pripravny-kurz</a:t>
            </a:r>
          </a:p>
        </p:txBody>
      </p:sp>
    </p:spTree>
    <p:extLst>
      <p:ext uri="{BB962C8B-B14F-4D97-AF65-F5344CB8AC3E}">
        <p14:creationId xmlns:p14="http://schemas.microsoft.com/office/powerpoint/2010/main" val="2212943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>
            <a:extLst>
              <a:ext uri="{FF2B5EF4-FFF2-40B4-BE49-F238E27FC236}">
                <a16:creationId xmlns:a16="http://schemas.microsoft.com/office/drawing/2014/main" id="{9E463E38-BEC4-4591-B272-FC290B66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08" y="145238"/>
            <a:ext cx="7074970" cy="656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11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8DD020A-269A-44F2-A550-BB2892C21869}"/>
              </a:ext>
            </a:extLst>
          </p:cNvPr>
          <p:cNvSpPr txBox="1"/>
          <p:nvPr/>
        </p:nvSpPr>
        <p:spPr>
          <a:xfrm>
            <a:off x="557135" y="494929"/>
            <a:ext cx="75550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u="sng" dirty="0">
                <a:solidFill>
                  <a:schemeClr val="accent1"/>
                </a:solidFill>
              </a:rPr>
              <a:t>Den reaktorovým fyzikem</a:t>
            </a:r>
          </a:p>
          <a:p>
            <a:r>
              <a:rPr lang="cs-CZ" sz="2400" dirty="0"/>
              <a:t>Chceš zjistit, jak funguje jaderný reaktor? Vyzkoušet si měření neutronů v reaktoru? Víš, jak je potřeba poskládat palivo, aby reaktor fungoval? Nejen to a ještě více se dozvíš na Dni reaktorového fyzika.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3332D55-2C20-4BF3-A305-DC4F73BBF6BD}"/>
              </a:ext>
            </a:extLst>
          </p:cNvPr>
          <p:cNvSpPr txBox="1"/>
          <p:nvPr/>
        </p:nvSpPr>
        <p:spPr>
          <a:xfrm>
            <a:off x="2050376" y="2662466"/>
            <a:ext cx="77350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hlinkClick r:id="rId2"/>
              </a:rPr>
              <a:t>Den lékařským fyzikem</a:t>
            </a:r>
            <a:endParaRPr lang="cs-CZ" sz="2400" b="1" dirty="0"/>
          </a:p>
          <a:p>
            <a:r>
              <a:rPr lang="cs-CZ" sz="2400" dirty="0"/>
              <a:t>Nevěděli jste, že v nemocnici vedle lékařů a sester potkáte i fyziky? V rámci praktických cvičení si sami vyzkoušíte práci s radionuklidovým ozařovačem, se zubním rentgenem nebo plánování léčby zářením.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3D48478-4089-455C-9EE8-4D7467C9874E}"/>
              </a:ext>
            </a:extLst>
          </p:cNvPr>
          <p:cNvSpPr txBox="1"/>
          <p:nvPr/>
        </p:nvSpPr>
        <p:spPr>
          <a:xfrm>
            <a:off x="557135" y="4978076"/>
            <a:ext cx="92283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u="sng" dirty="0">
                <a:hlinkClick r:id="rId3"/>
              </a:rPr>
              <a:t>Staň se na den vědkyní</a:t>
            </a:r>
            <a:endParaRPr lang="cs-CZ" sz="2400" b="1" u="sng" dirty="0"/>
          </a:p>
          <a:p>
            <a:r>
              <a:rPr lang="cs-CZ" sz="2400" dirty="0"/>
              <a:t>U příležitosti Mezinárodního dne žen a dívek ve vědě se studentky středních škol mohou věnovat částicové fyzice, radiační chemii, kvantovým technologiím či třeba matematickým problémům.</a:t>
            </a:r>
          </a:p>
        </p:txBody>
      </p:sp>
    </p:spTree>
    <p:extLst>
      <p:ext uri="{BB962C8B-B14F-4D97-AF65-F5344CB8AC3E}">
        <p14:creationId xmlns:p14="http://schemas.microsoft.com/office/powerpoint/2010/main" val="320804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CC593973-B55E-49E6-806B-91863AC6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7" y="563871"/>
            <a:ext cx="4670504" cy="1761448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DCF8E79-4525-4D1F-8BE7-07C2C383C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2" t="13207" r="3904" b="15002"/>
          <a:stretch/>
        </p:blipFill>
        <p:spPr>
          <a:xfrm>
            <a:off x="4481716" y="2544332"/>
            <a:ext cx="5881484" cy="17452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3CA444-991A-470E-B969-D1ABE7DFC6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50" y="562085"/>
            <a:ext cx="2927458" cy="174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898A9C-49E7-4149-9029-E1B6FD7BB9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507" y="2634671"/>
            <a:ext cx="3345724" cy="156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446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D6052-C4FA-44EB-883C-0A3AD257C02C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b="1" dirty="0"/>
              <a:t>Chemie na ČVUT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3FB251-8438-4719-AF90-5A8EC004C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59" y="1344016"/>
            <a:ext cx="10199186" cy="51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431983"/>
          </a:xfrm>
        </p:spPr>
        <p:txBody>
          <a:bodyPr/>
          <a:lstStyle/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3. Úlohy motivační/úvodní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4. Jak se naučit něco nového s pomocí </a:t>
            </a:r>
            <a:r>
              <a:rPr lang="cs-CZ" sz="3600" dirty="0" err="1">
                <a:solidFill>
                  <a:srgbClr val="31B9E7"/>
                </a:solidFill>
              </a:rPr>
              <a:t>MOOCu</a:t>
            </a:r>
            <a:r>
              <a:rPr lang="cs-CZ" sz="3600" dirty="0">
                <a:solidFill>
                  <a:srgbClr val="31B9E7"/>
                </a:solidFill>
              </a:rPr>
              <a:t>?</a:t>
            </a:r>
          </a:p>
          <a:p>
            <a:pPr marL="276401" indent="0"/>
            <a:r>
              <a:rPr lang="cs-CZ" sz="3600" b="1" dirty="0">
                <a:solidFill>
                  <a:srgbClr val="FF0000"/>
                </a:solidFill>
              </a:rPr>
              <a:t>5. Tip na opakovací aktivitu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6. A jak je to s těmi testy?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76582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3986385-5CD4-4EC8-ADDC-B505B5CF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76" y="3814501"/>
            <a:ext cx="4774372" cy="29262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6E7D8E4-E200-44FB-961E-73DDEFD0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93" y="544383"/>
            <a:ext cx="4364080" cy="5769234"/>
          </a:xfrm>
          <a:prstGeom prst="rect">
            <a:avLst/>
          </a:prstGeom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B70873C-C52C-449D-9422-739D0C0510F0}"/>
              </a:ext>
            </a:extLst>
          </p:cNvPr>
          <p:cNvSpPr txBox="1">
            <a:spLocks/>
          </p:cNvSpPr>
          <p:nvPr/>
        </p:nvSpPr>
        <p:spPr>
          <a:xfrm>
            <a:off x="4695114" y="463118"/>
            <a:ext cx="8596668" cy="38807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2800" dirty="0">
                <a:solidFill>
                  <a:srgbClr val="31B9E7"/>
                </a:solidFill>
              </a:rPr>
              <a:t>Konstrukce pro tvoření otázek</a:t>
            </a:r>
          </a:p>
          <a:p>
            <a:endParaRPr lang="cs-CZ" altLang="cs-CZ" dirty="0"/>
          </a:p>
          <a:p>
            <a:r>
              <a:rPr lang="cs-CZ" altLang="cs-CZ" sz="2400" dirty="0"/>
              <a:t>Fajn aktivita pro opakování a naučení učiva</a:t>
            </a:r>
          </a:p>
          <a:p>
            <a:r>
              <a:rPr lang="cs-CZ" altLang="cs-CZ" sz="2400" dirty="0"/>
              <a:t>Žáci mají možnost hledat </a:t>
            </a:r>
            <a:r>
              <a:rPr lang="cs-CZ" altLang="cs-CZ" sz="2400" b="1" dirty="0"/>
              <a:t>souvislosti</a:t>
            </a:r>
            <a:r>
              <a:rPr lang="cs-CZ" altLang="cs-CZ" sz="2400" dirty="0"/>
              <a:t> a </a:t>
            </a:r>
            <a:r>
              <a:rPr lang="cs-CZ" altLang="cs-CZ" sz="2400" b="1" dirty="0"/>
              <a:t>vztahy</a:t>
            </a:r>
          </a:p>
          <a:p>
            <a:r>
              <a:rPr lang="cs-CZ" altLang="cs-CZ" sz="2400" dirty="0"/>
              <a:t>Žáci sami/ve dvojicích vytváří otázky</a:t>
            </a:r>
          </a:p>
          <a:p>
            <a:r>
              <a:rPr lang="cs-CZ" altLang="cs-CZ" sz="2400" dirty="0"/>
              <a:t>Šablona – vědí, co se po nich </a:t>
            </a:r>
            <a:br>
              <a:rPr lang="cs-CZ" altLang="cs-CZ" sz="2400" dirty="0"/>
            </a:br>
            <a:r>
              <a:rPr lang="cs-CZ" altLang="cs-CZ" sz="2400" dirty="0"/>
              <a:t>chce/napomůže ke splnění úkolu</a:t>
            </a:r>
          </a:p>
          <a:p>
            <a:pPr marL="0" indent="0">
              <a:buFont typeface="Wingdings 3" charset="2"/>
              <a:buNone/>
            </a:pPr>
            <a:endParaRPr lang="cs-CZ" altLang="cs-CZ" sz="3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743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44304CA-3C47-4876-B35C-A04DA337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23" y="224632"/>
            <a:ext cx="10578165" cy="63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0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0A30A2-2BEC-4C64-9679-4A1DA9C4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55" y="1154884"/>
            <a:ext cx="8596668" cy="4138569"/>
          </a:xfrm>
        </p:spPr>
        <p:txBody>
          <a:bodyPr>
            <a:normAutofit/>
          </a:bodyPr>
          <a:lstStyle/>
          <a:p>
            <a:r>
              <a:rPr lang="cs-CZ" sz="4400" dirty="0"/>
              <a:t>Úkol pro Vás: Máte tři minuty,         ve dvojicích si projděte otázky a formulujte nové na téma „organická chemie“ :-)</a:t>
            </a:r>
          </a:p>
        </p:txBody>
      </p:sp>
    </p:spTree>
    <p:extLst>
      <p:ext uri="{BB962C8B-B14F-4D97-AF65-F5344CB8AC3E}">
        <p14:creationId xmlns:p14="http://schemas.microsoft.com/office/powerpoint/2010/main" val="1261642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431983"/>
          </a:xfrm>
        </p:spPr>
        <p:txBody>
          <a:bodyPr/>
          <a:lstStyle/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3. Úlohy motivační/úvodní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4. Jak se naučit něco nového s pomocí </a:t>
            </a:r>
            <a:r>
              <a:rPr lang="cs-CZ" sz="3600" dirty="0" err="1">
                <a:solidFill>
                  <a:srgbClr val="31B9E7"/>
                </a:solidFill>
              </a:rPr>
              <a:t>MOOCu</a:t>
            </a:r>
            <a:r>
              <a:rPr lang="cs-CZ" sz="3600" dirty="0">
                <a:solidFill>
                  <a:srgbClr val="31B9E7"/>
                </a:solidFill>
              </a:rPr>
              <a:t>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5. Tip na opakovací aktivitu</a:t>
            </a:r>
          </a:p>
          <a:p>
            <a:pPr marL="276401" indent="0"/>
            <a:r>
              <a:rPr lang="cs-CZ" sz="3600" b="1" dirty="0">
                <a:solidFill>
                  <a:srgbClr val="FF0000"/>
                </a:solidFill>
              </a:rPr>
              <a:t>6. A jak je to s těmi testy?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610294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F19C83-9DFC-42D3-9984-5605A17B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na testy jinak?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E2FF8-E432-44E6-8EEC-942B0053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8978"/>
            <a:ext cx="8596668" cy="3880773"/>
          </a:xfrm>
        </p:spPr>
        <p:txBody>
          <a:bodyPr>
            <a:normAutofit/>
          </a:bodyPr>
          <a:lstStyle/>
          <a:p>
            <a:r>
              <a:rPr lang="cs-CZ" sz="2800" dirty="0"/>
              <a:t>Tvůrčí?</a:t>
            </a:r>
          </a:p>
          <a:p>
            <a:r>
              <a:rPr lang="cs-CZ" sz="2800" dirty="0"/>
              <a:t>Produktivní?</a:t>
            </a:r>
          </a:p>
          <a:p>
            <a:r>
              <a:rPr lang="cs-CZ" sz="2800" dirty="0"/>
              <a:t>Pro žáky zajímavé? </a:t>
            </a:r>
            <a:r>
              <a:rPr lang="cs-CZ" sz="2800" dirty="0">
                <a:solidFill>
                  <a:schemeClr val="accent6">
                    <a:lumMod val="50000"/>
                  </a:schemeClr>
                </a:solidFill>
              </a:rPr>
              <a:t>Pokud to jde… </a:t>
            </a:r>
            <a:r>
              <a:rPr lang="cs-CZ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8C7715-5694-45E1-90C1-ED93E9F2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452" y="479701"/>
            <a:ext cx="2759511" cy="36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43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A820B8-A45E-4CA7-A053-E1109029E6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81512" y="563369"/>
            <a:ext cx="8077070" cy="1470025"/>
          </a:xfrm>
        </p:spPr>
        <p:txBody>
          <a:bodyPr anchor="ctr"/>
          <a:lstStyle/>
          <a:p>
            <a:r>
              <a:rPr lang="cs-CZ" altLang="cs-CZ" sz="4400" dirty="0"/>
              <a:t>Výkladový (ilustrovaný) slovník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4C5E56E-AC3A-4188-8D40-6419E446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12" y="2056798"/>
            <a:ext cx="4350467" cy="42378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FA32C1F-19B5-4419-B53F-68020E53D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81" b="418"/>
          <a:stretch/>
        </p:blipFill>
        <p:spPr>
          <a:xfrm>
            <a:off x="5443322" y="2011551"/>
            <a:ext cx="4790297" cy="42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12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911406A-4460-42F3-B4BA-E98012DBB1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0508" y="1958975"/>
            <a:ext cx="7772400" cy="1470025"/>
          </a:xfrm>
        </p:spPr>
        <p:txBody>
          <a:bodyPr anchor="ctr"/>
          <a:lstStyle/>
          <a:p>
            <a:r>
              <a:rPr lang="cs-CZ" altLang="cs-CZ" sz="4400" dirty="0"/>
              <a:t>Výkladový slovník chemie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2DB49DA-EA37-4C0D-AAD8-38AAAF821E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46308" y="3303165"/>
            <a:ext cx="6400800" cy="1752600"/>
          </a:xfrm>
        </p:spPr>
        <p:txBody>
          <a:bodyPr/>
          <a:lstStyle/>
          <a:p>
            <a:r>
              <a:rPr lang="cs-CZ" altLang="cs-CZ" sz="3200" dirty="0"/>
              <a:t>Kapitola kyseliny a zásady</a:t>
            </a:r>
          </a:p>
        </p:txBody>
      </p:sp>
    </p:spTree>
    <p:extLst>
      <p:ext uri="{BB962C8B-B14F-4D97-AF65-F5344CB8AC3E}">
        <p14:creationId xmlns:p14="http://schemas.microsoft.com/office/powerpoint/2010/main" val="2466356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74F2EF2-A83E-4913-8CFA-E9596B561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5285" y="555813"/>
            <a:ext cx="10385570" cy="604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3600" dirty="0"/>
              <a:t>Jste autorem/autorkou </a:t>
            </a:r>
            <a:r>
              <a:rPr lang="cs-CZ" altLang="cs-CZ" sz="3600" b="1" dirty="0"/>
              <a:t>výkladového slovníku</a:t>
            </a:r>
            <a:r>
              <a:rPr lang="cs-CZ" altLang="cs-CZ" sz="3600" dirty="0"/>
              <a:t>.</a:t>
            </a:r>
          </a:p>
          <a:p>
            <a:pPr marL="0" indent="0">
              <a:buNone/>
            </a:pPr>
            <a:r>
              <a:rPr lang="cs-CZ" altLang="cs-CZ" sz="3600" dirty="0"/>
              <a:t>Vaším úkolem ve dvojici je vytvořit nová hesla.</a:t>
            </a:r>
          </a:p>
          <a:p>
            <a:pPr>
              <a:lnSpc>
                <a:spcPct val="90000"/>
              </a:lnSpc>
            </a:pPr>
            <a:endParaRPr lang="cs-CZ" altLang="cs-CZ" sz="3600" dirty="0"/>
          </a:p>
          <a:p>
            <a:pPr>
              <a:lnSpc>
                <a:spcPct val="90000"/>
              </a:lnSpc>
            </a:pPr>
            <a:r>
              <a:rPr lang="cs-CZ" altLang="cs-CZ" sz="3600" dirty="0"/>
              <a:t>Vymyslete zajímavý název slovníku (10 %)</a:t>
            </a:r>
          </a:p>
          <a:p>
            <a:pPr>
              <a:lnSpc>
                <a:spcPct val="90000"/>
              </a:lnSpc>
            </a:pPr>
            <a:r>
              <a:rPr lang="cs-CZ" altLang="cs-CZ" sz="3600" dirty="0"/>
              <a:t>Vypracujte 10 hesel</a:t>
            </a:r>
          </a:p>
          <a:p>
            <a:pPr lvl="1">
              <a:lnSpc>
                <a:spcPct val="90000"/>
              </a:lnSpc>
            </a:pPr>
            <a:r>
              <a:rPr lang="cs-CZ" altLang="cs-CZ" sz="3200" dirty="0">
                <a:solidFill>
                  <a:schemeClr val="accent2">
                    <a:lumMod val="75000"/>
                  </a:schemeClr>
                </a:solidFill>
              </a:rPr>
              <a:t>Odborná správnost (40 %)</a:t>
            </a:r>
          </a:p>
          <a:p>
            <a:pPr lvl="1">
              <a:lnSpc>
                <a:spcPct val="90000"/>
              </a:lnSpc>
            </a:pPr>
            <a:r>
              <a:rPr lang="cs-CZ" altLang="cs-CZ" sz="3200" dirty="0">
                <a:solidFill>
                  <a:schemeClr val="accent2">
                    <a:lumMod val="75000"/>
                  </a:schemeClr>
                </a:solidFill>
              </a:rPr>
              <a:t>Správné používání terminologie (20 %)</a:t>
            </a:r>
          </a:p>
          <a:p>
            <a:pPr lvl="1">
              <a:lnSpc>
                <a:spcPct val="90000"/>
              </a:lnSpc>
            </a:pPr>
            <a:r>
              <a:rPr lang="cs-CZ" altLang="cs-CZ" sz="3200" dirty="0">
                <a:solidFill>
                  <a:schemeClr val="accent2">
                    <a:lumMod val="75000"/>
                  </a:schemeClr>
                </a:solidFill>
              </a:rPr>
              <a:t>Doplnění zajímavostmi a ilustracemi (20 %)</a:t>
            </a:r>
          </a:p>
          <a:p>
            <a:pPr>
              <a:lnSpc>
                <a:spcPct val="90000"/>
              </a:lnSpc>
            </a:pPr>
            <a:r>
              <a:rPr lang="cs-CZ" altLang="cs-CZ" sz="3600" dirty="0"/>
              <a:t>Dbejte na pravopis (10 %)</a:t>
            </a:r>
          </a:p>
        </p:txBody>
      </p:sp>
    </p:spTree>
    <p:extLst>
      <p:ext uri="{BB962C8B-B14F-4D97-AF65-F5344CB8AC3E}">
        <p14:creationId xmlns:p14="http://schemas.microsoft.com/office/powerpoint/2010/main" val="302732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C6CB5-ADF3-44B3-A8EB-DD7207B84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Učební úlohy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DA45FF-AD7A-4322-8C0C-00A402767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53" y="1825625"/>
            <a:ext cx="10788941" cy="4351338"/>
          </a:xfrm>
        </p:spPr>
        <p:txBody>
          <a:bodyPr>
            <a:normAutofit/>
          </a:bodyPr>
          <a:lstStyle/>
          <a:p>
            <a:r>
              <a:rPr lang="cs-CZ" sz="2800" dirty="0"/>
              <a:t>Každá úloha (aktivita), která vede k dosažení konkrétního učebního cíle</a:t>
            </a:r>
          </a:p>
          <a:p>
            <a:r>
              <a:rPr lang="cs-CZ" sz="2800" dirty="0"/>
              <a:t>Velká paleta aktivit – využívání během celého učebního procesu (motivace, expozice, fixace, diagnostika) </a:t>
            </a:r>
          </a:p>
          <a:p>
            <a:r>
              <a:rPr lang="cs-CZ" sz="2800" dirty="0"/>
              <a:t>Správně sestavená učební úloha – rozvoj myšlenkových operací, spolupráce, kooperace, práce s informacemi, osvojování i rozšiřování probraného učiva 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21253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630C7448-B89D-4799-B675-DDAB3420B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5894" y="549275"/>
            <a:ext cx="5076219" cy="5976938"/>
          </a:xfrm>
        </p:spPr>
        <p:txBody>
          <a:bodyPr>
            <a:normAutofit/>
          </a:bodyPr>
          <a:lstStyle/>
          <a:p>
            <a:r>
              <a:rPr lang="cs-CZ" altLang="cs-CZ" sz="2400" dirty="0"/>
              <a:t>pH stupnice</a:t>
            </a:r>
          </a:p>
          <a:p>
            <a:r>
              <a:rPr lang="cs-CZ" altLang="cs-CZ" sz="2400" dirty="0">
                <a:solidFill>
                  <a:schemeClr val="accent2"/>
                </a:solidFill>
              </a:rPr>
              <a:t>Univerzální indikátorový papírek</a:t>
            </a:r>
          </a:p>
          <a:p>
            <a:r>
              <a:rPr lang="cs-CZ" altLang="cs-CZ" sz="2400" dirty="0"/>
              <a:t>H</a:t>
            </a:r>
            <a:r>
              <a:rPr lang="cs-CZ" altLang="cs-CZ" sz="2400" baseline="30000" dirty="0"/>
              <a:t>+</a:t>
            </a:r>
          </a:p>
          <a:p>
            <a:r>
              <a:rPr lang="cs-CZ" altLang="cs-CZ" sz="2400" dirty="0">
                <a:solidFill>
                  <a:schemeClr val="accent2"/>
                </a:solidFill>
              </a:rPr>
              <a:t>OH</a:t>
            </a:r>
            <a:r>
              <a:rPr lang="cs-CZ" altLang="cs-CZ" sz="2400" baseline="30000" dirty="0">
                <a:solidFill>
                  <a:schemeClr val="accent2"/>
                </a:solidFill>
              </a:rPr>
              <a:t>-</a:t>
            </a:r>
          </a:p>
          <a:p>
            <a:r>
              <a:rPr lang="cs-CZ" altLang="cs-CZ" sz="2400" dirty="0"/>
              <a:t>Roztok červeného zelí</a:t>
            </a:r>
          </a:p>
          <a:p>
            <a:r>
              <a:rPr lang="cs-CZ" altLang="cs-CZ" sz="2400" dirty="0">
                <a:solidFill>
                  <a:schemeClr val="accent2"/>
                </a:solidFill>
              </a:rPr>
              <a:t>Hydroxid sodný</a:t>
            </a:r>
          </a:p>
          <a:p>
            <a:r>
              <a:rPr lang="cs-CZ" altLang="cs-CZ" sz="2400" dirty="0"/>
              <a:t>Hydroxid amonný</a:t>
            </a:r>
          </a:p>
          <a:p>
            <a:r>
              <a:rPr lang="cs-CZ" altLang="cs-CZ" sz="2400" dirty="0">
                <a:solidFill>
                  <a:schemeClr val="accent2"/>
                </a:solidFill>
              </a:rPr>
              <a:t>Amoniak</a:t>
            </a:r>
          </a:p>
          <a:p>
            <a:r>
              <a:rPr lang="cs-CZ" altLang="cs-CZ" sz="2400" dirty="0">
                <a:solidFill>
                  <a:schemeClr val="accent2"/>
                </a:solidFill>
              </a:rPr>
              <a:t>Hydroxid vápenatý</a:t>
            </a:r>
          </a:p>
          <a:p>
            <a:r>
              <a:rPr lang="cs-CZ" altLang="cs-CZ" sz="2400" dirty="0"/>
              <a:t>Kyselina fluorovodíková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9726BF5-815B-4DB2-8B0D-56627E3AB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0954" y="549275"/>
            <a:ext cx="477310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chemeClr val="accent2"/>
                </a:solidFill>
                <a:latin typeface="+mn-lt"/>
              </a:rPr>
              <a:t>Kyselina chlorovodíková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+mn-lt"/>
              </a:rPr>
              <a:t>Výroba </a:t>
            </a:r>
            <a:r>
              <a:rPr lang="cs-CZ" altLang="cs-CZ" sz="2400" dirty="0" err="1">
                <a:latin typeface="+mn-lt"/>
              </a:rPr>
              <a:t>HCl</a:t>
            </a:r>
            <a:endParaRPr lang="cs-CZ" altLang="cs-CZ" sz="2400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chemeClr val="accent2"/>
                </a:solidFill>
                <a:latin typeface="+mn-lt"/>
              </a:rPr>
              <a:t>TNT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+mn-lt"/>
              </a:rPr>
              <a:t>Kyselina dusičná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chemeClr val="accent2"/>
                </a:solidFill>
                <a:latin typeface="+mn-lt"/>
              </a:rPr>
              <a:t>Kyselina sírová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+mn-lt"/>
              </a:rPr>
              <a:t>Lučavka královská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chemeClr val="accent2"/>
                </a:solidFill>
                <a:latin typeface="+mn-lt"/>
              </a:rPr>
              <a:t>Kyselina </a:t>
            </a:r>
            <a:r>
              <a:rPr lang="cs-CZ" altLang="cs-CZ" sz="2400" dirty="0" err="1">
                <a:solidFill>
                  <a:schemeClr val="accent2"/>
                </a:solidFill>
                <a:latin typeface="+mn-lt"/>
              </a:rPr>
              <a:t>sulfanová</a:t>
            </a:r>
            <a:endParaRPr lang="cs-CZ" altLang="cs-CZ" sz="2400" dirty="0">
              <a:solidFill>
                <a:schemeClr val="accent2"/>
              </a:solidFill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+mn-lt"/>
              </a:rPr>
              <a:t>Kyselina kyanovodíková</a:t>
            </a:r>
          </a:p>
          <a:p>
            <a:pPr>
              <a:lnSpc>
                <a:spcPct val="80000"/>
              </a:lnSpc>
            </a:pPr>
            <a:r>
              <a:rPr lang="cs-CZ" altLang="cs-CZ" sz="2400" i="1" dirty="0" err="1">
                <a:solidFill>
                  <a:schemeClr val="accent2"/>
                </a:solidFill>
                <a:latin typeface="+mn-lt"/>
              </a:rPr>
              <a:t>Aqua</a:t>
            </a:r>
            <a:r>
              <a:rPr lang="cs-CZ" altLang="cs-CZ" sz="2400" i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s-CZ" altLang="cs-CZ" sz="2400" i="1" dirty="0" err="1">
                <a:solidFill>
                  <a:schemeClr val="accent2"/>
                </a:solidFill>
                <a:latin typeface="+mn-lt"/>
              </a:rPr>
              <a:t>regia</a:t>
            </a:r>
            <a:endParaRPr lang="cs-CZ" altLang="cs-CZ" sz="2400" i="1" dirty="0">
              <a:solidFill>
                <a:schemeClr val="accent2"/>
              </a:solidFill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latin typeface="+mn-lt"/>
              </a:rPr>
              <a:t>Neutralizace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chemeClr val="accent2"/>
                </a:solidFill>
                <a:latin typeface="+mn-lt"/>
              </a:rPr>
              <a:t>Koroze</a:t>
            </a:r>
          </a:p>
          <a:p>
            <a:pPr>
              <a:lnSpc>
                <a:spcPct val="80000"/>
              </a:lnSpc>
            </a:pPr>
            <a:endParaRPr lang="cs-CZ" altLang="cs-CZ" sz="2800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800" b="1" dirty="0">
                <a:solidFill>
                  <a:srgbClr val="7030A0"/>
                </a:solidFill>
              </a:rPr>
              <a:t>Možný i vlastní pojem související s tématem</a:t>
            </a:r>
          </a:p>
        </p:txBody>
      </p:sp>
    </p:spTree>
    <p:extLst>
      <p:ext uri="{BB962C8B-B14F-4D97-AF65-F5344CB8AC3E}">
        <p14:creationId xmlns:p14="http://schemas.microsoft.com/office/powerpoint/2010/main" val="568600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50E0A-C0FB-45D9-A399-C8FF0DBA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68" y="1289108"/>
            <a:ext cx="7401264" cy="3089945"/>
          </a:xfrm>
        </p:spPr>
        <p:txBody>
          <a:bodyPr>
            <a:normAutofit/>
          </a:bodyPr>
          <a:lstStyle/>
          <a:p>
            <a:r>
              <a:rPr lang="cs-CZ" sz="5400" dirty="0"/>
              <a:t>Zdá se mi, že jste už dlouho nepracovali….</a:t>
            </a:r>
          </a:p>
        </p:txBody>
      </p:sp>
    </p:spTree>
    <p:extLst>
      <p:ext uri="{BB962C8B-B14F-4D97-AF65-F5344CB8AC3E}">
        <p14:creationId xmlns:p14="http://schemas.microsoft.com/office/powerpoint/2010/main" val="2740115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74F2EF2-A83E-4913-8CFA-E9596B561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2063" y="620689"/>
            <a:ext cx="9908294" cy="6048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3600" dirty="0"/>
              <a:t>Jste autorem/autorkou </a:t>
            </a:r>
            <a:r>
              <a:rPr lang="cs-CZ" altLang="cs-CZ" sz="3600" b="1" dirty="0"/>
              <a:t>výkladového slovníku</a:t>
            </a:r>
            <a:r>
              <a:rPr lang="cs-CZ" altLang="cs-CZ" sz="3600" dirty="0"/>
              <a:t>.</a:t>
            </a:r>
          </a:p>
          <a:p>
            <a:pPr marL="0" indent="0">
              <a:buNone/>
            </a:pPr>
            <a:r>
              <a:rPr lang="cs-CZ" altLang="cs-CZ" sz="3600" dirty="0"/>
              <a:t>Vaším úkolem ve dvojici je vytvořit nová hesla.</a:t>
            </a:r>
          </a:p>
          <a:p>
            <a:pPr>
              <a:lnSpc>
                <a:spcPct val="90000"/>
              </a:lnSpc>
            </a:pPr>
            <a:endParaRPr lang="cs-CZ" altLang="cs-CZ" sz="3600" dirty="0"/>
          </a:p>
          <a:p>
            <a:pPr>
              <a:lnSpc>
                <a:spcPct val="90000"/>
              </a:lnSpc>
            </a:pPr>
            <a:r>
              <a:rPr lang="cs-CZ" altLang="cs-CZ" sz="3600" dirty="0"/>
              <a:t>Vymyslete zajímavý název slovníku (10 %)</a:t>
            </a:r>
          </a:p>
          <a:p>
            <a:pPr>
              <a:lnSpc>
                <a:spcPct val="90000"/>
              </a:lnSpc>
            </a:pPr>
            <a:r>
              <a:rPr lang="cs-CZ" altLang="cs-CZ" sz="3600" dirty="0"/>
              <a:t>Vypracujte 5 hesel</a:t>
            </a:r>
          </a:p>
          <a:p>
            <a:pPr lvl="1">
              <a:lnSpc>
                <a:spcPct val="90000"/>
              </a:lnSpc>
            </a:pPr>
            <a:r>
              <a:rPr lang="cs-CZ" altLang="cs-CZ" sz="3200" dirty="0">
                <a:solidFill>
                  <a:schemeClr val="accent2">
                    <a:lumMod val="75000"/>
                  </a:schemeClr>
                </a:solidFill>
              </a:rPr>
              <a:t>Odborná správnost (40 %)</a:t>
            </a:r>
          </a:p>
          <a:p>
            <a:pPr lvl="1">
              <a:lnSpc>
                <a:spcPct val="90000"/>
              </a:lnSpc>
            </a:pPr>
            <a:r>
              <a:rPr lang="cs-CZ" altLang="cs-CZ" sz="3200" dirty="0">
                <a:solidFill>
                  <a:schemeClr val="accent2">
                    <a:lumMod val="75000"/>
                  </a:schemeClr>
                </a:solidFill>
              </a:rPr>
              <a:t>Správné používání terminologie (20 %)</a:t>
            </a:r>
          </a:p>
          <a:p>
            <a:pPr lvl="1">
              <a:lnSpc>
                <a:spcPct val="90000"/>
              </a:lnSpc>
            </a:pPr>
            <a:r>
              <a:rPr lang="cs-CZ" altLang="cs-CZ" sz="3200" dirty="0">
                <a:solidFill>
                  <a:schemeClr val="accent2">
                    <a:lumMod val="75000"/>
                  </a:schemeClr>
                </a:solidFill>
              </a:rPr>
              <a:t>Doplnění zajímavostmi a ilustracemi (20 %)</a:t>
            </a:r>
          </a:p>
          <a:p>
            <a:pPr>
              <a:lnSpc>
                <a:spcPct val="90000"/>
              </a:lnSpc>
            </a:pPr>
            <a:r>
              <a:rPr lang="cs-CZ" altLang="cs-CZ" sz="3600" dirty="0"/>
              <a:t>Dbejte na gramatiku (10 %)</a:t>
            </a:r>
          </a:p>
        </p:txBody>
      </p:sp>
    </p:spTree>
    <p:extLst>
      <p:ext uri="{BB962C8B-B14F-4D97-AF65-F5344CB8AC3E}">
        <p14:creationId xmlns:p14="http://schemas.microsoft.com/office/powerpoint/2010/main" val="1415483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630C7448-B89D-4799-B675-DDAB3420B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01629" y="549275"/>
            <a:ext cx="3640822" cy="5976938"/>
          </a:xfrm>
        </p:spPr>
        <p:txBody>
          <a:bodyPr>
            <a:noAutofit/>
          </a:bodyPr>
          <a:lstStyle/>
          <a:p>
            <a:r>
              <a:rPr lang="cs-CZ" altLang="cs-CZ" sz="2800" dirty="0"/>
              <a:t>Červená</a:t>
            </a:r>
          </a:p>
          <a:p>
            <a:r>
              <a:rPr lang="cs-CZ" altLang="cs-CZ" sz="2800" dirty="0">
                <a:solidFill>
                  <a:srgbClr val="089BCF"/>
                </a:solidFill>
              </a:rPr>
              <a:t>Pondělí</a:t>
            </a:r>
          </a:p>
          <a:p>
            <a:r>
              <a:rPr lang="cs-CZ" altLang="cs-CZ" sz="2800" dirty="0"/>
              <a:t>Vesmír</a:t>
            </a:r>
          </a:p>
          <a:p>
            <a:r>
              <a:rPr lang="cs-CZ" altLang="cs-CZ" sz="2800" dirty="0">
                <a:solidFill>
                  <a:srgbClr val="089BCF"/>
                </a:solidFill>
              </a:rPr>
              <a:t>Prosinec</a:t>
            </a:r>
          </a:p>
          <a:p>
            <a:r>
              <a:rPr lang="cs-CZ" altLang="cs-CZ" sz="2800" dirty="0"/>
              <a:t>Alfa záření</a:t>
            </a:r>
          </a:p>
          <a:p>
            <a:r>
              <a:rPr lang="cs-CZ" altLang="cs-CZ" sz="2800" dirty="0">
                <a:solidFill>
                  <a:srgbClr val="089BCF"/>
                </a:solidFill>
              </a:rPr>
              <a:t>Facebook</a:t>
            </a:r>
          </a:p>
          <a:p>
            <a:r>
              <a:rPr lang="cs-CZ" altLang="cs-CZ" sz="2800" dirty="0"/>
              <a:t>Ordinace v růžové zahradě 2</a:t>
            </a:r>
          </a:p>
          <a:p>
            <a:r>
              <a:rPr lang="cs-CZ" altLang="cs-CZ" sz="2800" dirty="0">
                <a:solidFill>
                  <a:srgbClr val="089BCF"/>
                </a:solidFill>
              </a:rPr>
              <a:t>Umyvadlo </a:t>
            </a:r>
          </a:p>
          <a:p>
            <a:r>
              <a:rPr lang="cs-CZ" altLang="cs-CZ" sz="2800" dirty="0"/>
              <a:t>Borovice</a:t>
            </a:r>
          </a:p>
          <a:p>
            <a:r>
              <a:rPr lang="cs-CZ" altLang="cs-CZ" sz="2800" dirty="0">
                <a:solidFill>
                  <a:srgbClr val="089BCF"/>
                </a:solidFill>
              </a:rPr>
              <a:t>Překlad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9726BF5-815B-4DB2-8B0D-56627E3AB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49275"/>
            <a:ext cx="477310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Slovo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rgbClr val="089BCF"/>
                </a:solidFill>
                <a:latin typeface="+mn-lt"/>
                <a:cs typeface="+mn-cs"/>
              </a:rPr>
              <a:t>Zvíře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Ubrus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rgbClr val="089BCF"/>
                </a:solidFill>
                <a:latin typeface="+mn-lt"/>
                <a:cs typeface="+mn-cs"/>
              </a:rPr>
              <a:t>Kreativita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Čárka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rgbClr val="089BCF"/>
                </a:solidFill>
                <a:latin typeface="+mn-lt"/>
                <a:cs typeface="+mn-cs"/>
              </a:rPr>
              <a:t>Nemocnice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Slavík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rgbClr val="089BCF"/>
                </a:solidFill>
                <a:latin typeface="+mn-lt"/>
                <a:cs typeface="+mn-cs"/>
              </a:rPr>
              <a:t>Bylina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Hydrant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cs-CZ" altLang="cs-CZ" sz="2800" dirty="0">
                <a:solidFill>
                  <a:srgbClr val="089BCF"/>
                </a:solidFill>
                <a:latin typeface="+mn-lt"/>
                <a:cs typeface="+mn-cs"/>
              </a:rPr>
              <a:t>Přestupný rok</a:t>
            </a:r>
          </a:p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cs-CZ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>
              <a:lnSpc>
                <a:spcPct val="80000"/>
              </a:lnSpc>
            </a:pPr>
            <a:endParaRPr lang="cs-CZ" altLang="cs-CZ" sz="2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958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7EBE2-E41B-46AB-B6FB-CBA80E745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540" y="5055180"/>
            <a:ext cx="3784076" cy="1041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Přehled                                               o kyselinách a zásadách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C80A80-8F17-49DA-88D6-ADF1C7E677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402" y="937949"/>
            <a:ext cx="6497329" cy="46380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68D8D9-B802-457E-92A7-24B9C718E6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9915" y="2224866"/>
            <a:ext cx="5503694" cy="2296135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5A7FF0B-2B0F-487D-898D-F959C3EA484B}"/>
              </a:ext>
            </a:extLst>
          </p:cNvPr>
          <p:cNvSpPr txBox="1">
            <a:spLocks/>
          </p:cNvSpPr>
          <p:nvPr/>
        </p:nvSpPr>
        <p:spPr>
          <a:xfrm>
            <a:off x="7757731" y="761270"/>
            <a:ext cx="3784076" cy="104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S námi                                          se v chemii neztratíte</a:t>
            </a:r>
          </a:p>
        </p:txBody>
      </p:sp>
    </p:spTree>
    <p:extLst>
      <p:ext uri="{BB962C8B-B14F-4D97-AF65-F5344CB8AC3E}">
        <p14:creationId xmlns:p14="http://schemas.microsoft.com/office/powerpoint/2010/main" val="30059515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114A8-82E6-4BD2-BF8C-FD51E69B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7" y="18255"/>
            <a:ext cx="10515600" cy="1325563"/>
          </a:xfrm>
        </p:spPr>
        <p:txBody>
          <a:bodyPr/>
          <a:lstStyle/>
          <a:p>
            <a:r>
              <a:rPr lang="cs-CZ" i="1" dirty="0">
                <a:solidFill>
                  <a:schemeClr val="accent6">
                    <a:lumMod val="50000"/>
                  </a:schemeClr>
                </a:solidFill>
              </a:rPr>
              <a:t>„Poznatky ze zajímavých hodin chemie“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7EBE2-E41B-46AB-B6FB-CBA80E745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CECA72-87A6-458E-9D23-E64449AC1A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73" y="1630838"/>
            <a:ext cx="6224748" cy="48828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5879270-3A66-4DBE-A84B-3035CCE6F0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4759" y="2274893"/>
            <a:ext cx="5885468" cy="30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254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114A8-82E6-4BD2-BF8C-FD51E69B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316"/>
            <a:ext cx="10515600" cy="1325563"/>
          </a:xfrm>
        </p:spPr>
        <p:txBody>
          <a:bodyPr/>
          <a:lstStyle/>
          <a:p>
            <a:r>
              <a:rPr lang="cs-CZ" i="1" dirty="0">
                <a:solidFill>
                  <a:schemeClr val="accent6">
                    <a:lumMod val="50000"/>
                  </a:schemeClr>
                </a:solidFill>
              </a:rPr>
              <a:t>„Na to </a:t>
            </a:r>
            <a:r>
              <a:rPr lang="cs-CZ" i="1" dirty="0" err="1">
                <a:solidFill>
                  <a:schemeClr val="accent6">
                    <a:lumMod val="50000"/>
                  </a:schemeClr>
                </a:solidFill>
              </a:rPr>
              <a:t>vem</a:t>
            </a:r>
            <a:r>
              <a:rPr lang="cs-CZ" i="1" dirty="0">
                <a:solidFill>
                  <a:schemeClr val="accent6">
                    <a:lumMod val="50000"/>
                  </a:schemeClr>
                </a:solidFill>
              </a:rPr>
              <a:t> HCN (jed)!“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1B6B47-8A30-4128-BE8C-360D2F3E15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876" y="1865112"/>
            <a:ext cx="6397408" cy="47560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A0672D-5E62-438C-8280-65F6858A3C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5285" y="2846894"/>
            <a:ext cx="6046715" cy="34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1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114A8-82E6-4BD2-BF8C-FD51E69BB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7EBE2-E41B-46AB-B6FB-CBA80E745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99A590-C3E3-4FD7-816C-1CFE836E1F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538" y="882712"/>
            <a:ext cx="6208366" cy="5294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A80872-2BD7-40D5-B46E-9B3A03FC25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2904" y="0"/>
            <a:ext cx="5023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3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A20AF-6B0F-43AB-BA97-A8040C5F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Závěrečná 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ABEFF8-7540-40F1-A2A9-1A34BC31F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07067"/>
            <a:ext cx="10515600" cy="4902346"/>
          </a:xfrm>
        </p:spPr>
        <p:txBody>
          <a:bodyPr>
            <a:normAutofit/>
          </a:bodyPr>
          <a:lstStyle/>
          <a:p>
            <a:r>
              <a:rPr lang="cs-CZ" sz="2400" dirty="0"/>
              <a:t>Zabere čas (test i opravování spolužáky + ZV) x přínos; zábava i pro mě</a:t>
            </a:r>
          </a:p>
          <a:p>
            <a:r>
              <a:rPr lang="cs-CZ" sz="2400" dirty="0"/>
              <a:t>Živá aktivita – diskutují (práce s pravidly – Učební úlohy pro ZŠ a VG)</a:t>
            </a:r>
          </a:p>
          <a:p>
            <a:r>
              <a:rPr lang="cs-CZ" sz="2400" dirty="0"/>
              <a:t>Jak žáky rozdělit? </a:t>
            </a:r>
          </a:p>
          <a:p>
            <a:r>
              <a:rPr lang="cs-CZ" sz="2400" dirty="0"/>
              <a:t>Hůře připravený žák = může si spoluprací „dost“ odnést </a:t>
            </a:r>
          </a:p>
          <a:p>
            <a:r>
              <a:rPr lang="cs-CZ" sz="2400" dirty="0"/>
              <a:t>Nechat spolužáky ve skupině opravit a předat si zpětnou vazbu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Modifikace – zda chceme ve větách/odrážkách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397F7D4-0A03-40A6-B44D-C87E491B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76" y="3958239"/>
            <a:ext cx="5807565" cy="195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17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83C3C-4A01-48A4-B82B-73F373F97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AD7A75F-0E76-4F5B-8841-5DD9741C8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" y="218670"/>
            <a:ext cx="9341817" cy="4070525"/>
          </a:xfrm>
        </p:spPr>
      </p:pic>
    </p:spTree>
    <p:extLst>
      <p:ext uri="{BB962C8B-B14F-4D97-AF65-F5344CB8AC3E}">
        <p14:creationId xmlns:p14="http://schemas.microsoft.com/office/powerpoint/2010/main" val="108742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7F50C-540F-42A7-99D1-450A5BE7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1540934"/>
            <a:ext cx="8596668" cy="3031066"/>
          </a:xfrm>
        </p:spPr>
        <p:txBody>
          <a:bodyPr>
            <a:normAutofit/>
          </a:bodyPr>
          <a:lstStyle/>
          <a:p>
            <a:r>
              <a:rPr lang="cs-CZ" sz="6000" dirty="0"/>
              <a:t>Jaké základní náležitosti by měla mít učební úloha?</a:t>
            </a:r>
          </a:p>
        </p:txBody>
      </p:sp>
    </p:spTree>
    <p:extLst>
      <p:ext uri="{BB962C8B-B14F-4D97-AF65-F5344CB8AC3E}">
        <p14:creationId xmlns:p14="http://schemas.microsoft.com/office/powerpoint/2010/main" val="1954287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6FACB-984F-4C8D-B9CC-17E8E148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DF19C56-3F27-4365-BB15-6557092F5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95" y="817874"/>
            <a:ext cx="8614529" cy="4996008"/>
          </a:xfrm>
        </p:spPr>
      </p:pic>
    </p:spTree>
    <p:extLst>
      <p:ext uri="{BB962C8B-B14F-4D97-AF65-F5344CB8AC3E}">
        <p14:creationId xmlns:p14="http://schemas.microsoft.com/office/powerpoint/2010/main" val="3965390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604B9F-2314-43A2-AE06-8FBFAC6C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572981E0-0F6C-4018-941F-B10E972EB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6" y="2818614"/>
            <a:ext cx="9208320" cy="3913358"/>
          </a:xfrm>
        </p:spPr>
      </p:pic>
    </p:spTree>
    <p:extLst>
      <p:ext uri="{BB962C8B-B14F-4D97-AF65-F5344CB8AC3E}">
        <p14:creationId xmlns:p14="http://schemas.microsoft.com/office/powerpoint/2010/main" val="11120552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431983"/>
          </a:xfrm>
        </p:spPr>
        <p:txBody>
          <a:bodyPr/>
          <a:lstStyle/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3. Úlohy motivační/úvodní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4. Jak se naučit něco nového s pomocí </a:t>
            </a:r>
            <a:r>
              <a:rPr lang="cs-CZ" sz="3600" dirty="0" err="1">
                <a:solidFill>
                  <a:srgbClr val="31B9E7"/>
                </a:solidFill>
              </a:rPr>
              <a:t>MOOCu</a:t>
            </a:r>
            <a:r>
              <a:rPr lang="cs-CZ" sz="3600" dirty="0">
                <a:solidFill>
                  <a:srgbClr val="31B9E7"/>
                </a:solidFill>
              </a:rPr>
              <a:t>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5. Tip na opakovací aktivitu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6. A jak je to s těmi testy?</a:t>
            </a:r>
          </a:p>
          <a:p>
            <a:pPr marL="276401" indent="0"/>
            <a:r>
              <a:rPr lang="cs-CZ" sz="3600" b="1" dirty="0">
                <a:solidFill>
                  <a:srgbClr val="FF0000"/>
                </a:solidFill>
              </a:rPr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377319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77" y="1792919"/>
            <a:ext cx="10665923" cy="3708708"/>
          </a:xfrm>
        </p:spPr>
        <p:txBody>
          <a:bodyPr/>
          <a:lstStyle/>
          <a:p>
            <a:pPr marL="276401" indent="0">
              <a:spcAft>
                <a:spcPts val="600"/>
              </a:spcAft>
            </a:pPr>
            <a:r>
              <a:rPr lang="cs-CZ" sz="3600" dirty="0">
                <a:solidFill>
                  <a:srgbClr val="31B9E7"/>
                </a:solidFill>
              </a:rPr>
              <a:t>1. Učební úlohy nejstručněji, co to jde </a:t>
            </a:r>
          </a:p>
          <a:p>
            <a:pPr marL="276401" indent="0">
              <a:spcAft>
                <a:spcPts val="600"/>
              </a:spcAft>
            </a:pPr>
            <a:r>
              <a:rPr lang="cs-CZ" sz="3600" dirty="0">
                <a:solidFill>
                  <a:srgbClr val="31B9E7"/>
                </a:solidFill>
              </a:rPr>
              <a:t>2. Úvodní aktivita – alkoholy/fenoly</a:t>
            </a:r>
          </a:p>
          <a:p>
            <a:pPr marL="276401" indent="0">
              <a:spcAft>
                <a:spcPts val="600"/>
              </a:spcAft>
            </a:pPr>
            <a:r>
              <a:rPr lang="cs-CZ" sz="3600" dirty="0">
                <a:solidFill>
                  <a:srgbClr val="31B9E7"/>
                </a:solidFill>
              </a:rPr>
              <a:t>3. MOOC a akce pro žáky i učitele</a:t>
            </a:r>
          </a:p>
          <a:p>
            <a:pPr marL="276401" indent="0">
              <a:spcAft>
                <a:spcPts val="600"/>
              </a:spcAft>
            </a:pPr>
            <a:r>
              <a:rPr lang="cs-CZ" sz="3600" dirty="0">
                <a:solidFill>
                  <a:srgbClr val="31B9E7"/>
                </a:solidFill>
              </a:rPr>
              <a:t>4. „Opakování“ s využití konstrukce otázek</a:t>
            </a:r>
          </a:p>
          <a:p>
            <a:pPr marL="276401" indent="0">
              <a:spcAft>
                <a:spcPts val="600"/>
              </a:spcAft>
            </a:pPr>
            <a:r>
              <a:rPr lang="cs-CZ" sz="3600" dirty="0">
                <a:solidFill>
                  <a:srgbClr val="31B9E7"/>
                </a:solidFill>
              </a:rPr>
              <a:t>5. Testy jinak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4900884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701C53A5-6021-4D16-8D6F-383A4D9E48E0}"/>
              </a:ext>
            </a:extLst>
          </p:cNvPr>
          <p:cNvSpPr txBox="1">
            <a:spLocks/>
          </p:cNvSpPr>
          <p:nvPr/>
        </p:nvSpPr>
        <p:spPr>
          <a:xfrm>
            <a:off x="89857" y="3238826"/>
            <a:ext cx="9731475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3200" b="1" dirty="0">
                <a:solidFill>
                  <a:srgbClr val="286D9F"/>
                </a:solidFill>
                <a:latin typeface="avenir-lt-w01_35-light1475496"/>
              </a:rPr>
              <a:t>Učební úlohy ve výuce chemie na ZŠ a VG </a:t>
            </a:r>
            <a:br>
              <a:rPr lang="cs-CZ" sz="3200" b="1" dirty="0">
                <a:solidFill>
                  <a:srgbClr val="286D9F"/>
                </a:solidFill>
                <a:latin typeface="avenir-lt-w01_35-light1475496"/>
              </a:rPr>
            </a:br>
            <a:r>
              <a:rPr lang="cs-CZ" sz="3200" b="1" dirty="0">
                <a:solidFill>
                  <a:srgbClr val="286D9F"/>
                </a:solidFill>
                <a:latin typeface="avenir-lt-w01_35-light1475496"/>
              </a:rPr>
              <a:t>	</a:t>
            </a:r>
            <a:r>
              <a:rPr lang="cs-CZ" sz="2400" dirty="0"/>
              <a:t>(webinář, čtyři středy, říjen-leden, 16:15-17:45)</a:t>
            </a:r>
          </a:p>
          <a:p>
            <a:endParaRPr lang="cs-CZ" dirty="0"/>
          </a:p>
          <a:p>
            <a:r>
              <a:rPr lang="cs-CZ" sz="3200" b="1" dirty="0">
                <a:solidFill>
                  <a:srgbClr val="286D9F"/>
                </a:solidFill>
                <a:latin typeface="avenir-lt-w01_35-light1475496"/>
              </a:rPr>
              <a:t>Učební úlohy ve výuce chemie na středních školách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400" dirty="0"/>
              <a:t>	(webinář, tři středy, říjen-prosinec, 16:00-18:00)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94258E4-0056-4912-B744-FE9EF04AC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685" y="4980503"/>
            <a:ext cx="2927458" cy="1744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4969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557F1B0C-248F-4077-9F6D-0BBAB6CE6855}"/>
              </a:ext>
            </a:extLst>
          </p:cNvPr>
          <p:cNvSpPr txBox="1">
            <a:spLocks/>
          </p:cNvSpPr>
          <p:nvPr/>
        </p:nvSpPr>
        <p:spPr>
          <a:xfrm>
            <a:off x="541867" y="2977227"/>
            <a:ext cx="8596668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/>
              <a:t>Pátek a sobota 7. a 8. října 2022: </a:t>
            </a:r>
            <a:r>
              <a:rPr lang="pl-PL" sz="3200" b="1" i="0" dirty="0">
                <a:solidFill>
                  <a:srgbClr val="286D9F"/>
                </a:solidFill>
                <a:effectLst/>
                <a:latin typeface="avenir-lt-w01_35-light1475496"/>
              </a:rPr>
              <a:t>Konstruktivistická výuka chemie na ZŠ a VG</a:t>
            </a:r>
            <a:endParaRPr lang="pl-PL" sz="3200" b="1" dirty="0">
              <a:solidFill>
                <a:srgbClr val="286D9F"/>
              </a:solidFill>
              <a:effectLst/>
            </a:endParaRPr>
          </a:p>
          <a:p>
            <a:endParaRPr lang="cs-CZ" sz="3200" dirty="0"/>
          </a:p>
          <a:p>
            <a:r>
              <a:rPr lang="cs-CZ" sz="3200" dirty="0"/>
              <a:t>Pátek 25. listopadu 2022: </a:t>
            </a:r>
            <a:r>
              <a:rPr lang="cs-CZ" sz="3200" b="1" i="0" dirty="0">
                <a:solidFill>
                  <a:srgbClr val="286D9F"/>
                </a:solidFill>
                <a:effectLst/>
                <a:latin typeface="avenir-lt-w01_35-light1475496"/>
              </a:rPr>
              <a:t>Vztahy mezi přírodopisem (biologií), výchovou ke zdraví, chemií a medicínou pro ZŠ a SŠ formou BOV </a:t>
            </a:r>
            <a:endParaRPr lang="cs-CZ" sz="3200" b="1" dirty="0">
              <a:solidFill>
                <a:srgbClr val="286D9F"/>
              </a:solidFill>
              <a:effectLst/>
            </a:endParaRPr>
          </a:p>
          <a:p>
            <a:endParaRPr lang="cs-CZ" sz="3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531D31-5B30-4737-A499-CD870E212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538" y="5041710"/>
            <a:ext cx="2927458" cy="1744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5843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"/>
          <p:cNvSpPr txBox="1">
            <a:spLocks noGrp="1"/>
          </p:cNvSpPr>
          <p:nvPr>
            <p:ph type="title"/>
          </p:nvPr>
        </p:nvSpPr>
        <p:spPr>
          <a:xfrm>
            <a:off x="2575151" y="756509"/>
            <a:ext cx="8491965" cy="7541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355" rIns="0" bIns="0" rtlCol="0" anchor="t" anchorCtr="0">
            <a:spAutoFit/>
          </a:bodyPr>
          <a:lstStyle/>
          <a:p>
            <a:pPr marL="15356">
              <a:spcBef>
                <a:spcPts val="0"/>
              </a:spcBef>
              <a:buSzPts val="1400"/>
            </a:pPr>
            <a:r>
              <a:rPr lang="en-US" sz="4800" b="1" dirty="0" err="1">
                <a:solidFill>
                  <a:srgbClr val="295F99"/>
                </a:solidFill>
                <a:latin typeface="Arial"/>
                <a:cs typeface="Arial"/>
                <a:sym typeface="Arial"/>
              </a:rPr>
              <a:t>Odpoledne</a:t>
            </a:r>
            <a:r>
              <a:rPr lang="en-US" sz="4800" b="1" dirty="0">
                <a:solidFill>
                  <a:srgbClr val="295F99"/>
                </a:solidFill>
                <a:latin typeface="Arial"/>
                <a:cs typeface="Arial"/>
              </a:rPr>
              <a:t> s </a:t>
            </a:r>
            <a:r>
              <a:rPr lang="en-US" sz="4800" b="1" dirty="0" err="1">
                <a:solidFill>
                  <a:srgbClr val="295F99"/>
                </a:solidFill>
                <a:latin typeface="Arial"/>
                <a:cs typeface="Arial"/>
              </a:rPr>
              <a:t>chemií</a:t>
            </a:r>
            <a:endParaRPr sz="4800" b="1" dirty="0">
              <a:solidFill>
                <a:srgbClr val="295F99"/>
              </a:solidFill>
              <a:latin typeface="Arial"/>
              <a:cs typeface="Arial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920977" y="1898713"/>
            <a:ext cx="10314680" cy="321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355" rIns="0" bIns="0" anchor="t" anchorCtr="0">
            <a:spAutoFit/>
          </a:bodyPr>
          <a:lstStyle/>
          <a:p>
            <a:pPr lvl="0" algn="ctr">
              <a:buSzPts val="1100"/>
            </a:pPr>
            <a:r>
              <a:rPr lang="en-US" sz="4353" b="1" dirty="0" err="1"/>
              <a:t>Učební</a:t>
            </a:r>
            <a:r>
              <a:rPr lang="en-US" sz="4353" b="1" dirty="0"/>
              <a:t> </a:t>
            </a:r>
            <a:r>
              <a:rPr lang="en-US" sz="4353" b="1" dirty="0" err="1"/>
              <a:t>úlohy</a:t>
            </a:r>
            <a:r>
              <a:rPr lang="en-US" sz="4353" b="1" dirty="0"/>
              <a:t> </a:t>
            </a:r>
            <a:r>
              <a:rPr lang="en-US" sz="4353" b="1" dirty="0" err="1"/>
              <a:t>ve</a:t>
            </a:r>
            <a:r>
              <a:rPr lang="en-US" sz="4353" b="1" dirty="0"/>
              <a:t> </a:t>
            </a:r>
            <a:r>
              <a:rPr lang="en-US" sz="4353" b="1" dirty="0" err="1"/>
              <a:t>výuce</a:t>
            </a:r>
            <a:r>
              <a:rPr lang="en-US" sz="4353" b="1" dirty="0"/>
              <a:t> </a:t>
            </a:r>
            <a:r>
              <a:rPr lang="en-US" sz="4353" b="1" dirty="0" err="1"/>
              <a:t>chemie</a:t>
            </a:r>
            <a:r>
              <a:rPr lang="en-US" sz="4353" b="1" dirty="0"/>
              <a:t> </a:t>
            </a:r>
            <a:r>
              <a:rPr lang="en-US" sz="4353" b="1" dirty="0" err="1"/>
              <a:t>aneb</a:t>
            </a:r>
            <a:r>
              <a:rPr lang="en-US" sz="4353" b="1" dirty="0"/>
              <a:t> </a:t>
            </a:r>
            <a:r>
              <a:rPr lang="en-US" sz="4353" b="1" dirty="0" err="1"/>
              <a:t>může</a:t>
            </a:r>
            <a:r>
              <a:rPr lang="en-US" sz="4353" b="1" dirty="0"/>
              <a:t> </a:t>
            </a:r>
            <a:r>
              <a:rPr lang="en-US" sz="4353" b="1" dirty="0" err="1"/>
              <a:t>být</a:t>
            </a:r>
            <a:r>
              <a:rPr lang="en-US" sz="4353" b="1" dirty="0"/>
              <a:t> i test pro </a:t>
            </a:r>
            <a:r>
              <a:rPr lang="en-US" sz="4353" b="1" dirty="0" err="1"/>
              <a:t>žáka</a:t>
            </a:r>
            <a:r>
              <a:rPr lang="en-US" sz="4353" b="1" dirty="0"/>
              <a:t> </a:t>
            </a:r>
            <a:r>
              <a:rPr lang="en-US" sz="4353" b="1" dirty="0" err="1"/>
              <a:t>zajímavý</a:t>
            </a:r>
            <a:r>
              <a:rPr lang="cs-CZ" sz="4353" b="1" dirty="0"/>
              <a:t>?</a:t>
            </a:r>
          </a:p>
          <a:p>
            <a:pPr lvl="0" algn="ctr">
              <a:buSzPts val="1100"/>
            </a:pPr>
            <a:r>
              <a:rPr lang="en-US" sz="1935" b="1" dirty="0"/>
              <a:t> </a:t>
            </a:r>
            <a:endParaRPr lang="cs-CZ" sz="1935" b="1" dirty="0"/>
          </a:p>
          <a:p>
            <a:pPr lvl="0" algn="ctr">
              <a:buSzPts val="1100"/>
            </a:pPr>
            <a:r>
              <a:rPr lang="en-US" sz="3144" dirty="0" err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přednáší</a:t>
            </a:r>
            <a:r>
              <a:rPr lang="en-US" sz="3144" dirty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144" dirty="0" err="1">
                <a:solidFill>
                  <a:srgbClr val="666666"/>
                </a:solidFill>
              </a:rPr>
              <a:t>RNDr</a:t>
            </a:r>
            <a:r>
              <a:rPr lang="en-US" sz="3144" dirty="0">
                <a:solidFill>
                  <a:srgbClr val="666666"/>
                </a:solidFill>
              </a:rPr>
              <a:t>. Ing. Petr Distler, Ph.D.</a:t>
            </a:r>
            <a:r>
              <a:rPr lang="cs-CZ" sz="3144" dirty="0">
                <a:solidFill>
                  <a:srgbClr val="666666"/>
                </a:solidFill>
              </a:rPr>
              <a:t> et Ph.D.</a:t>
            </a:r>
            <a:endParaRPr sz="3144" dirty="0">
              <a:solidFill>
                <a:srgbClr val="666666"/>
              </a:solidFill>
            </a:endParaRPr>
          </a:p>
          <a:p>
            <a:pPr>
              <a:lnSpc>
                <a:spcPct val="162307"/>
              </a:lnSpc>
              <a:spcBef>
                <a:spcPts val="2297"/>
              </a:spcBef>
              <a:buClr>
                <a:srgbClr val="000000"/>
              </a:buClr>
              <a:buSzPts val="2600"/>
            </a:pPr>
            <a:endParaRPr sz="3144" dirty="0">
              <a:solidFill>
                <a:srgbClr val="666666"/>
              </a:solidFill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1305189" y="4407399"/>
            <a:ext cx="9581622" cy="660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899" rIns="0" bIns="0" anchor="t" anchorCtr="0">
            <a:spAutoFit/>
          </a:bodyPr>
          <a:lstStyle/>
          <a:p>
            <a:pPr marL="2327904" marR="6142" indent="-2313317" algn="ctr">
              <a:lnSpc>
                <a:spcPct val="111333"/>
              </a:lnSpc>
              <a:buClr>
                <a:srgbClr val="000000"/>
              </a:buClr>
              <a:buSzPts val="1500"/>
            </a:pP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Tato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síťovací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akce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(KA6)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vč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vytvoření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prezentace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byla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podpořena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rámci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realizace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1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projektu</a:t>
            </a:r>
            <a:r>
              <a:rPr lang="en-US" sz="181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ZIP MUNI, reg. č. CZ.02.3.68/0.0/0.0/19_068/0016170</a:t>
            </a:r>
            <a:endParaRPr sz="1814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300" y="5322941"/>
            <a:ext cx="7994735" cy="129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3537" y="5318394"/>
            <a:ext cx="3419163" cy="105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31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7F50C-540F-42A7-99D1-450A5BE7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základní náležitosti </a:t>
            </a:r>
            <a:br>
              <a:rPr lang="cs-CZ" dirty="0"/>
            </a:br>
            <a:r>
              <a:rPr lang="cs-CZ" dirty="0"/>
              <a:t>by měla mít učební úloha?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267447-E281-4E88-9F05-B8D9F4AC9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413999" cy="3880773"/>
          </a:xfrm>
        </p:spPr>
        <p:txBody>
          <a:bodyPr>
            <a:normAutofit fontScale="92500" lnSpcReduction="10000"/>
          </a:bodyPr>
          <a:lstStyle/>
          <a:p>
            <a:pPr>
              <a:buAutoNum type="arabicParenR"/>
            </a:pPr>
            <a:r>
              <a:rPr lang="cs-CZ" sz="2800" dirty="0"/>
              <a:t>Cíl (co si žák osvojí – zpravidla pomocí aktivních sloves)</a:t>
            </a:r>
          </a:p>
          <a:p>
            <a:pPr>
              <a:buAutoNum type="arabicParenR"/>
            </a:pPr>
            <a:r>
              <a:rPr lang="cs-CZ" sz="2800" dirty="0">
                <a:solidFill>
                  <a:srgbClr val="286D9F"/>
                </a:solidFill>
              </a:rPr>
              <a:t>(je fajn mít) Kritéria splnění cíle</a:t>
            </a:r>
          </a:p>
          <a:p>
            <a:pPr>
              <a:buAutoNum type="arabicParenR"/>
            </a:pPr>
            <a:r>
              <a:rPr lang="cs-CZ" sz="2800" dirty="0"/>
              <a:t>Zajímavý průběh (co je zajímavé?)</a:t>
            </a:r>
          </a:p>
          <a:p>
            <a:pPr>
              <a:buAutoNum type="arabicParenR"/>
            </a:pPr>
            <a:r>
              <a:rPr lang="cs-CZ" sz="2800" dirty="0">
                <a:solidFill>
                  <a:srgbClr val="286D9F"/>
                </a:solidFill>
              </a:rPr>
              <a:t>Fajn výstup („Co vlastně v té </a:t>
            </a:r>
            <a:r>
              <a:rPr lang="cs-CZ" sz="2800" dirty="0" err="1">
                <a:solidFill>
                  <a:srgbClr val="286D9F"/>
                </a:solidFill>
              </a:rPr>
              <a:t>chééémii</a:t>
            </a:r>
            <a:r>
              <a:rPr lang="cs-CZ" sz="2800" dirty="0">
                <a:solidFill>
                  <a:srgbClr val="286D9F"/>
                </a:solidFill>
              </a:rPr>
              <a:t> dělají?“)</a:t>
            </a:r>
          </a:p>
          <a:p>
            <a:pPr>
              <a:buAutoNum type="arabicParenR"/>
            </a:pPr>
            <a:r>
              <a:rPr lang="cs-CZ" sz="2800" dirty="0"/>
              <a:t>Odlišná od předchozí i budoucí</a:t>
            </a:r>
          </a:p>
          <a:p>
            <a:pPr>
              <a:buAutoNum type="arabicParenR"/>
            </a:pPr>
            <a:r>
              <a:rPr lang="cs-CZ" sz="2800" dirty="0">
                <a:solidFill>
                  <a:srgbClr val="286D9F"/>
                </a:solidFill>
              </a:rPr>
              <a:t>Způsob reflexe (pro mě i pro žáky)</a:t>
            </a:r>
          </a:p>
          <a:p>
            <a:pPr>
              <a:buAutoNum type="arabicParenR"/>
            </a:pPr>
            <a:r>
              <a:rPr lang="cs-CZ" sz="2800" dirty="0"/>
              <a:t>Kritéria hodnocení </a:t>
            </a:r>
          </a:p>
          <a:p>
            <a:pPr>
              <a:buAutoNum type="arabicParenR"/>
            </a:pPr>
            <a:r>
              <a:rPr lang="cs-CZ" sz="2800" dirty="0">
                <a:solidFill>
                  <a:srgbClr val="286D9F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8911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FA8B8-D380-4FEF-B109-ECE3643A5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100" y="410520"/>
            <a:ext cx="10363200" cy="744178"/>
          </a:xfrm>
        </p:spPr>
        <p:txBody>
          <a:bodyPr/>
          <a:lstStyle/>
          <a:p>
            <a:r>
              <a:rPr lang="cs-CZ" sz="4836" dirty="0"/>
              <a:t>Osnova dnešní chemické kavárny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D13C045-7ABF-4459-B63C-96BEFDAD7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38" y="1640519"/>
            <a:ext cx="10665923" cy="4431983"/>
          </a:xfrm>
        </p:spPr>
        <p:txBody>
          <a:bodyPr/>
          <a:lstStyle/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1. Představení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2. Dvě průsvitky o učebních úlohách </a:t>
            </a:r>
          </a:p>
          <a:p>
            <a:pPr marL="276401" indent="0"/>
            <a:r>
              <a:rPr lang="cs-CZ" sz="3600" b="1" dirty="0">
                <a:solidFill>
                  <a:srgbClr val="FF0000"/>
                </a:solidFill>
              </a:rPr>
              <a:t>3. Úlohy motivační/úvodní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4. Jak se naučit něco nového s pomocí </a:t>
            </a:r>
            <a:r>
              <a:rPr lang="cs-CZ" sz="3600" dirty="0" err="1">
                <a:solidFill>
                  <a:srgbClr val="31B9E7"/>
                </a:solidFill>
              </a:rPr>
              <a:t>MOOCu</a:t>
            </a:r>
            <a:r>
              <a:rPr lang="cs-CZ" sz="3600" dirty="0">
                <a:solidFill>
                  <a:srgbClr val="31B9E7"/>
                </a:solidFill>
              </a:rPr>
              <a:t>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5. Tip na opakovací aktivitu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6. A jak je to s těmi testy?</a:t>
            </a:r>
          </a:p>
          <a:p>
            <a:pPr marL="276401" indent="0"/>
            <a:r>
              <a:rPr lang="cs-CZ" sz="3600" dirty="0">
                <a:solidFill>
                  <a:srgbClr val="31B9E7"/>
                </a:solidFill>
              </a:rPr>
              <a:t>7. Závěr</a:t>
            </a:r>
          </a:p>
          <a:p>
            <a:pPr marL="621901" indent="-345500">
              <a:buFont typeface="Arial" panose="020B0604020202020204" pitchFamily="34" charset="0"/>
              <a:buChar char="•"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193656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874CF-9CDB-4095-BBEF-64D7336DE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313" y="2740520"/>
            <a:ext cx="5645792" cy="1661993"/>
          </a:xfrm>
        </p:spPr>
        <p:txBody>
          <a:bodyPr/>
          <a:lstStyle/>
          <a:p>
            <a:r>
              <a:rPr lang="cs-CZ" sz="5400" dirty="0"/>
              <a:t>Hydroxyderiváty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5D651C4-5593-4A1F-AE24-B5FDC4CD97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00386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1849</TotalTime>
  <Words>1824</Words>
  <Application>Microsoft Office PowerPoint</Application>
  <PresentationFormat>Širokoúhlá obrazovka</PresentationFormat>
  <Paragraphs>265</Paragraphs>
  <Slides>66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3" baseType="lpstr">
      <vt:lpstr>Arial</vt:lpstr>
      <vt:lpstr>avenir-lt-w01_35-light1475496</vt:lpstr>
      <vt:lpstr>Calibri</vt:lpstr>
      <vt:lpstr>Times New Roman</vt:lpstr>
      <vt:lpstr>Trebuchet MS</vt:lpstr>
      <vt:lpstr>Wingdings 3</vt:lpstr>
      <vt:lpstr>Fazeta</vt:lpstr>
      <vt:lpstr>Odpoledne s chemií</vt:lpstr>
      <vt:lpstr>Osnova dnešní chemické kavárny</vt:lpstr>
      <vt:lpstr>Osnova dnešní chemické kavárny</vt:lpstr>
      <vt:lpstr>Prezentace aplikace PowerPoint</vt:lpstr>
      <vt:lpstr>Učební úlohy</vt:lpstr>
      <vt:lpstr>Jaké základní náležitosti by měla mít učební úloha?</vt:lpstr>
      <vt:lpstr>Jaké základní náležitosti  by měla mít učební úloha?</vt:lpstr>
      <vt:lpstr>Osnova dnešní chemické kavárny</vt:lpstr>
      <vt:lpstr>Hydroxyderiváty</vt:lpstr>
      <vt:lpstr>Prezentace aplikace PowerPoint</vt:lpstr>
      <vt:lpstr>Osnova dnešní chemické kavárny</vt:lpstr>
      <vt:lpstr>f-prvky a radioaktivita a jejich aplikace ve výuce</vt:lpstr>
      <vt:lpstr>Prezentace aplikace PowerPoint</vt:lpstr>
      <vt:lpstr>MOOC „Význam radiochemie pro naši společnost“</vt:lpstr>
      <vt:lpstr>Prezentace aplikace PowerPoint</vt:lpstr>
      <vt:lpstr>Tèmata MOOCu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Průběžně nahrávaná videa z webinářů</vt:lpstr>
      <vt:lpstr>Akce FJFI pro žáky (zejména SŠ) a učitele</vt:lpstr>
      <vt:lpstr>Přípravný kurz z matematiky a fyziky                           k přijímacím zkouškám a studiu na VŠ </vt:lpstr>
      <vt:lpstr>Přípravný kurz z matematiky a fyziky                               k přijímacím zkouškám a studiu na VŠ </vt:lpstr>
      <vt:lpstr>Prezentace aplikace PowerPoint</vt:lpstr>
      <vt:lpstr>Prezentace aplikace PowerPoint</vt:lpstr>
      <vt:lpstr>Prezentace aplikace PowerPoint</vt:lpstr>
      <vt:lpstr>Osnova dnešní chemické kavárny</vt:lpstr>
      <vt:lpstr>Prezentace aplikace PowerPoint</vt:lpstr>
      <vt:lpstr>Prezentace aplikace PowerPoint</vt:lpstr>
      <vt:lpstr>Úkol pro Vás: Máte tři minuty,         ve dvojicích si projděte otázky a formulujte nové na téma „organická chemie“ :-)</vt:lpstr>
      <vt:lpstr>Osnova dnešní chemické kavárny</vt:lpstr>
      <vt:lpstr>Jak na testy jinak?</vt:lpstr>
      <vt:lpstr>Výkladový (ilustrovaný) slovník</vt:lpstr>
      <vt:lpstr>Výkladový slovník chemie</vt:lpstr>
      <vt:lpstr>Prezentace aplikace PowerPoint</vt:lpstr>
      <vt:lpstr>Prezentace aplikace PowerPoint</vt:lpstr>
      <vt:lpstr>Zdá se mi, že jste už dlouho nepracovali….</vt:lpstr>
      <vt:lpstr>Prezentace aplikace PowerPoint</vt:lpstr>
      <vt:lpstr>Prezentace aplikace PowerPoint</vt:lpstr>
      <vt:lpstr>Prezentace aplikace PowerPoint</vt:lpstr>
      <vt:lpstr>„Poznatky ze zajímavých hodin chemie“</vt:lpstr>
      <vt:lpstr>„Na to vem HCN (jed)!“</vt:lpstr>
      <vt:lpstr>Prezentace aplikace PowerPoint</vt:lpstr>
      <vt:lpstr>Závěrečná doporučení</vt:lpstr>
      <vt:lpstr>Prezentace aplikace PowerPoint</vt:lpstr>
      <vt:lpstr>Prezentace aplikace PowerPoint</vt:lpstr>
      <vt:lpstr>Prezentace aplikace PowerPoint</vt:lpstr>
      <vt:lpstr>Osnova dnešní chemické kavárny</vt:lpstr>
      <vt:lpstr>Osnova dnešní chemické kavárny</vt:lpstr>
      <vt:lpstr>Prezentace aplikace PowerPoint</vt:lpstr>
      <vt:lpstr>Prezentace aplikace PowerPoint</vt:lpstr>
      <vt:lpstr>Odpoledne s chemií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Distler, Petr</dc:creator>
  <cp:lastModifiedBy>Distler, Petr</cp:lastModifiedBy>
  <cp:revision>81</cp:revision>
  <dcterms:created xsi:type="dcterms:W3CDTF">2022-09-04T11:00:01Z</dcterms:created>
  <dcterms:modified xsi:type="dcterms:W3CDTF">2022-09-18T15:10:31Z</dcterms:modified>
</cp:coreProperties>
</file>