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4.jpg" ContentType="image/jpeg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3" r:id="rId8"/>
    <p:sldId id="271" r:id="rId9"/>
    <p:sldId id="262" r:id="rId10"/>
    <p:sldId id="264" r:id="rId11"/>
    <p:sldId id="265" r:id="rId12"/>
    <p:sldId id="268" r:id="rId13"/>
    <p:sldId id="269" r:id="rId14"/>
    <p:sldId id="270" r:id="rId15"/>
    <p:sldId id="266" r:id="rId16"/>
    <p:sldId id="272" r:id="rId17"/>
    <p:sldId id="274" r:id="rId18"/>
    <p:sldId id="267" r:id="rId19"/>
    <p:sldId id="275" r:id="rId20"/>
    <p:sldId id="273" r:id="rId21"/>
    <p:sldId id="276" r:id="rId22"/>
    <p:sldId id="277" r:id="rId23"/>
    <p:sldId id="278" r:id="rId24"/>
    <p:sldId id="279" r:id="rId25"/>
    <p:sldId id="281" r:id="rId26"/>
    <p:sldId id="280" r:id="rId27"/>
  </p:sldIdLst>
  <p:sldSz cx="10083800" cy="5670550"/>
  <p:notesSz cx="10083800" cy="56705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730" y="6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Kopecký" userId="099a6e90-7a66-43ff-912a-49c1d8f90861" providerId="ADAL" clId="{7B600E7B-9A7D-4C7E-B3DA-418E22C90CB8}"/>
    <pc:docChg chg="modSld">
      <pc:chgData name="Martin Kopecký" userId="099a6e90-7a66-43ff-912a-49c1d8f90861" providerId="ADAL" clId="{7B600E7B-9A7D-4C7E-B3DA-418E22C90CB8}" dt="2022-03-08T12:34:48.819" v="78" actId="122"/>
      <pc:docMkLst>
        <pc:docMk/>
      </pc:docMkLst>
      <pc:sldChg chg="modSp mod">
        <pc:chgData name="Martin Kopecký" userId="099a6e90-7a66-43ff-912a-49c1d8f90861" providerId="ADAL" clId="{7B600E7B-9A7D-4C7E-B3DA-418E22C90CB8}" dt="2022-03-08T12:34:48.819" v="78" actId="122"/>
        <pc:sldMkLst>
          <pc:docMk/>
          <pc:sldMk cId="0" sldId="256"/>
        </pc:sldMkLst>
        <pc:spChg chg="mod">
          <ac:chgData name="Martin Kopecký" userId="099a6e90-7a66-43ff-912a-49c1d8f90861" providerId="ADAL" clId="{7B600E7B-9A7D-4C7E-B3DA-418E22C90CB8}" dt="2022-03-08T12:34:48.819" v="78" actId="122"/>
          <ac:spMkLst>
            <pc:docMk/>
            <pc:sldMk cId="0" sldId="256"/>
            <ac:spMk id="4" creationId="{00000000-0000-0000-0000-000000000000}"/>
          </ac:spMkLst>
        </pc:spChg>
        <pc:picChg chg="mod">
          <ac:chgData name="Martin Kopecký" userId="099a6e90-7a66-43ff-912a-49c1d8f90861" providerId="ADAL" clId="{7B600E7B-9A7D-4C7E-B3DA-418E22C90CB8}" dt="2022-03-08T12:33:27.445" v="68" actId="1076"/>
          <ac:picMkLst>
            <pc:docMk/>
            <pc:sldMk cId="0" sldId="256"/>
            <ac:picMk id="5" creationId="{00000000-0000-0000-0000-000000000000}"/>
          </ac:picMkLst>
        </pc:picChg>
        <pc:picChg chg="mod">
          <ac:chgData name="Martin Kopecký" userId="099a6e90-7a66-43ff-912a-49c1d8f90861" providerId="ADAL" clId="{7B600E7B-9A7D-4C7E-B3DA-418E22C90CB8}" dt="2022-03-08T12:33:19.273" v="67" actId="1076"/>
          <ac:picMkLst>
            <pc:docMk/>
            <pc:sldMk cId="0" sldId="256"/>
            <ac:picMk id="6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6285" y="1757870"/>
            <a:ext cx="8571230" cy="11908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12570" y="3175508"/>
            <a:ext cx="7058660" cy="14176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295F99"/>
                </a:solidFill>
                <a:latin typeface="Liberation Sans"/>
                <a:cs typeface="Liberation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295F99"/>
                </a:solidFill>
                <a:latin typeface="Liberation Sans"/>
                <a:cs typeface="Liberation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4190" y="1304226"/>
            <a:ext cx="4386453" cy="37425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93157" y="1304226"/>
            <a:ext cx="4386453" cy="37425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295F99"/>
                </a:solidFill>
                <a:latin typeface="Liberation Sans"/>
                <a:cs typeface="Liberation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34704" y="828264"/>
            <a:ext cx="581439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295F99"/>
                </a:solidFill>
                <a:latin typeface="Liberation Sans"/>
                <a:cs typeface="Liberation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4190" y="1304226"/>
            <a:ext cx="9075420" cy="37425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28492" y="5273611"/>
            <a:ext cx="3226816" cy="2835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4190" y="5273611"/>
            <a:ext cx="2319274" cy="2835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60336" y="5273611"/>
            <a:ext cx="2319274" cy="2835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3nastroje.cz/detail.php?p=31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hyperlink" Target="https://www.avcr.cz/cs/pro-verejnost/veda-na-doma/pokusy/" TargetMode="External"/><Relationship Id="rId7" Type="http://schemas.openxmlformats.org/officeDocument/2006/relationships/image" Target="../media/image35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hyperlink" Target="http://www.3nastroje.cz/dokument.php?stav=view_detail&amp;dokument=308" TargetMode="External"/><Relationship Id="rId9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jpeg"/><Relationship Id="rId3" Type="http://schemas.openxmlformats.org/officeDocument/2006/relationships/hyperlink" Target="https://www.avcr.cz/cs/pro-verejnost/veda-na-doma/pokusy/" TargetMode="External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hyperlink" Target="http://www.3nastroje.cz/dokument.php?stav=view_detail&amp;dokument=308" TargetMode="External"/><Relationship Id="rId9" Type="http://schemas.openxmlformats.org/officeDocument/2006/relationships/image" Target="../media/image45.jpeg"/><Relationship Id="rId1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2.jpeg"/><Relationship Id="rId7" Type="http://schemas.openxmlformats.org/officeDocument/2006/relationships/image" Target="../media/image55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3nastroje.cz/detail.php?p=56" TargetMode="Externa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3nastroje.cz/detail.php?p=62" TargetMode="External"/><Relationship Id="rId2" Type="http://schemas.openxmlformats.org/officeDocument/2006/relationships/hyperlink" Target="http://www.3nastroje.cz/detail.php?p=6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hyperlink" Target="http://www.3nastroje.cz/detail.php?p=59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tevrenaveda.cz/cs/kurzy-pro-pedagogy/letni-vedecky-kemp/index.html" TargetMode="External"/><Relationship Id="rId7" Type="http://schemas.openxmlformats.org/officeDocument/2006/relationships/hyperlink" Target="http://www.3nastroje.cz/dokument.php?stav=view_detail&amp;dokument=366" TargetMode="External"/><Relationship Id="rId2" Type="http://schemas.openxmlformats.org/officeDocument/2006/relationships/hyperlink" Target="https://www.nidv.cz/sablony/2-ii-6-g-vzdelavani-pedagogickych-pracovniku-zs-dvpp-v-rozsahu-8-hodin-polytechnicke-vzdelavani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yrovsky.cz/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lEDIJw7B5fg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3nastroje.cz/data/dokument/obrazek/2410o.jpg" TargetMode="External"/><Relationship Id="rId3" Type="http://schemas.openxmlformats.org/officeDocument/2006/relationships/image" Target="../media/image72.png"/><Relationship Id="rId7" Type="http://schemas.openxmlformats.org/officeDocument/2006/relationships/hyperlink" Target="https://www.jh-inst.cas.cz/cs" TargetMode="External"/><Relationship Id="rId2" Type="http://schemas.openxmlformats.org/officeDocument/2006/relationships/hyperlink" Target="http://www.3nastroje.cz/detail.php?p=6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3nastroje.cz/data/dokument/obrazek/2049o.jpg" TargetMode="External"/><Relationship Id="rId11" Type="http://schemas.openxmlformats.org/officeDocument/2006/relationships/hyperlink" Target="http://www.3nastroje.cz/dokument.php?stav=view_detail&amp;dokument=377" TargetMode="External"/><Relationship Id="rId5" Type="http://schemas.openxmlformats.org/officeDocument/2006/relationships/hyperlink" Target="http://www.heyrovsky.cz/data/dokument/soubor/76-83_heyrovsky_final.pdf" TargetMode="External"/><Relationship Id="rId10" Type="http://schemas.openxmlformats.org/officeDocument/2006/relationships/hyperlink" Target="https://www.jh-inst.cas.cz/jh_employee/stejskalova" TargetMode="External"/><Relationship Id="rId4" Type="http://schemas.openxmlformats.org/officeDocument/2006/relationships/image" Target="../media/image73.jpeg"/><Relationship Id="rId9" Type="http://schemas.openxmlformats.org/officeDocument/2006/relationships/hyperlink" Target="http://www.3nastroje.cz/detail.php?p=1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3nastroje.cz/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mailto:kvetoslava.stejskalova@jh-inst.cas.cz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jh-inst.cas.cz/sites/www.drupal/files/data/inline-files/7960608641544023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3nastroje.cz/detail.php?p=33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3nastroje.cz/detail.php?p=45" TargetMode="Externa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3nastroje.cz/dokument.php?stav=view_detail&amp;dokument=287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29864" y="624902"/>
            <a:ext cx="58045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Odpoledne</a:t>
            </a:r>
            <a:r>
              <a:rPr spc="-50" dirty="0"/>
              <a:t> </a:t>
            </a:r>
            <a:r>
              <a:rPr dirty="0"/>
              <a:t>s</a:t>
            </a:r>
            <a:r>
              <a:rPr spc="-35" dirty="0"/>
              <a:t> </a:t>
            </a:r>
            <a:r>
              <a:rPr spc="-10" dirty="0"/>
              <a:t>chemií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-9769" y="1569602"/>
            <a:ext cx="10083799" cy="18263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220"/>
              </a:lnSpc>
              <a:spcBef>
                <a:spcPts val="100"/>
              </a:spcBef>
            </a:pPr>
            <a:r>
              <a:rPr lang="en-US" sz="3600" b="1" dirty="0" err="1">
                <a:latin typeface="Liberation Sans"/>
                <a:cs typeface="Liberation Sans"/>
              </a:rPr>
              <a:t>Platí</a:t>
            </a:r>
            <a:r>
              <a:rPr lang="en-US" sz="3600" b="1" dirty="0">
                <a:latin typeface="Liberation Sans"/>
                <a:cs typeface="Liberation Sans"/>
              </a:rPr>
              <a:t> </a:t>
            </a:r>
            <a:r>
              <a:rPr lang="en-US" sz="3600" b="1" dirty="0" err="1">
                <a:latin typeface="Liberation Sans"/>
                <a:cs typeface="Liberation Sans"/>
              </a:rPr>
              <a:t>stále</a:t>
            </a:r>
            <a:r>
              <a:rPr lang="en-US" sz="3600" b="1" dirty="0">
                <a:latin typeface="Liberation Sans"/>
                <a:cs typeface="Liberation Sans"/>
              </a:rPr>
              <a:t> </a:t>
            </a:r>
            <a:r>
              <a:rPr lang="en-US" sz="3600" b="1" dirty="0" err="1">
                <a:latin typeface="Liberation Sans"/>
                <a:cs typeface="Liberation Sans"/>
              </a:rPr>
              <a:t>ještě</a:t>
            </a:r>
            <a:r>
              <a:rPr lang="en-US" sz="3600" b="1" dirty="0">
                <a:latin typeface="Liberation Sans"/>
                <a:cs typeface="Liberation Sans"/>
              </a:rPr>
              <a:t>, </a:t>
            </a:r>
            <a:r>
              <a:rPr lang="en-US" sz="3600" b="1" dirty="0" err="1">
                <a:latin typeface="Liberation Sans"/>
                <a:cs typeface="Liberation Sans"/>
              </a:rPr>
              <a:t>jaký</a:t>
            </a:r>
            <a:r>
              <a:rPr lang="en-US" sz="3600" b="1" dirty="0">
                <a:latin typeface="Liberation Sans"/>
                <a:cs typeface="Liberation Sans"/>
              </a:rPr>
              <a:t> </a:t>
            </a:r>
            <a:r>
              <a:rPr lang="en-US" sz="3600" b="1" dirty="0" err="1">
                <a:latin typeface="Liberation Sans"/>
                <a:cs typeface="Liberation Sans"/>
              </a:rPr>
              <a:t>učitel</a:t>
            </a:r>
            <a:r>
              <a:rPr lang="cs-CZ" sz="3600" b="1" dirty="0">
                <a:latin typeface="Liberation Sans"/>
                <a:cs typeface="Liberation Sans"/>
              </a:rPr>
              <a:t>,</a:t>
            </a:r>
            <a:r>
              <a:rPr lang="en-US" sz="3600" b="1" dirty="0">
                <a:latin typeface="Liberation Sans"/>
                <a:cs typeface="Liberation Sans"/>
              </a:rPr>
              <a:t> </a:t>
            </a:r>
            <a:r>
              <a:rPr lang="en-US" sz="3600" b="1" dirty="0" err="1">
                <a:latin typeface="Liberation Sans"/>
                <a:cs typeface="Liberation Sans"/>
              </a:rPr>
              <a:t>takový</a:t>
            </a:r>
            <a:r>
              <a:rPr lang="en-US" sz="3600" b="1" dirty="0">
                <a:latin typeface="Liberation Sans"/>
                <a:cs typeface="Liberation Sans"/>
              </a:rPr>
              <a:t> </a:t>
            </a:r>
            <a:r>
              <a:rPr lang="en-US" sz="3600" b="1" dirty="0" err="1">
                <a:latin typeface="Liberation Sans"/>
                <a:cs typeface="Liberation Sans"/>
              </a:rPr>
              <a:t>žák</a:t>
            </a:r>
            <a:r>
              <a:rPr lang="en-US" sz="3600" b="1" dirty="0">
                <a:latin typeface="Liberation Sans"/>
                <a:cs typeface="Liberation Sans"/>
              </a:rPr>
              <a:t>?</a:t>
            </a:r>
            <a:endParaRPr lang="cs-CZ" sz="3600" b="1" dirty="0">
              <a:latin typeface="Liberation Sans"/>
              <a:cs typeface="Liberation Sans"/>
            </a:endParaRPr>
          </a:p>
          <a:p>
            <a:pPr algn="ctr">
              <a:lnSpc>
                <a:spcPts val="4220"/>
              </a:lnSpc>
              <a:spcBef>
                <a:spcPts val="100"/>
              </a:spcBef>
              <a:spcAft>
                <a:spcPts val="1800"/>
              </a:spcAft>
            </a:pPr>
            <a:r>
              <a:rPr lang="cs-CZ" sz="2400" b="1" dirty="0"/>
              <a:t>Ano a v přírodních vědách dvojnásob</a:t>
            </a:r>
            <a:endParaRPr lang="cs-CZ" sz="2400" b="1" dirty="0">
              <a:latin typeface="Liberation Sans"/>
              <a:cs typeface="Liberation Sans"/>
            </a:endParaRPr>
          </a:p>
          <a:p>
            <a:pPr algn="ctr">
              <a:lnSpc>
                <a:spcPts val="4220"/>
              </a:lnSpc>
              <a:spcBef>
                <a:spcPts val="100"/>
              </a:spcBef>
            </a:pPr>
            <a:r>
              <a:rPr lang="en-US" sz="2600" dirty="0" err="1">
                <a:solidFill>
                  <a:srgbClr val="666666"/>
                </a:solidFill>
                <a:latin typeface="Liberation Sans"/>
                <a:cs typeface="Liberation Sans"/>
              </a:rPr>
              <a:t>přednáší</a:t>
            </a:r>
            <a:r>
              <a:rPr lang="en-US" sz="2600" dirty="0">
                <a:solidFill>
                  <a:srgbClr val="666666"/>
                </a:solidFill>
                <a:latin typeface="Liberation Sans"/>
                <a:cs typeface="Liberation Sans"/>
              </a:rPr>
              <a:t>:</a:t>
            </a:r>
            <a:r>
              <a:rPr lang="cs-CZ" sz="2600" dirty="0">
                <a:solidFill>
                  <a:srgbClr val="666666"/>
                </a:solidFill>
                <a:latin typeface="Liberation Sans"/>
                <a:cs typeface="Liberation Sans"/>
              </a:rPr>
              <a:t> </a:t>
            </a:r>
            <a:r>
              <a:rPr lang="en-US" sz="2600" dirty="0">
                <a:solidFill>
                  <a:srgbClr val="666666"/>
                </a:solidFill>
                <a:latin typeface="Liberation Sans"/>
                <a:cs typeface="Liberation Sans"/>
              </a:rPr>
              <a:t>Ing. Květoslava Stejskalová, CSc.</a:t>
            </a:r>
            <a:endParaRPr sz="2600" dirty="0">
              <a:latin typeface="Liberation Sans"/>
              <a:cs typeface="Liberation San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79500" y="3587931"/>
            <a:ext cx="7924800" cy="46609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925320" marR="5080" indent="-1913255" algn="ctr">
              <a:lnSpc>
                <a:spcPts val="1670"/>
              </a:lnSpc>
              <a:spcBef>
                <a:spcPts val="260"/>
              </a:spcBef>
            </a:pPr>
            <a:r>
              <a:rPr lang="cs-CZ" sz="1500" dirty="0">
                <a:latin typeface="Liberation Sans"/>
                <a:cs typeface="Liberation Sans"/>
              </a:rPr>
              <a:t>Tato síťovací </a:t>
            </a:r>
            <a:r>
              <a:rPr sz="1500" dirty="0" err="1">
                <a:latin typeface="Liberation Sans"/>
                <a:cs typeface="Liberation Sans"/>
              </a:rPr>
              <a:t>akce</a:t>
            </a:r>
            <a:r>
              <a:rPr sz="1500" spc="10" dirty="0">
                <a:latin typeface="Liberation Sans"/>
                <a:cs typeface="Liberation Sans"/>
              </a:rPr>
              <a:t> </a:t>
            </a:r>
            <a:r>
              <a:rPr lang="cs-CZ" sz="1500" spc="10" dirty="0">
                <a:latin typeface="Liberation Sans"/>
                <a:cs typeface="Liberation Sans"/>
              </a:rPr>
              <a:t>(KA6) vč.</a:t>
            </a:r>
            <a:r>
              <a:rPr sz="1500" spc="10" dirty="0">
                <a:latin typeface="Liberation Sans"/>
                <a:cs typeface="Liberation Sans"/>
              </a:rPr>
              <a:t> </a:t>
            </a:r>
            <a:r>
              <a:rPr sz="1500" dirty="0">
                <a:latin typeface="Liberation Sans"/>
                <a:cs typeface="Liberation Sans"/>
              </a:rPr>
              <a:t>vytvoření</a:t>
            </a:r>
            <a:r>
              <a:rPr sz="1500" spc="5" dirty="0">
                <a:latin typeface="Liberation Sans"/>
                <a:cs typeface="Liberation Sans"/>
              </a:rPr>
              <a:t> </a:t>
            </a:r>
            <a:r>
              <a:rPr sz="1500" dirty="0" err="1">
                <a:latin typeface="Liberation Sans"/>
                <a:cs typeface="Liberation Sans"/>
              </a:rPr>
              <a:t>prezentace</a:t>
            </a:r>
            <a:r>
              <a:rPr sz="1500" spc="10" dirty="0">
                <a:latin typeface="Liberation Sans"/>
                <a:cs typeface="Liberation Sans"/>
              </a:rPr>
              <a:t> </a:t>
            </a:r>
            <a:r>
              <a:rPr sz="1500" dirty="0">
                <a:latin typeface="Liberation Sans"/>
                <a:cs typeface="Liberation Sans"/>
              </a:rPr>
              <a:t>by</a:t>
            </a:r>
            <a:r>
              <a:rPr lang="cs-CZ" sz="1500" dirty="0">
                <a:latin typeface="Liberation Sans"/>
                <a:cs typeface="Liberation Sans"/>
              </a:rPr>
              <a:t>la</a:t>
            </a:r>
            <a:r>
              <a:rPr sz="1500" spc="10" dirty="0">
                <a:latin typeface="Liberation Sans"/>
                <a:cs typeface="Liberation Sans"/>
              </a:rPr>
              <a:t> </a:t>
            </a:r>
            <a:r>
              <a:rPr sz="1500" dirty="0" err="1">
                <a:latin typeface="Liberation Sans"/>
                <a:cs typeface="Liberation Sans"/>
              </a:rPr>
              <a:t>podpořen</a:t>
            </a:r>
            <a:r>
              <a:rPr lang="cs-CZ" sz="1500" dirty="0">
                <a:latin typeface="Liberation Sans"/>
                <a:cs typeface="Liberation Sans"/>
              </a:rPr>
              <a:t>a</a:t>
            </a:r>
            <a:r>
              <a:rPr sz="1500" spc="10" dirty="0">
                <a:latin typeface="Liberation Sans"/>
                <a:cs typeface="Liberation Sans"/>
              </a:rPr>
              <a:t> </a:t>
            </a:r>
            <a:r>
              <a:rPr sz="1500" dirty="0">
                <a:latin typeface="Liberation Sans"/>
                <a:cs typeface="Liberation Sans"/>
              </a:rPr>
              <a:t>v</a:t>
            </a:r>
            <a:r>
              <a:rPr sz="1500" spc="15" dirty="0">
                <a:latin typeface="Liberation Sans"/>
                <a:cs typeface="Liberation Sans"/>
              </a:rPr>
              <a:t> </a:t>
            </a:r>
            <a:r>
              <a:rPr sz="1500" dirty="0" err="1">
                <a:latin typeface="Liberation Sans"/>
                <a:cs typeface="Liberation Sans"/>
              </a:rPr>
              <a:t>rámci</a:t>
            </a:r>
            <a:r>
              <a:rPr sz="1500" dirty="0">
                <a:latin typeface="Liberation Sans"/>
                <a:cs typeface="Liberation Sans"/>
              </a:rPr>
              <a:t> </a:t>
            </a:r>
            <a:r>
              <a:rPr lang="cs-CZ" sz="1500" dirty="0">
                <a:latin typeface="Liberation Sans"/>
                <a:cs typeface="Liberation Sans"/>
              </a:rPr>
              <a:t>realizace </a:t>
            </a:r>
            <a:r>
              <a:rPr sz="1500" dirty="0" err="1">
                <a:latin typeface="Liberation Sans"/>
                <a:cs typeface="Liberation Sans"/>
              </a:rPr>
              <a:t>projektu</a:t>
            </a:r>
            <a:r>
              <a:rPr sz="1500" spc="10" dirty="0">
                <a:latin typeface="Liberation Sans"/>
                <a:cs typeface="Liberation Sans"/>
              </a:rPr>
              <a:t> </a:t>
            </a:r>
            <a:r>
              <a:rPr sz="1500" spc="-20" dirty="0">
                <a:latin typeface="Liberation Sans"/>
                <a:cs typeface="Liberation Sans"/>
              </a:rPr>
              <a:t>ZIP</a:t>
            </a:r>
            <a:r>
              <a:rPr lang="cs-CZ" sz="1500" spc="-20" dirty="0">
                <a:latin typeface="Liberation Sans"/>
                <a:cs typeface="Liberation Sans"/>
              </a:rPr>
              <a:t> MUNI</a:t>
            </a:r>
            <a:r>
              <a:rPr sz="1500" spc="-20" dirty="0">
                <a:latin typeface="Liberation Sans"/>
                <a:cs typeface="Liberation Sans"/>
              </a:rPr>
              <a:t>, </a:t>
            </a:r>
            <a:r>
              <a:rPr sz="1500" dirty="0">
                <a:latin typeface="Liberation Sans"/>
                <a:cs typeface="Liberation Sans"/>
              </a:rPr>
              <a:t>reg. č.</a:t>
            </a:r>
            <a:r>
              <a:rPr sz="1500" spc="5" dirty="0">
                <a:latin typeface="Liberation Sans"/>
                <a:cs typeface="Liberation Sans"/>
              </a:rPr>
              <a:t> </a:t>
            </a:r>
            <a:r>
              <a:rPr sz="1500" spc="-10" dirty="0">
                <a:latin typeface="Liberation Sans"/>
                <a:cs typeface="Liberation Sans"/>
              </a:rPr>
              <a:t>CZ.02.3.68/0.0/0.0/19_068/0016170</a:t>
            </a:r>
            <a:endParaRPr sz="1500" dirty="0">
              <a:latin typeface="Liberation Sans"/>
              <a:cs typeface="Liberation San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6567" y="4401722"/>
            <a:ext cx="6612312" cy="106864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99300" y="4397961"/>
            <a:ext cx="2827933" cy="87571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7">
            <a:extLst>
              <a:ext uri="{FF2B5EF4-FFF2-40B4-BE49-F238E27FC236}">
                <a16:creationId xmlns:a16="http://schemas.microsoft.com/office/drawing/2014/main" id="{B52EEC0B-F432-431E-9C55-91127B0B1819}"/>
              </a:ext>
            </a:extLst>
          </p:cNvPr>
          <p:cNvSpPr txBox="1">
            <a:spLocks/>
          </p:cNvSpPr>
          <p:nvPr/>
        </p:nvSpPr>
        <p:spPr>
          <a:xfrm>
            <a:off x="1003300" y="383589"/>
            <a:ext cx="39624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295F99"/>
                </a:solidFill>
                <a:latin typeface="Liberation Sans"/>
                <a:ea typeface="+mj-ea"/>
                <a:cs typeface="Liberation Sans"/>
              </a:defRPr>
            </a:lvl1pPr>
          </a:lstStyle>
          <a:p>
            <a:pPr algn="ctr"/>
            <a:r>
              <a:rPr lang="cs-CZ" sz="3600" dirty="0">
                <a:solidFill>
                  <a:srgbClr val="002060"/>
                </a:solidFill>
              </a:rPr>
              <a:t>Žák 2. stupně ZŠ</a:t>
            </a:r>
            <a:endParaRPr lang="cs-CZ" sz="4400" dirty="0">
              <a:solidFill>
                <a:srgbClr val="002060"/>
              </a:solidFill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59922B86-EFD8-48D5-9020-40271CE65FD0}"/>
              </a:ext>
            </a:extLst>
          </p:cNvPr>
          <p:cNvSpPr/>
          <p:nvPr/>
        </p:nvSpPr>
        <p:spPr>
          <a:xfrm>
            <a:off x="5803900" y="334876"/>
            <a:ext cx="388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cs-CZ" sz="1800" b="1" dirty="0"/>
              <a:t>workshopy</a:t>
            </a:r>
            <a:r>
              <a:rPr lang="cs-CZ" sz="1800" dirty="0"/>
              <a:t> pro třídu/skupinu žáků </a:t>
            </a:r>
            <a:br>
              <a:rPr lang="cs-CZ" sz="1800" dirty="0"/>
            </a:br>
            <a:r>
              <a:rPr lang="cs-CZ" sz="1800" dirty="0"/>
              <a:t>(experiment + teorie, opakování PL)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1CFFE23B-7A3D-4D2C-9989-8F4BEF45F093}"/>
              </a:ext>
            </a:extLst>
          </p:cNvPr>
          <p:cNvSpPr/>
          <p:nvPr/>
        </p:nvSpPr>
        <p:spPr>
          <a:xfrm>
            <a:off x="241300" y="1051658"/>
            <a:ext cx="542290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Acidobazické reakce, aneb co není kyselé , není sladké (ale  hořké !)</a:t>
            </a:r>
            <a:endParaRPr lang="cs-CZ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Stavím, stavíš, stavíme  I- molekulární modely</a:t>
            </a:r>
            <a:endParaRPr lang="cs-CZ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Stavím, stavíš, stavíme II- logika elektrických obvodů </a:t>
            </a:r>
            <a:endParaRPr lang="cs-CZ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Dělím, dělíš, dělíme - některé separační metody v chemii</a:t>
            </a:r>
            <a:endParaRPr lang="cs-CZ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Kam nacpat energii - do baterií přece </a:t>
            </a:r>
            <a:r>
              <a:rPr lang="cs-CZ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cs-CZ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Plyny kolem nás - hoří, nehoří, dusí</a:t>
            </a:r>
            <a:endParaRPr lang="cs-CZ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Není kov jako kov- reaktivita kovů a její využití; pokovení železa mědí</a:t>
            </a:r>
            <a:endParaRPr lang="cs-CZ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COHN, aneb pozorujeme chování "sloučenin života"</a:t>
            </a:r>
            <a:endParaRPr lang="cs-CZ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Na slovíčko pane Archimede - aneb proč  je to  tak </a:t>
            </a:r>
            <a:r>
              <a:rPr lang="cs-CZ" sz="14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hustýýýýýýýýýýýýý</a:t>
            </a:r>
            <a:endParaRPr lang="cs-CZ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cs-CZ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Nejdelší šroub na světe aneb extrakce DNA z ovoce a zeleniny</a:t>
            </a:r>
            <a:endParaRPr lang="cs-CZ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Svět očima mikroskopů, aneb kam s  DNA či s muším křídlem</a:t>
            </a:r>
            <a:endParaRPr lang="cs-CZ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Chemik detektivem- jak nám při dopadení zločince pomáhá chemie (a fyzika)</a:t>
            </a:r>
            <a:endParaRPr lang="cs-CZ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Jak psali alchymisté (příprava inkoustu a šifrovacích inkoustů)</a:t>
            </a:r>
            <a:endParaRPr lang="cs-CZ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14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Tyndallův</a:t>
            </a:r>
            <a:r>
              <a:rPr lang="cs-CZ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efekt kolem nás  aneb co umí nanočástice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cs-CZ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Hra s tematikou astronomie:  Sluneční soustava, místo kde žiji</a:t>
            </a:r>
            <a:endParaRPr lang="cs-CZ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endParaRPr lang="cs-CZ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cs-CZ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5FB813BA-CA13-4125-9ABE-719B74E90844}"/>
              </a:ext>
            </a:extLst>
          </p:cNvPr>
          <p:cNvSpPr/>
          <p:nvPr/>
        </p:nvSpPr>
        <p:spPr>
          <a:xfrm>
            <a:off x="6413500" y="1235414"/>
            <a:ext cx="31242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AU" sz="1200" i="1" dirty="0" err="1">
                <a:latin typeface="Arial" panose="020B0604020202020204" pitchFamily="34" charset="0"/>
              </a:rPr>
              <a:t>Běžný</a:t>
            </a:r>
            <a:r>
              <a:rPr lang="en-AU" sz="1200" i="1" dirty="0">
                <a:latin typeface="Arial" panose="020B0604020202020204" pitchFamily="34" charset="0"/>
              </a:rPr>
              <a:t> 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workshop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zahrnuje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dvě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úlohy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trvá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1</a:t>
            </a:r>
            <a:r>
              <a:rPr lang="cs-CZ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5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0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minut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Úlohy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jsou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navrženy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vyzkoušeny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pro max 25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žáků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(7.-9.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třída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odpovídající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ročníky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víceletého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gymnázia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v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lehčí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variantě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pro 5-6.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třídu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ZŠ).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Žáci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rozděleni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do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dvou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skupin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absolvují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za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sebou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dvě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úlohy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každá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úloha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trvá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ca</a:t>
            </a:r>
            <a:r>
              <a:rPr lang="cs-CZ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ca 75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minut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stolu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žáci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pracují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v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týmu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po 2-3.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Chemické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úlohy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žáci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vždy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absolvují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v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bezpečnostních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pomůckách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které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jim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k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úloze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zapůjčíme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(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plášť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brýle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štít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jednorázové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rukavice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). 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Chce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li u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nás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pedagog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strávit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více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času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program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doplňujeme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o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povídání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o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Jaroslavu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Heyrovském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(ca 40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minut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),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jeho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objevech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v 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chemii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Nobelově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ceně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kterou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za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ně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obdržel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(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úroveň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přednášky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pro </a:t>
            </a:r>
            <a:r>
              <a:rPr lang="en-AU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žáky</a:t>
            </a:r>
            <a:r>
              <a:rPr lang="en-A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ZŠ).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F22FB9D8-0C10-4839-9EF0-89C807B3BFC2}"/>
              </a:ext>
            </a:extLst>
          </p:cNvPr>
          <p:cNvSpPr/>
          <p:nvPr/>
        </p:nvSpPr>
        <p:spPr>
          <a:xfrm>
            <a:off x="5560559" y="4950471"/>
            <a:ext cx="42819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2"/>
              </a:rPr>
              <a:t>http://www.3nastroje.cz/detail.php?p=31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74455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>
            <a:extLst>
              <a:ext uri="{FF2B5EF4-FFF2-40B4-BE49-F238E27FC236}">
                <a16:creationId xmlns:a16="http://schemas.microsoft.com/office/drawing/2014/main" id="{4D373C86-6306-421B-800D-28D0068632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28" y="3400640"/>
            <a:ext cx="2559887" cy="1706591"/>
          </a:xfrm>
          <a:prstGeom prst="rect">
            <a:avLst/>
          </a:prstGeom>
        </p:spPr>
      </p:pic>
      <p:sp>
        <p:nvSpPr>
          <p:cNvPr id="4" name="Nadpis 7">
            <a:extLst>
              <a:ext uri="{FF2B5EF4-FFF2-40B4-BE49-F238E27FC236}">
                <a16:creationId xmlns:a16="http://schemas.microsoft.com/office/drawing/2014/main" id="{B52EEC0B-F432-431E-9C55-91127B0B1819}"/>
              </a:ext>
            </a:extLst>
          </p:cNvPr>
          <p:cNvSpPr txBox="1">
            <a:spLocks/>
          </p:cNvSpPr>
          <p:nvPr/>
        </p:nvSpPr>
        <p:spPr>
          <a:xfrm>
            <a:off x="622300" y="244475"/>
            <a:ext cx="40386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295F99"/>
                </a:solidFill>
                <a:latin typeface="Liberation Sans"/>
                <a:ea typeface="+mj-ea"/>
                <a:cs typeface="Liberation Sans"/>
              </a:defRPr>
            </a:lvl1pPr>
          </a:lstStyle>
          <a:p>
            <a:pPr algn="ctr"/>
            <a:r>
              <a:rPr lang="cs-CZ" sz="3600" dirty="0">
                <a:solidFill>
                  <a:srgbClr val="002060"/>
                </a:solidFill>
              </a:rPr>
              <a:t>Žák 2. stupně ZŠ</a:t>
            </a:r>
            <a:endParaRPr lang="cs-CZ" sz="4400" dirty="0">
              <a:solidFill>
                <a:srgbClr val="002060"/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09A522EB-3563-4720-8A06-5B88752030CF}"/>
              </a:ext>
            </a:extLst>
          </p:cNvPr>
          <p:cNvSpPr/>
          <p:nvPr/>
        </p:nvSpPr>
        <p:spPr>
          <a:xfrm>
            <a:off x="5041900" y="324827"/>
            <a:ext cx="45710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cs-CZ" sz="1800" b="1" dirty="0"/>
              <a:t>Chemické kroužky a sobotní kurzy </a:t>
            </a:r>
            <a:endParaRPr lang="cs-CZ" sz="1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B22ABBE-8B14-4A3E-B91E-2A91FFC610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60277" y="1327887"/>
            <a:ext cx="2546120" cy="169741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4402E2B-D0CC-48CA-A8FC-47E37B8F95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401" y="3668419"/>
            <a:ext cx="2805112" cy="187007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1FB4852-8D0F-49FC-BA40-9D93839EDC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8" y="919292"/>
            <a:ext cx="3200400" cy="2134054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9BDCC9E5-2FBC-4BAD-9B1E-AB629EC069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74" y="928316"/>
            <a:ext cx="3201081" cy="2134054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B986ACE5-A33C-4E7F-8856-9419DA40D8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604" y="2759790"/>
            <a:ext cx="2069592" cy="1379728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01C79BA2-7444-4FB8-8AFA-FE57D1904F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838" y="2948770"/>
            <a:ext cx="2243397" cy="1152371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91D9D234-80CA-4E8C-A1A9-BA03675C691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88974" y="4118246"/>
            <a:ext cx="1706589" cy="1137726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8C3F3B5B-8C6A-4DB5-9032-42533148B5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555" y="4174640"/>
            <a:ext cx="2069593" cy="1379729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884EBB9F-27FD-4692-97B2-8BEAA09476F7}"/>
              </a:ext>
            </a:extLst>
          </p:cNvPr>
          <p:cNvSpPr/>
          <p:nvPr/>
        </p:nvSpPr>
        <p:spPr>
          <a:xfrm rot="19949247">
            <a:off x="4216531" y="2488028"/>
            <a:ext cx="3742268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2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Jako život propojujeme Ch s Fy a </a:t>
            </a:r>
            <a:r>
              <a:rPr lang="cs-CZ" sz="2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Bi</a:t>
            </a:r>
            <a:endParaRPr lang="cs-CZ" sz="2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31935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7">
            <a:extLst>
              <a:ext uri="{FF2B5EF4-FFF2-40B4-BE49-F238E27FC236}">
                <a16:creationId xmlns:a16="http://schemas.microsoft.com/office/drawing/2014/main" id="{B52EEC0B-F432-431E-9C55-91127B0B1819}"/>
              </a:ext>
            </a:extLst>
          </p:cNvPr>
          <p:cNvSpPr txBox="1">
            <a:spLocks/>
          </p:cNvSpPr>
          <p:nvPr/>
        </p:nvSpPr>
        <p:spPr>
          <a:xfrm>
            <a:off x="622300" y="424676"/>
            <a:ext cx="63246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295F99"/>
                </a:solidFill>
                <a:latin typeface="Liberation Sans"/>
                <a:ea typeface="+mj-ea"/>
                <a:cs typeface="Liberation Sans"/>
              </a:defRPr>
            </a:lvl1pPr>
          </a:lstStyle>
          <a:p>
            <a:pPr algn="ctr"/>
            <a:r>
              <a:rPr lang="cs-CZ" sz="3600" dirty="0">
                <a:solidFill>
                  <a:srgbClr val="002060"/>
                </a:solidFill>
              </a:rPr>
              <a:t>Pokusy pro Věda na doma</a:t>
            </a:r>
            <a:endParaRPr lang="cs-CZ" sz="4400" dirty="0">
              <a:solidFill>
                <a:srgbClr val="002060"/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09A522EB-3563-4720-8A06-5B88752030CF}"/>
              </a:ext>
            </a:extLst>
          </p:cNvPr>
          <p:cNvSpPr/>
          <p:nvPr/>
        </p:nvSpPr>
        <p:spPr>
          <a:xfrm>
            <a:off x="7251699" y="200135"/>
            <a:ext cx="25522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cs-CZ" sz="1800" b="1" dirty="0"/>
              <a:t>Výuková videa</a:t>
            </a:r>
          </a:p>
          <a:p>
            <a:pPr algn="l"/>
            <a:r>
              <a:rPr lang="cs-CZ" i="1" dirty="0"/>
              <a:t>(18.3.2020 - 6 videí </a:t>
            </a:r>
            <a:br>
              <a:rPr lang="cs-CZ" i="1" dirty="0"/>
            </a:br>
            <a:r>
              <a:rPr lang="cs-CZ" i="1" dirty="0"/>
              <a:t>u nás v </a:t>
            </a:r>
            <a:r>
              <a:rPr lang="cs-CZ" i="1" dirty="0" err="1"/>
              <a:t>labu</a:t>
            </a:r>
            <a:r>
              <a:rPr lang="cs-CZ" i="1" dirty="0"/>
              <a:t> natočeno za 8 hodin)</a:t>
            </a:r>
            <a:endParaRPr lang="cs-CZ" sz="1800" i="1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9BF6B9DF-0C1F-4088-A3E6-2B900DF4AED7}"/>
              </a:ext>
            </a:extLst>
          </p:cNvPr>
          <p:cNvSpPr/>
          <p:nvPr/>
        </p:nvSpPr>
        <p:spPr>
          <a:xfrm rot="2393033">
            <a:off x="-479629" y="4484157"/>
            <a:ext cx="2592345" cy="830997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2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Díky  COVIDU</a:t>
            </a:r>
          </a:p>
          <a:p>
            <a:pPr algn="ctr"/>
            <a:r>
              <a:rPr lang="cs-CZ" sz="2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 </a:t>
            </a:r>
            <a:r>
              <a:rPr lang="cs-CZ" sz="2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  <a:sym typeface="Wingdings" panose="05000000000000000000" pitchFamily="2" charset="2"/>
              </a:rPr>
              <a:t>  </a:t>
            </a:r>
            <a:endParaRPr lang="cs-CZ" sz="2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D12B70A-A902-496D-A0A5-F96771D312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41300" y="1068774"/>
            <a:ext cx="4149998" cy="2590800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9B51EB9B-23A9-4418-B14C-FC12D0AF5766}"/>
              </a:ext>
            </a:extLst>
          </p:cNvPr>
          <p:cNvSpPr/>
          <p:nvPr/>
        </p:nvSpPr>
        <p:spPr>
          <a:xfrm>
            <a:off x="2114478" y="4869016"/>
            <a:ext cx="7300141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https://www.avcr.cz/cs/pro-verejnost/veda-na-doma/pokusy/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FE9F73C8-2CAD-4782-990A-FD4A195ACEC7}"/>
              </a:ext>
            </a:extLst>
          </p:cNvPr>
          <p:cNvSpPr/>
          <p:nvPr/>
        </p:nvSpPr>
        <p:spPr>
          <a:xfrm>
            <a:off x="2107705" y="5226915"/>
            <a:ext cx="7696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4"/>
              </a:rPr>
              <a:t>http://www.3nastroje.cz/dokument.php?stav=view_detail&amp;dokument=308</a:t>
            </a:r>
            <a:endParaRPr lang="cs-CZ" dirty="0"/>
          </a:p>
        </p:txBody>
      </p:sp>
      <p:pic>
        <p:nvPicPr>
          <p:cNvPr id="1026" name="Picture 2" descr="DSC_0626-18-3.JPG">
            <a:extLst>
              <a:ext uri="{FF2B5EF4-FFF2-40B4-BE49-F238E27FC236}">
                <a16:creationId xmlns:a16="http://schemas.microsoft.com/office/drawing/2014/main" id="{C8CF7B43-07A2-4E3F-A45C-EA469DDA1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432" y="1463675"/>
            <a:ext cx="304800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paracky-barviva-1-4.jpg">
            <a:extLst>
              <a:ext uri="{FF2B5EF4-FFF2-40B4-BE49-F238E27FC236}">
                <a16:creationId xmlns:a16="http://schemas.microsoft.com/office/drawing/2014/main" id="{416EE88E-F6B9-4467-9BC1-15B097F54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165" y="2615142"/>
            <a:ext cx="1986465" cy="111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lektrolyza-11-5.jpg">
            <a:extLst>
              <a:ext uri="{FF2B5EF4-FFF2-40B4-BE49-F238E27FC236}">
                <a16:creationId xmlns:a16="http://schemas.microsoft.com/office/drawing/2014/main" id="{66ACC90D-E376-4BB6-A5AB-EB48270E1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566" y="1463675"/>
            <a:ext cx="1989064" cy="110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ratky-kovy-18-5.jpg">
            <a:extLst>
              <a:ext uri="{FF2B5EF4-FFF2-40B4-BE49-F238E27FC236}">
                <a16:creationId xmlns:a16="http://schemas.microsoft.com/office/drawing/2014/main" id="{246DFF98-5D93-43B4-B3BF-A747BB33C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711" y="3799119"/>
            <a:ext cx="1989065" cy="110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25-5-AB-reakce.jpg">
            <a:extLst>
              <a:ext uri="{FF2B5EF4-FFF2-40B4-BE49-F238E27FC236}">
                <a16:creationId xmlns:a16="http://schemas.microsoft.com/office/drawing/2014/main" id="{62738191-3855-4DE9-8178-9682B87FA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565" y="3799119"/>
            <a:ext cx="1989065" cy="110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lkov-1-6.jpg">
            <a:extLst>
              <a:ext uri="{FF2B5EF4-FFF2-40B4-BE49-F238E27FC236}">
                <a16:creationId xmlns:a16="http://schemas.microsoft.com/office/drawing/2014/main" id="{D9192397-BEDD-4B6A-92B7-1107189E0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175" y="3794716"/>
            <a:ext cx="2066641" cy="111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8-6-Enz-vitam-HK.jpg">
            <a:extLst>
              <a:ext uri="{FF2B5EF4-FFF2-40B4-BE49-F238E27FC236}">
                <a16:creationId xmlns:a16="http://schemas.microsoft.com/office/drawing/2014/main" id="{9623393C-EC94-4D1C-927B-B6605EED7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568" y="3794716"/>
            <a:ext cx="1974713" cy="110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679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7">
            <a:extLst>
              <a:ext uri="{FF2B5EF4-FFF2-40B4-BE49-F238E27FC236}">
                <a16:creationId xmlns:a16="http://schemas.microsoft.com/office/drawing/2014/main" id="{B52EEC0B-F432-431E-9C55-91127B0B1819}"/>
              </a:ext>
            </a:extLst>
          </p:cNvPr>
          <p:cNvSpPr txBox="1">
            <a:spLocks/>
          </p:cNvSpPr>
          <p:nvPr/>
        </p:nvSpPr>
        <p:spPr>
          <a:xfrm>
            <a:off x="622300" y="357093"/>
            <a:ext cx="51816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295F99"/>
                </a:solidFill>
                <a:latin typeface="Liberation Sans"/>
                <a:ea typeface="+mj-ea"/>
                <a:cs typeface="Liberation Sans"/>
              </a:defRPr>
            </a:lvl1pPr>
          </a:lstStyle>
          <a:p>
            <a:pPr algn="ctr"/>
            <a:r>
              <a:rPr lang="cs-CZ" sz="3600" dirty="0">
                <a:solidFill>
                  <a:srgbClr val="002060"/>
                </a:solidFill>
              </a:rPr>
              <a:t>S chemikem v kuchyni</a:t>
            </a:r>
            <a:endParaRPr lang="cs-CZ" sz="4400" dirty="0">
              <a:solidFill>
                <a:srgbClr val="002060"/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09A522EB-3563-4720-8A06-5B88752030CF}"/>
              </a:ext>
            </a:extLst>
          </p:cNvPr>
          <p:cNvSpPr/>
          <p:nvPr/>
        </p:nvSpPr>
        <p:spPr>
          <a:xfrm>
            <a:off x="6032500" y="126260"/>
            <a:ext cx="3962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cs-CZ" sz="1800" b="1" dirty="0"/>
              <a:t>7 FOTO návodů </a:t>
            </a:r>
            <a:r>
              <a:rPr lang="cs-CZ" sz="1400" b="1" dirty="0"/>
              <a:t>na experimentování </a:t>
            </a:r>
            <a:br>
              <a:rPr lang="cs-CZ" sz="1400" b="1" dirty="0"/>
            </a:br>
            <a:r>
              <a:rPr lang="cs-CZ" sz="1400" b="1" dirty="0"/>
              <a:t>v domácích podmínkách, s dostupnými pomůckami, </a:t>
            </a:r>
            <a:r>
              <a:rPr lang="cs-CZ" sz="1400" dirty="0"/>
              <a:t>některé</a:t>
            </a:r>
            <a:r>
              <a:rPr lang="cs-CZ" sz="1400" b="1" dirty="0"/>
              <a:t> </a:t>
            </a:r>
            <a:r>
              <a:rPr lang="cs-CZ" sz="1400" dirty="0"/>
              <a:t>doplněné pracovními listy  </a:t>
            </a:r>
            <a:br>
              <a:rPr lang="cs-CZ" sz="1400" dirty="0"/>
            </a:br>
            <a:r>
              <a:rPr lang="cs-CZ" sz="1400" dirty="0"/>
              <a:t>k opakování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9BF6B9DF-0C1F-4088-A3E6-2B900DF4AED7}"/>
              </a:ext>
            </a:extLst>
          </p:cNvPr>
          <p:cNvSpPr/>
          <p:nvPr/>
        </p:nvSpPr>
        <p:spPr>
          <a:xfrm rot="2393033">
            <a:off x="-479629" y="4484157"/>
            <a:ext cx="2592345" cy="830997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2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Díky  COVIDU</a:t>
            </a:r>
          </a:p>
          <a:p>
            <a:pPr algn="ctr"/>
            <a:r>
              <a:rPr lang="cs-CZ" sz="2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 </a:t>
            </a:r>
            <a:r>
              <a:rPr lang="cs-CZ" sz="2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  <a:sym typeface="Wingdings" panose="05000000000000000000" pitchFamily="2" charset="2"/>
              </a:rPr>
              <a:t>  </a:t>
            </a:r>
            <a:endParaRPr lang="cs-CZ" sz="2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9E360F1-15E4-49D4-AB09-EBB3CA79C7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85008" y="957257"/>
            <a:ext cx="3185160" cy="2333625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3BF36C8D-36EE-42CC-AE00-22531709A2A5}"/>
              </a:ext>
            </a:extLst>
          </p:cNvPr>
          <p:cNvSpPr/>
          <p:nvPr/>
        </p:nvSpPr>
        <p:spPr>
          <a:xfrm>
            <a:off x="2146300" y="4899655"/>
            <a:ext cx="6788150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https://www.avcr.cz/cs/pro-verejnost/veda-na-doma/pokusy/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082E512B-E7A6-4DA8-B5EE-14D677731078}"/>
              </a:ext>
            </a:extLst>
          </p:cNvPr>
          <p:cNvSpPr/>
          <p:nvPr/>
        </p:nvSpPr>
        <p:spPr>
          <a:xfrm>
            <a:off x="2143125" y="5174958"/>
            <a:ext cx="7321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+mn-lt"/>
                <a:hlinkClick r:id="rId4"/>
              </a:rPr>
              <a:t>http://www.3nastroje.cz/dokument.php?stav=view_detail&amp;dokument=308</a:t>
            </a:r>
            <a:endParaRPr lang="cs-CZ" dirty="0">
              <a:latin typeface="+mn-lt"/>
            </a:endParaRPr>
          </a:p>
        </p:txBody>
      </p:sp>
      <p:pic>
        <p:nvPicPr>
          <p:cNvPr id="2050" name="Picture 2" descr="http://www.3nastroje.cz/data/dokument/obrazek/2063o.jpg">
            <a:extLst>
              <a:ext uri="{FF2B5EF4-FFF2-40B4-BE49-F238E27FC236}">
                <a16:creationId xmlns:a16="http://schemas.microsoft.com/office/drawing/2014/main" id="{1B6FACFE-47D1-4D70-9B7A-8F0913680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399" y="1142911"/>
            <a:ext cx="1820685" cy="102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nímek1.JPG">
            <a:extLst>
              <a:ext uri="{FF2B5EF4-FFF2-40B4-BE49-F238E27FC236}">
                <a16:creationId xmlns:a16="http://schemas.microsoft.com/office/drawing/2014/main" id="{3543C5F0-408B-4105-B17D-608822457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815" y="1142912"/>
            <a:ext cx="1820685" cy="10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nímek1.JPG">
            <a:extLst>
              <a:ext uri="{FF2B5EF4-FFF2-40B4-BE49-F238E27FC236}">
                <a16:creationId xmlns:a16="http://schemas.microsoft.com/office/drawing/2014/main" id="{86D5E4A5-C988-465A-8DD2-BB8DFB83C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990" y="1142911"/>
            <a:ext cx="1820685" cy="102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3nastroje.cz/data/dokument/obrazek/2097o.jpg">
            <a:extLst>
              <a:ext uri="{FF2B5EF4-FFF2-40B4-BE49-F238E27FC236}">
                <a16:creationId xmlns:a16="http://schemas.microsoft.com/office/drawing/2014/main" id="{DD9C8341-CA63-47DF-A396-A89165316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3337048"/>
            <a:ext cx="2165762" cy="144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Snímek1.JPG">
            <a:extLst>
              <a:ext uri="{FF2B5EF4-FFF2-40B4-BE49-F238E27FC236}">
                <a16:creationId xmlns:a16="http://schemas.microsoft.com/office/drawing/2014/main" id="{5266339B-D042-4B09-9AEF-AD929F500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00" y="2252049"/>
            <a:ext cx="1820748" cy="102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DSC_1164-w.JPG">
            <a:extLst>
              <a:ext uri="{FF2B5EF4-FFF2-40B4-BE49-F238E27FC236}">
                <a16:creationId xmlns:a16="http://schemas.microsoft.com/office/drawing/2014/main" id="{F1ED4FC8-F070-430E-B276-C227ADC88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310" y="3343444"/>
            <a:ext cx="2143300" cy="144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Snímek1.JPG">
            <a:extLst>
              <a:ext uri="{FF2B5EF4-FFF2-40B4-BE49-F238E27FC236}">
                <a16:creationId xmlns:a16="http://schemas.microsoft.com/office/drawing/2014/main" id="{E47C8362-A69A-4EC3-B72F-123FF946F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900" y="2310626"/>
            <a:ext cx="1759288" cy="9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Snímek1.JPG">
            <a:extLst>
              <a:ext uri="{FF2B5EF4-FFF2-40B4-BE49-F238E27FC236}">
                <a16:creationId xmlns:a16="http://schemas.microsoft.com/office/drawing/2014/main" id="{E546F8B1-8183-477E-A087-BA06C3D7F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940" y="2319862"/>
            <a:ext cx="1759288" cy="98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Snímek1.JPG">
            <a:extLst>
              <a:ext uri="{FF2B5EF4-FFF2-40B4-BE49-F238E27FC236}">
                <a16:creationId xmlns:a16="http://schemas.microsoft.com/office/drawing/2014/main" id="{87386E5F-F6CF-4391-A619-BDD2BA6E9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387" y="3575653"/>
            <a:ext cx="1893978" cy="106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http://www.3nastroje.cz/data/dokument/obrazek/2129o.jpg">
            <a:extLst>
              <a:ext uri="{FF2B5EF4-FFF2-40B4-BE49-F238E27FC236}">
                <a16:creationId xmlns:a16="http://schemas.microsoft.com/office/drawing/2014/main" id="{BD83BCD2-1E32-49B9-BC1E-4B2B9A605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900" y="3343444"/>
            <a:ext cx="1744485" cy="144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13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893F7A93-13E5-464C-BBAE-8BF13C662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3281120"/>
            <a:ext cx="3352800" cy="2095500"/>
          </a:xfrm>
          <a:prstGeom prst="rect">
            <a:avLst/>
          </a:prstGeom>
        </p:spPr>
      </p:pic>
      <p:sp>
        <p:nvSpPr>
          <p:cNvPr id="4" name="Nadpis 7">
            <a:extLst>
              <a:ext uri="{FF2B5EF4-FFF2-40B4-BE49-F238E27FC236}">
                <a16:creationId xmlns:a16="http://schemas.microsoft.com/office/drawing/2014/main" id="{B52EEC0B-F432-431E-9C55-91127B0B1819}"/>
              </a:ext>
            </a:extLst>
          </p:cNvPr>
          <p:cNvSpPr txBox="1">
            <a:spLocks/>
          </p:cNvSpPr>
          <p:nvPr/>
        </p:nvSpPr>
        <p:spPr>
          <a:xfrm>
            <a:off x="357632" y="421578"/>
            <a:ext cx="58674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295F99"/>
                </a:solidFill>
                <a:latin typeface="Liberation Sans"/>
                <a:ea typeface="+mj-ea"/>
                <a:cs typeface="Liberation Sans"/>
              </a:defRPr>
            </a:lvl1pPr>
          </a:lstStyle>
          <a:p>
            <a:pPr algn="ctr"/>
            <a:r>
              <a:rPr lang="cs-CZ" sz="3600" dirty="0">
                <a:solidFill>
                  <a:srgbClr val="002060"/>
                </a:solidFill>
              </a:rPr>
              <a:t>Osmičková chemie</a:t>
            </a:r>
            <a:endParaRPr lang="cs-CZ" sz="4400" dirty="0">
              <a:solidFill>
                <a:srgbClr val="002060"/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09A522EB-3563-4720-8A06-5B88752030CF}"/>
              </a:ext>
            </a:extLst>
          </p:cNvPr>
          <p:cNvSpPr/>
          <p:nvPr/>
        </p:nvSpPr>
        <p:spPr>
          <a:xfrm>
            <a:off x="6297891" y="299400"/>
            <a:ext cx="304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cs-CZ" b="1" dirty="0"/>
              <a:t>Obrázkové, myšlenkové mapy a audio komentáře</a:t>
            </a:r>
            <a:endParaRPr lang="cs-CZ" sz="1800" b="1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9BF6B9DF-0C1F-4088-A3E6-2B900DF4AED7}"/>
              </a:ext>
            </a:extLst>
          </p:cNvPr>
          <p:cNvSpPr/>
          <p:nvPr/>
        </p:nvSpPr>
        <p:spPr>
          <a:xfrm rot="2393033">
            <a:off x="-479629" y="4484157"/>
            <a:ext cx="2592345" cy="830997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2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Díky  COVIDU</a:t>
            </a:r>
          </a:p>
          <a:p>
            <a:pPr algn="ctr"/>
            <a:r>
              <a:rPr lang="cs-CZ" sz="2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 </a:t>
            </a:r>
            <a:r>
              <a:rPr lang="cs-CZ" sz="2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  <a:sym typeface="Wingdings" panose="05000000000000000000" pitchFamily="2" charset="2"/>
              </a:rPr>
              <a:t>  </a:t>
            </a:r>
            <a:endParaRPr lang="cs-CZ" sz="2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74B6FE3-859E-4086-AC25-990DA212D9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32" y="1055347"/>
            <a:ext cx="2983651" cy="214600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313D2D7-9A40-4021-83F3-75B16452BF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081" y="1035487"/>
            <a:ext cx="2993834" cy="2165862"/>
          </a:xfrm>
          <a:prstGeom prst="rect">
            <a:avLst/>
          </a:prstGeom>
        </p:spPr>
      </p:pic>
      <p:pic>
        <p:nvPicPr>
          <p:cNvPr id="3074" name="Picture 2" descr="http://www.3nastroje.cz/data/dokument/obrazek/2199o.jpg">
            <a:extLst>
              <a:ext uri="{FF2B5EF4-FFF2-40B4-BE49-F238E27FC236}">
                <a16:creationId xmlns:a16="http://schemas.microsoft.com/office/drawing/2014/main" id="{77B45000-7960-4C21-9E34-469F9E541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724" y="1032675"/>
            <a:ext cx="2817368" cy="219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CF8CBF2D-8A73-416C-85CC-A3B24978BCD5}"/>
              </a:ext>
            </a:extLst>
          </p:cNvPr>
          <p:cNvSpPr/>
          <p:nvPr/>
        </p:nvSpPr>
        <p:spPr>
          <a:xfrm>
            <a:off x="4584700" y="5215967"/>
            <a:ext cx="4281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6"/>
              </a:rPr>
              <a:t>http://www.3nastroje.cz/detail.php?p=56</a:t>
            </a:r>
            <a:endParaRPr lang="cs-CZ" dirty="0"/>
          </a:p>
        </p:txBody>
      </p:sp>
      <p:pic>
        <p:nvPicPr>
          <p:cNvPr id="3076" name="Picture 4" descr="DSC_0296-web.JPG">
            <a:extLst>
              <a:ext uri="{FF2B5EF4-FFF2-40B4-BE49-F238E27FC236}">
                <a16:creationId xmlns:a16="http://schemas.microsoft.com/office/drawing/2014/main" id="{6FDE7699-B335-4D9F-A54F-EF0BE28A1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188" y="3318773"/>
            <a:ext cx="1273322" cy="185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A7810B55-EBC3-4C2D-887F-6495030DF318}"/>
              </a:ext>
            </a:extLst>
          </p:cNvPr>
          <p:cNvSpPr/>
          <p:nvPr/>
        </p:nvSpPr>
        <p:spPr>
          <a:xfrm>
            <a:off x="4565008" y="3714545"/>
            <a:ext cx="16600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cs-CZ" b="1" dirty="0"/>
              <a:t>Opět s pra-</a:t>
            </a:r>
            <a:r>
              <a:rPr lang="cs-CZ" b="1" dirty="0" err="1"/>
              <a:t>covními</a:t>
            </a:r>
            <a:r>
              <a:rPr lang="cs-CZ" b="1" dirty="0"/>
              <a:t> listy </a:t>
            </a:r>
            <a:br>
              <a:rPr lang="cs-CZ" b="1" dirty="0"/>
            </a:br>
            <a:r>
              <a:rPr lang="cs-CZ" b="1" dirty="0"/>
              <a:t>k procvičení</a:t>
            </a:r>
            <a:endParaRPr lang="cs-CZ" sz="1800" b="1" dirty="0"/>
          </a:p>
        </p:txBody>
      </p:sp>
      <p:pic>
        <p:nvPicPr>
          <p:cNvPr id="3078" name="Picture 6" descr="DSC_0297-web.JPG">
            <a:extLst>
              <a:ext uri="{FF2B5EF4-FFF2-40B4-BE49-F238E27FC236}">
                <a16:creationId xmlns:a16="http://schemas.microsoft.com/office/drawing/2014/main" id="{5228C3BF-CD7D-428C-B2E6-C2A9AE859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271" y="3319319"/>
            <a:ext cx="1232444" cy="185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811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7">
            <a:extLst>
              <a:ext uri="{FF2B5EF4-FFF2-40B4-BE49-F238E27FC236}">
                <a16:creationId xmlns:a16="http://schemas.microsoft.com/office/drawing/2014/main" id="{B52EEC0B-F432-431E-9C55-91127B0B1819}"/>
              </a:ext>
            </a:extLst>
          </p:cNvPr>
          <p:cNvSpPr txBox="1">
            <a:spLocks/>
          </p:cNvSpPr>
          <p:nvPr/>
        </p:nvSpPr>
        <p:spPr>
          <a:xfrm>
            <a:off x="1231900" y="215601"/>
            <a:ext cx="76200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295F99"/>
                </a:solidFill>
                <a:latin typeface="Liberation Sans"/>
                <a:ea typeface="+mj-ea"/>
                <a:cs typeface="Liberation Sans"/>
              </a:defRPr>
            </a:lvl1pPr>
          </a:lstStyle>
          <a:p>
            <a:pPr algn="ctr"/>
            <a:r>
              <a:rPr lang="cs-CZ" sz="3600" dirty="0">
                <a:solidFill>
                  <a:srgbClr val="002060"/>
                </a:solidFill>
              </a:rPr>
              <a:t>Student SŠ</a:t>
            </a:r>
            <a:endParaRPr lang="cs-CZ" sz="4400" dirty="0">
              <a:solidFill>
                <a:srgbClr val="002060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231E67E-023C-4A54-B299-E7A44BE8DF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874673"/>
            <a:ext cx="4258825" cy="283166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CE45E85-773B-46DB-93CE-8671E762B0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323" y="884686"/>
            <a:ext cx="4230412" cy="2821652"/>
          </a:xfrm>
          <a:prstGeom prst="rect">
            <a:avLst/>
          </a:prstGeom>
        </p:spPr>
      </p:pic>
      <p:sp>
        <p:nvSpPr>
          <p:cNvPr id="6" name="Podnadpis 2">
            <a:extLst>
              <a:ext uri="{FF2B5EF4-FFF2-40B4-BE49-F238E27FC236}">
                <a16:creationId xmlns:a16="http://schemas.microsoft.com/office/drawing/2014/main" id="{7E8F0618-6F2F-4652-80D1-9B40312DA611}"/>
              </a:ext>
            </a:extLst>
          </p:cNvPr>
          <p:cNvSpPr txBox="1">
            <a:spLocks/>
          </p:cNvSpPr>
          <p:nvPr/>
        </p:nvSpPr>
        <p:spPr>
          <a:xfrm>
            <a:off x="317500" y="3811412"/>
            <a:ext cx="7924800" cy="1462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2000" b="1" dirty="0"/>
              <a:t>Středoškolák </a:t>
            </a:r>
            <a:r>
              <a:rPr lang="cs-CZ" sz="2000" i="1" dirty="0"/>
              <a:t>(přijde poprvé, někteří nejsou zcela přesvědčeni, že jsou u nás správně) </a:t>
            </a:r>
            <a:r>
              <a:rPr lang="cs-CZ" sz="2000" dirty="0"/>
              <a:t>absolvuje program  </a:t>
            </a:r>
            <a:r>
              <a:rPr lang="cs-CZ" sz="2000" b="1" dirty="0"/>
              <a:t>Den (s) vědcem</a:t>
            </a:r>
            <a:r>
              <a:rPr lang="cs-CZ" sz="2000" dirty="0"/>
              <a:t>, </a:t>
            </a:r>
            <a:r>
              <a:rPr lang="cs-CZ" sz="2000" b="1" dirty="0"/>
              <a:t>Hledá se nový Heyrovský </a:t>
            </a:r>
            <a:r>
              <a:rPr lang="cs-CZ" sz="2000" dirty="0"/>
              <a:t>aj.</a:t>
            </a:r>
          </a:p>
          <a:p>
            <a:pPr algn="l"/>
            <a:r>
              <a:rPr lang="cs-CZ" sz="2000" dirty="0"/>
              <a:t>Chemii okusí na vlastní kůži- workshopy,  ukázky měření </a:t>
            </a:r>
            <a:br>
              <a:rPr lang="cs-CZ" sz="2000" dirty="0"/>
            </a:br>
            <a:r>
              <a:rPr lang="cs-CZ" sz="2000" dirty="0"/>
              <a:t>v laboratoři doplněné přednáškami, exkurzemi, výstavami a …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EFFB805-E795-4851-BFD4-BF8EF944AC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92" y="4001049"/>
            <a:ext cx="1680308" cy="108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390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7">
            <a:extLst>
              <a:ext uri="{FF2B5EF4-FFF2-40B4-BE49-F238E27FC236}">
                <a16:creationId xmlns:a16="http://schemas.microsoft.com/office/drawing/2014/main" id="{B52EEC0B-F432-431E-9C55-91127B0B1819}"/>
              </a:ext>
            </a:extLst>
          </p:cNvPr>
          <p:cNvSpPr txBox="1">
            <a:spLocks/>
          </p:cNvSpPr>
          <p:nvPr/>
        </p:nvSpPr>
        <p:spPr>
          <a:xfrm>
            <a:off x="1231900" y="320675"/>
            <a:ext cx="76200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295F99"/>
                </a:solidFill>
                <a:latin typeface="Liberation Sans"/>
                <a:ea typeface="+mj-ea"/>
                <a:cs typeface="Liberation Sans"/>
              </a:defRPr>
            </a:lvl1pPr>
          </a:lstStyle>
          <a:p>
            <a:pPr algn="ctr"/>
            <a:r>
              <a:rPr lang="cs-CZ" sz="3600" dirty="0">
                <a:solidFill>
                  <a:srgbClr val="002060"/>
                </a:solidFill>
              </a:rPr>
              <a:t>Student SŠ</a:t>
            </a:r>
            <a:endParaRPr lang="cs-CZ" sz="4400" dirty="0">
              <a:solidFill>
                <a:srgbClr val="002060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4360734-26A6-4F08-9D0E-362133FD8D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872964"/>
            <a:ext cx="4196863" cy="279790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683BCAB-A50B-4E99-B8AA-B1130A395B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0" y="872964"/>
            <a:ext cx="4196863" cy="2797908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59C2C51C-13F1-4D0A-84FF-9F56A8311301}"/>
              </a:ext>
            </a:extLst>
          </p:cNvPr>
          <p:cNvSpPr/>
          <p:nvPr/>
        </p:nvSpPr>
        <p:spPr>
          <a:xfrm>
            <a:off x="546100" y="3902075"/>
            <a:ext cx="89212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                          Středoškolák </a:t>
            </a:r>
            <a:r>
              <a:rPr lang="cs-CZ" sz="2000" dirty="0"/>
              <a:t>(</a:t>
            </a:r>
            <a:r>
              <a:rPr lang="cs-CZ" sz="2000" i="1" dirty="0"/>
              <a:t>již se zájmem o přírodní vědy) </a:t>
            </a:r>
          </a:p>
          <a:p>
            <a:endParaRPr lang="cs-CZ" sz="2000" i="1" dirty="0"/>
          </a:p>
          <a:p>
            <a:r>
              <a:rPr lang="cs-CZ" sz="2000" i="1" dirty="0"/>
              <a:t>Např. v roce 2021:  </a:t>
            </a:r>
            <a:r>
              <a:rPr lang="cs-CZ" sz="2000" dirty="0"/>
              <a:t>Letní škola </a:t>
            </a:r>
            <a:r>
              <a:rPr lang="cs-CZ" sz="2000" b="1" dirty="0"/>
              <a:t>NANO2021</a:t>
            </a:r>
            <a:r>
              <a:rPr lang="cs-CZ" sz="2000" dirty="0"/>
              <a:t> nebo letní kurz </a:t>
            </a:r>
            <a:r>
              <a:rPr lang="cs-CZ" sz="2000" b="1" dirty="0"/>
              <a:t>Kyslík v Boru </a:t>
            </a:r>
            <a:r>
              <a:rPr lang="cs-CZ" sz="2000" dirty="0"/>
              <a:t>následované </a:t>
            </a:r>
            <a:r>
              <a:rPr lang="cs-CZ" sz="2000" b="1" dirty="0"/>
              <a:t>stáží ve vybrané  laboratoři</a:t>
            </a:r>
          </a:p>
        </p:txBody>
      </p:sp>
    </p:spTree>
    <p:extLst>
      <p:ext uri="{BB962C8B-B14F-4D97-AF65-F5344CB8AC3E}">
        <p14:creationId xmlns:p14="http://schemas.microsoft.com/office/powerpoint/2010/main" val="154919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7">
            <a:extLst>
              <a:ext uri="{FF2B5EF4-FFF2-40B4-BE49-F238E27FC236}">
                <a16:creationId xmlns:a16="http://schemas.microsoft.com/office/drawing/2014/main" id="{B52EEC0B-F432-431E-9C55-91127B0B1819}"/>
              </a:ext>
            </a:extLst>
          </p:cNvPr>
          <p:cNvSpPr txBox="1">
            <a:spLocks/>
          </p:cNvSpPr>
          <p:nvPr/>
        </p:nvSpPr>
        <p:spPr>
          <a:xfrm>
            <a:off x="1231900" y="320675"/>
            <a:ext cx="76200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295F99"/>
                </a:solidFill>
                <a:latin typeface="Liberation Sans"/>
                <a:ea typeface="+mj-ea"/>
                <a:cs typeface="Liberation Sans"/>
              </a:defRPr>
            </a:lvl1pPr>
          </a:lstStyle>
          <a:p>
            <a:pPr algn="ctr"/>
            <a:r>
              <a:rPr lang="cs-CZ" sz="3600" dirty="0">
                <a:solidFill>
                  <a:srgbClr val="002060"/>
                </a:solidFill>
              </a:rPr>
              <a:t>Student SŠ – letos chystáme…</a:t>
            </a:r>
            <a:endParaRPr lang="cs-CZ" sz="4400" dirty="0">
              <a:solidFill>
                <a:srgbClr val="002060"/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F51D697E-F7CD-421F-B1F2-0B407D028BA6}"/>
              </a:ext>
            </a:extLst>
          </p:cNvPr>
          <p:cNvSpPr/>
          <p:nvPr/>
        </p:nvSpPr>
        <p:spPr>
          <a:xfrm>
            <a:off x="1000368" y="1006475"/>
            <a:ext cx="80830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letní škola </a:t>
            </a:r>
            <a:r>
              <a:rPr lang="cs-CZ" sz="2000" b="1" dirty="0"/>
              <a:t>NANO2022</a:t>
            </a:r>
            <a:r>
              <a:rPr lang="cs-CZ" sz="2000" dirty="0"/>
              <a:t>   - pro 20 SŠ z celé ČR</a:t>
            </a:r>
          </a:p>
          <a:p>
            <a:endParaRPr lang="cs-CZ" sz="2000" dirty="0"/>
          </a:p>
          <a:p>
            <a:r>
              <a:rPr lang="cs-CZ" sz="2000" dirty="0"/>
              <a:t>letní kurz </a:t>
            </a:r>
            <a:r>
              <a:rPr lang="cs-CZ" sz="2000" b="1" dirty="0"/>
              <a:t>Uhlík v Boru  </a:t>
            </a:r>
            <a:r>
              <a:rPr lang="cs-CZ" sz="2000" dirty="0"/>
              <a:t>2022</a:t>
            </a:r>
            <a:r>
              <a:rPr lang="cs-CZ" sz="2000" b="1" dirty="0"/>
              <a:t>– </a:t>
            </a:r>
            <a:r>
              <a:rPr lang="cs-CZ" sz="2000" dirty="0"/>
              <a:t>pro 12 SŠ z Prahy a okolí</a:t>
            </a:r>
          </a:p>
          <a:p>
            <a:endParaRPr lang="cs-CZ" sz="2000" dirty="0"/>
          </a:p>
          <a:p>
            <a:r>
              <a:rPr lang="cs-CZ" sz="2000" dirty="0"/>
              <a:t>probíhají</a:t>
            </a:r>
            <a:r>
              <a:rPr lang="cs-CZ" sz="2000" b="1" dirty="0"/>
              <a:t> SŠ (a následně i VŠ) stáže </a:t>
            </a:r>
            <a:r>
              <a:rPr lang="cs-CZ" sz="2000" dirty="0"/>
              <a:t>ve vybraných laboratořích (ca 30 studentů, celý rok, nabízíme asi 10-15  pracovišť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E3FEABDF-3955-4CF3-959C-D19702D42FE0}"/>
              </a:ext>
            </a:extLst>
          </p:cNvPr>
          <p:cNvSpPr/>
          <p:nvPr/>
        </p:nvSpPr>
        <p:spPr>
          <a:xfrm>
            <a:off x="2397585" y="3077269"/>
            <a:ext cx="5686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b="1" dirty="0"/>
              <a:t>Inspirace v letech minulých, aneb jak vše probíhá:</a:t>
            </a:r>
            <a:endParaRPr lang="cs-CZ" b="1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C88CF2E4-4FA7-4882-A97B-78B6A4FAC909}"/>
              </a:ext>
            </a:extLst>
          </p:cNvPr>
          <p:cNvSpPr/>
          <p:nvPr/>
        </p:nvSpPr>
        <p:spPr>
          <a:xfrm>
            <a:off x="2984500" y="3578403"/>
            <a:ext cx="4281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2"/>
              </a:rPr>
              <a:t>http://www.3nastroje.cz/detail.php?p=60</a:t>
            </a:r>
            <a:endParaRPr 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991900F3-3172-4E1C-8A76-57EE2D07EBF1}"/>
              </a:ext>
            </a:extLst>
          </p:cNvPr>
          <p:cNvSpPr/>
          <p:nvPr/>
        </p:nvSpPr>
        <p:spPr>
          <a:xfrm>
            <a:off x="2984500" y="4250332"/>
            <a:ext cx="4281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3"/>
              </a:rPr>
              <a:t>http://www.3nastroje.cz/detail.php?p=62</a:t>
            </a:r>
            <a:endParaRPr lang="cs-CZ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09458CFF-4C74-4599-93BB-D1C46E21BE75}"/>
              </a:ext>
            </a:extLst>
          </p:cNvPr>
          <p:cNvSpPr/>
          <p:nvPr/>
        </p:nvSpPr>
        <p:spPr>
          <a:xfrm>
            <a:off x="2984500" y="4980543"/>
            <a:ext cx="4281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4"/>
              </a:rPr>
              <a:t>http://www.3nastroje.cz/detail.php?p=59</a:t>
            </a:r>
            <a:endParaRPr lang="cs-CZ" dirty="0"/>
          </a:p>
        </p:txBody>
      </p:sp>
      <p:pic>
        <p:nvPicPr>
          <p:cNvPr id="1028" name="Picture 4" descr="LS_2021_blue.jpg">
            <a:extLst>
              <a:ext uri="{FF2B5EF4-FFF2-40B4-BE49-F238E27FC236}">
                <a16:creationId xmlns:a16="http://schemas.microsoft.com/office/drawing/2014/main" id="{0DA2B9C1-B436-4D02-951C-B7DC6903E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" y="3729057"/>
            <a:ext cx="1216819" cy="135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go-OV-s-textem-002-300x77.jpg">
            <a:extLst>
              <a:ext uri="{FF2B5EF4-FFF2-40B4-BE49-F238E27FC236}">
                <a16:creationId xmlns:a16="http://schemas.microsoft.com/office/drawing/2014/main" id="{D2F7A825-3DD1-4429-9919-6AE8E3671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4123845"/>
            <a:ext cx="2424569" cy="62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1429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088A810-E3F8-4D77-9379-57515F823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168275"/>
            <a:ext cx="8106851" cy="4564326"/>
          </a:xfrm>
          <a:prstGeom prst="rect">
            <a:avLst/>
          </a:prstGeom>
        </p:spPr>
      </p:pic>
      <p:sp>
        <p:nvSpPr>
          <p:cNvPr id="5" name="Podnadpis 2">
            <a:extLst>
              <a:ext uri="{FF2B5EF4-FFF2-40B4-BE49-F238E27FC236}">
                <a16:creationId xmlns:a16="http://schemas.microsoft.com/office/drawing/2014/main" id="{47DAAB44-D83B-4CCA-A039-DC0682D5A492}"/>
              </a:ext>
            </a:extLst>
          </p:cNvPr>
          <p:cNvSpPr txBox="1">
            <a:spLocks/>
          </p:cNvSpPr>
          <p:nvPr/>
        </p:nvSpPr>
        <p:spPr>
          <a:xfrm>
            <a:off x="1139092" y="4732601"/>
            <a:ext cx="9067800" cy="735255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Marek Beneš </a:t>
            </a:r>
            <a:r>
              <a:rPr lang="cs-CZ" dirty="0"/>
              <a:t>(</a:t>
            </a:r>
            <a:r>
              <a:rPr lang="cs-CZ" i="1" dirty="0"/>
              <a:t>absolvent MSŠCH Praha, dnes student VŠCHT Praha</a:t>
            </a:r>
            <a:r>
              <a:rPr lang="cs-CZ" dirty="0"/>
              <a:t>) – </a:t>
            </a:r>
          </a:p>
          <a:p>
            <a:r>
              <a:rPr lang="cs-CZ" dirty="0"/>
              <a:t>jeden z celé řady našich-vašich  úspěšných stážistů (</a:t>
            </a:r>
            <a:r>
              <a:rPr lang="cs-CZ" i="1" dirty="0"/>
              <a:t>stáž od 16 let– jeho příběh…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8470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7">
            <a:extLst>
              <a:ext uri="{FF2B5EF4-FFF2-40B4-BE49-F238E27FC236}">
                <a16:creationId xmlns:a16="http://schemas.microsoft.com/office/drawing/2014/main" id="{B52EEC0B-F432-431E-9C55-91127B0B1819}"/>
              </a:ext>
            </a:extLst>
          </p:cNvPr>
          <p:cNvSpPr txBox="1">
            <a:spLocks/>
          </p:cNvSpPr>
          <p:nvPr/>
        </p:nvSpPr>
        <p:spPr>
          <a:xfrm>
            <a:off x="1308100" y="244475"/>
            <a:ext cx="76200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295F99"/>
                </a:solidFill>
                <a:latin typeface="Liberation Sans"/>
                <a:ea typeface="+mj-ea"/>
                <a:cs typeface="Liberation Sans"/>
              </a:defRPr>
            </a:lvl1pPr>
          </a:lstStyle>
          <a:p>
            <a:pPr algn="ctr"/>
            <a:r>
              <a:rPr lang="cs-CZ" sz="3600" dirty="0">
                <a:solidFill>
                  <a:srgbClr val="002060"/>
                </a:solidFill>
              </a:rPr>
              <a:t>Pedagog</a:t>
            </a:r>
            <a:endParaRPr lang="cs-CZ" sz="4400" dirty="0">
              <a:solidFill>
                <a:srgbClr val="002060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B397736-95F9-4786-83D8-03658C27AF75}"/>
              </a:ext>
            </a:extLst>
          </p:cNvPr>
          <p:cNvSpPr txBox="1">
            <a:spLocks/>
          </p:cNvSpPr>
          <p:nvPr/>
        </p:nvSpPr>
        <p:spPr>
          <a:xfrm>
            <a:off x="0" y="1130871"/>
            <a:ext cx="9525000" cy="4295204"/>
          </a:xfrm>
          <a:prstGeom prst="rect">
            <a:avLst/>
          </a:prstGeom>
        </p:spPr>
        <p:txBody>
          <a:bodyPr wrap="square" lIns="0" tIns="0" rIns="0" bIns="0">
            <a:normAutofit fontScale="25000" lnSpcReduction="20000"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514600" lvl="3" indent="-1143000" algn="l">
              <a:buFont typeface="Arial" panose="020B0604020202020204" pitchFamily="34" charset="0"/>
              <a:buChar char="•"/>
            </a:pPr>
            <a:r>
              <a:rPr lang="cs-CZ" sz="12800" b="1" dirty="0"/>
              <a:t>Kurzy</a:t>
            </a:r>
            <a:r>
              <a:rPr lang="cs-CZ" sz="12800" dirty="0"/>
              <a:t> pro pedagogy (</a:t>
            </a:r>
            <a:r>
              <a:rPr lang="cs-CZ" sz="12800" i="1" dirty="0"/>
              <a:t>Otevřená věda AV ČR nebo naše vlastní)</a:t>
            </a:r>
          </a:p>
          <a:p>
            <a:pPr marL="2514600" lvl="3" indent="-1143000" algn="l">
              <a:buFont typeface="Arial" panose="020B0604020202020204" pitchFamily="34" charset="0"/>
              <a:buChar char="•"/>
            </a:pPr>
            <a:r>
              <a:rPr lang="cs-CZ" sz="12800" dirty="0"/>
              <a:t>Píšeme </a:t>
            </a:r>
            <a:r>
              <a:rPr lang="cs-CZ" sz="12800" b="1" dirty="0"/>
              <a:t>společné projekty </a:t>
            </a:r>
            <a:r>
              <a:rPr lang="cs-CZ" sz="12800" dirty="0"/>
              <a:t>a ty pak řešíme</a:t>
            </a:r>
          </a:p>
          <a:p>
            <a:pPr marL="2514600" lvl="3" indent="-1143000" algn="l">
              <a:buFont typeface="Arial" panose="020B0604020202020204" pitchFamily="34" charset="0"/>
              <a:buChar char="•"/>
            </a:pPr>
            <a:r>
              <a:rPr lang="cs-CZ" sz="12800" b="1" dirty="0"/>
              <a:t>Zapojení</a:t>
            </a:r>
            <a:r>
              <a:rPr lang="cs-CZ" sz="12800" dirty="0"/>
              <a:t> (moje/naše) </a:t>
            </a:r>
            <a:r>
              <a:rPr lang="cs-CZ" sz="12800" b="1" dirty="0"/>
              <a:t>do </a:t>
            </a:r>
            <a:r>
              <a:rPr lang="cs-CZ" sz="12800" b="1" i="1" dirty="0"/>
              <a:t>ŠABLON ZŠ či SŠ</a:t>
            </a:r>
          </a:p>
          <a:p>
            <a:pPr marL="2514600" lvl="3" indent="-1143000" algn="l">
              <a:buFont typeface="Arial" panose="020B0604020202020204" pitchFamily="34" charset="0"/>
              <a:buChar char="•"/>
            </a:pPr>
            <a:r>
              <a:rPr lang="cs-CZ" sz="12800" dirty="0"/>
              <a:t>Akce </a:t>
            </a:r>
            <a:r>
              <a:rPr lang="cs-CZ" sz="12800" b="1" i="1" dirty="0"/>
              <a:t>Pozvěte si vědce do výuky</a:t>
            </a:r>
            <a:r>
              <a:rPr lang="cs-CZ" sz="12800" b="1" dirty="0"/>
              <a:t>- </a:t>
            </a:r>
            <a:r>
              <a:rPr lang="cs-CZ" sz="12800" dirty="0"/>
              <a:t>přednášky z Ch on line pro objednané třídy (</a:t>
            </a:r>
            <a:r>
              <a:rPr lang="cs-CZ" sz="12800" dirty="0" err="1"/>
              <a:t>covid</a:t>
            </a:r>
            <a:r>
              <a:rPr lang="cs-CZ" sz="12800" dirty="0"/>
              <a:t>, IV-VI/2021, 50 x) - </a:t>
            </a:r>
            <a:r>
              <a:rPr lang="cs-CZ" sz="12800" i="1" dirty="0" err="1"/>
              <a:t>pokraču-jeme</a:t>
            </a:r>
            <a:r>
              <a:rPr lang="cs-CZ" sz="12800" i="1" dirty="0"/>
              <a:t> i nadále</a:t>
            </a:r>
          </a:p>
          <a:p>
            <a:pPr marL="2514600" lvl="3" indent="-1143000" algn="l">
              <a:buFont typeface="Arial" panose="020B0604020202020204" pitchFamily="34" charset="0"/>
              <a:buChar char="•"/>
            </a:pPr>
            <a:r>
              <a:rPr lang="cs-CZ" sz="12800" b="1" i="1" dirty="0"/>
              <a:t>Moderní fyzikální chemie a </a:t>
            </a:r>
            <a:r>
              <a:rPr lang="cs-CZ" sz="12800" b="1" i="1" dirty="0" err="1"/>
              <a:t>nanovědy</a:t>
            </a:r>
            <a:r>
              <a:rPr lang="cs-CZ" sz="12800" i="1" dirty="0"/>
              <a:t> - </a:t>
            </a:r>
            <a:r>
              <a:rPr lang="cs-CZ" sz="9600" dirty="0"/>
              <a:t>Akreditovaný program u nás v ústavu - pod číslem MSMT-563/2020-2-108</a:t>
            </a:r>
            <a:endParaRPr lang="cs-CZ" sz="12800" i="1" dirty="0"/>
          </a:p>
          <a:p>
            <a:pPr marL="2514600" lvl="3" indent="-1143000" algn="l">
              <a:buFont typeface="Arial" panose="020B0604020202020204" pitchFamily="34" charset="0"/>
              <a:buChar char="•"/>
            </a:pPr>
            <a:endParaRPr lang="cs-CZ" sz="12800" i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0757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3nastroje.cz/data/dokument/obrazek/2056o.jpg">
            <a:extLst>
              <a:ext uri="{FF2B5EF4-FFF2-40B4-BE49-F238E27FC236}">
                <a16:creationId xmlns:a16="http://schemas.microsoft.com/office/drawing/2014/main" id="{333B11EB-00DA-464A-8031-D43BC490B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951" y="2517862"/>
            <a:ext cx="1401318" cy="192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7">
            <a:extLst>
              <a:ext uri="{FF2B5EF4-FFF2-40B4-BE49-F238E27FC236}">
                <a16:creationId xmlns:a16="http://schemas.microsoft.com/office/drawing/2014/main" id="{8FAA011C-2412-42C2-ADE9-D1C8F26DB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3569" y="592290"/>
            <a:ext cx="4813374" cy="1969770"/>
          </a:xfrm>
        </p:spPr>
        <p:txBody>
          <a:bodyPr/>
          <a:lstStyle/>
          <a:p>
            <a:r>
              <a:rPr lang="cs-CZ" sz="3200" dirty="0">
                <a:solidFill>
                  <a:schemeClr val="tx1"/>
                </a:solidFill>
              </a:rPr>
              <a:t>Vědkyně ve F-CH, </a:t>
            </a:r>
            <a:r>
              <a:rPr lang="cs-CZ" sz="3200" dirty="0">
                <a:solidFill>
                  <a:srgbClr val="FF0000"/>
                </a:solidFill>
              </a:rPr>
              <a:t>dnes  vzdělávám a popularizuji </a:t>
            </a:r>
            <a:r>
              <a:rPr lang="cs-CZ" sz="3200" dirty="0" err="1">
                <a:solidFill>
                  <a:srgbClr val="FF0000"/>
                </a:solidFill>
              </a:rPr>
              <a:t>VaV</a:t>
            </a:r>
            <a:r>
              <a:rPr lang="cs-CZ" sz="3200" dirty="0">
                <a:solidFill>
                  <a:srgbClr val="FF0000"/>
                </a:solidFill>
              </a:rPr>
              <a:t>  </a:t>
            </a:r>
            <a:r>
              <a:rPr lang="cs-CZ" sz="3200" dirty="0">
                <a:solidFill>
                  <a:schemeClr val="tx1"/>
                </a:solidFill>
              </a:rPr>
              <a:t>v ÚFCH Jaroslava Heyrovského  AVČR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39C18A8-4CA0-444F-A549-8EA02686A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329496"/>
            <a:ext cx="2339704" cy="250577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0F196EB-DEC0-4933-960F-993EA2F57B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598" y="3231637"/>
            <a:ext cx="2708334" cy="2031251"/>
          </a:xfrm>
          <a:prstGeom prst="rect">
            <a:avLst/>
          </a:prstGeom>
        </p:spPr>
      </p:pic>
      <p:sp>
        <p:nvSpPr>
          <p:cNvPr id="5" name="Nadpis 7">
            <a:extLst>
              <a:ext uri="{FF2B5EF4-FFF2-40B4-BE49-F238E27FC236}">
                <a16:creationId xmlns:a16="http://schemas.microsoft.com/office/drawing/2014/main" id="{82457D94-65C9-48FF-AE31-FFC6A1705D11}"/>
              </a:ext>
            </a:extLst>
          </p:cNvPr>
          <p:cNvSpPr txBox="1">
            <a:spLocks/>
          </p:cNvSpPr>
          <p:nvPr/>
        </p:nvSpPr>
        <p:spPr>
          <a:xfrm>
            <a:off x="4127500" y="3509454"/>
            <a:ext cx="3329298" cy="16619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295F99"/>
                </a:solidFill>
                <a:latin typeface="Liberation Sans"/>
                <a:ea typeface="+mj-ea"/>
                <a:cs typeface="Liberation Sans"/>
              </a:defRPr>
            </a:lvl1pPr>
          </a:lstStyle>
          <a:p>
            <a:r>
              <a:rPr lang="cs-CZ" sz="3600" dirty="0">
                <a:solidFill>
                  <a:schemeClr val="tx1"/>
                </a:solidFill>
              </a:rPr>
              <a:t>Šéfredaktorka </a:t>
            </a:r>
            <a:r>
              <a:rPr lang="cs-CZ" sz="3600" dirty="0">
                <a:solidFill>
                  <a:srgbClr val="FF0000"/>
                </a:solidFill>
              </a:rPr>
              <a:t>časopisu</a:t>
            </a:r>
            <a:r>
              <a:rPr lang="cs-CZ" sz="3600" dirty="0">
                <a:solidFill>
                  <a:schemeClr val="tx1"/>
                </a:solidFill>
              </a:rPr>
              <a:t> </a:t>
            </a:r>
            <a:r>
              <a:rPr lang="cs-CZ" sz="3600" dirty="0" err="1">
                <a:solidFill>
                  <a:schemeClr val="tx1"/>
                </a:solidFill>
              </a:rPr>
              <a:t>Chemagazín</a:t>
            </a:r>
            <a:endParaRPr lang="cs-CZ" sz="3600" dirty="0">
              <a:solidFill>
                <a:schemeClr val="tx1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74D1BB5-C9CE-4EB5-A37D-CD9989174D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36" y="3265097"/>
            <a:ext cx="2861967" cy="190893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8B7A031-4C15-49A2-A694-58EE35DBC5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222" y="763461"/>
            <a:ext cx="2657668" cy="1661993"/>
          </a:xfrm>
          <a:prstGeom prst="rect">
            <a:avLst/>
          </a:prstGeom>
        </p:spPr>
      </p:pic>
      <p:pic>
        <p:nvPicPr>
          <p:cNvPr id="2050" name="Picture 2" descr="http://www.3nastroje.cz/data/dokument/obrazek/1769o.jpg">
            <a:extLst>
              <a:ext uri="{FF2B5EF4-FFF2-40B4-BE49-F238E27FC236}">
                <a16:creationId xmlns:a16="http://schemas.microsoft.com/office/drawing/2014/main" id="{5145CC10-6429-4C72-91A7-1E1DD2E83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366" y="2093043"/>
            <a:ext cx="1262378" cy="139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3065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7">
            <a:extLst>
              <a:ext uri="{FF2B5EF4-FFF2-40B4-BE49-F238E27FC236}">
                <a16:creationId xmlns:a16="http://schemas.microsoft.com/office/drawing/2014/main" id="{B52EEC0B-F432-431E-9C55-91127B0B1819}"/>
              </a:ext>
            </a:extLst>
          </p:cNvPr>
          <p:cNvSpPr txBox="1">
            <a:spLocks/>
          </p:cNvSpPr>
          <p:nvPr/>
        </p:nvSpPr>
        <p:spPr>
          <a:xfrm>
            <a:off x="4203700" y="170028"/>
            <a:ext cx="3733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295F99"/>
                </a:solidFill>
                <a:latin typeface="Liberation Sans"/>
                <a:ea typeface="+mj-ea"/>
                <a:cs typeface="Liberation Sans"/>
              </a:defRPr>
            </a:lvl1pPr>
          </a:lstStyle>
          <a:p>
            <a:pPr algn="ctr"/>
            <a:r>
              <a:rPr lang="cs-CZ" sz="3600" dirty="0">
                <a:solidFill>
                  <a:srgbClr val="002060"/>
                </a:solidFill>
              </a:rPr>
              <a:t>Pedagog</a:t>
            </a:r>
            <a:endParaRPr lang="cs-CZ" sz="4400" dirty="0">
              <a:solidFill>
                <a:srgbClr val="002060"/>
              </a:solidFill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94719C73-7BF3-48A6-B222-0461180CF144}"/>
              </a:ext>
            </a:extLst>
          </p:cNvPr>
          <p:cNvSpPr/>
          <p:nvPr/>
        </p:nvSpPr>
        <p:spPr>
          <a:xfrm>
            <a:off x="3847123" y="2182947"/>
            <a:ext cx="41275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2"/>
              </a:rPr>
              <a:t>https://www.nidv.cz/sablony/2-ii-6-g-vzdelavani-pedagogickych-pracovniku-zs-dvpp-v-rozsahu-8-hodin-polytechnicke-vzdelavani</a:t>
            </a:r>
            <a:endParaRPr lang="cs-CZ" dirty="0"/>
          </a:p>
          <a:p>
            <a:endParaRPr lang="cs-CZ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0EAA90BC-576D-4AC3-9672-B7523D37D30C}"/>
              </a:ext>
            </a:extLst>
          </p:cNvPr>
          <p:cNvSpPr/>
          <p:nvPr/>
        </p:nvSpPr>
        <p:spPr>
          <a:xfrm>
            <a:off x="3822700" y="1134038"/>
            <a:ext cx="50419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hlinkClick r:id="rId3"/>
              </a:rPr>
              <a:t>https://www.otevrenaveda.cz/cs/kurzy-pro-pedagogy/letni-vedecky-kemp/index.html</a:t>
            </a:r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A07E634-D24A-43B5-8E2A-317CDD4FF2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25" y="150576"/>
            <a:ext cx="2475002" cy="165082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477A9B3-F0B6-4837-B064-BE54D1DB79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25" y="2010274"/>
            <a:ext cx="2475002" cy="165000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6EBA368-BA7A-49F5-BE08-974153277D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3830247"/>
            <a:ext cx="1662002" cy="1662002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ECD130DF-F7DE-4640-9C50-F51F8714414F}"/>
              </a:ext>
            </a:extLst>
          </p:cNvPr>
          <p:cNvSpPr/>
          <p:nvPr/>
        </p:nvSpPr>
        <p:spPr>
          <a:xfrm>
            <a:off x="3847123" y="4074847"/>
            <a:ext cx="50419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hlinkClick r:id="rId7"/>
              </a:rPr>
              <a:t>http://www.3nastroje.cz/dokument.php?stav=view_detail&amp;dokument=366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68804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E63B95A8-13D5-4465-8FC8-1F7832FE897C}"/>
              </a:ext>
            </a:extLst>
          </p:cNvPr>
          <p:cNvSpPr/>
          <p:nvPr/>
        </p:nvSpPr>
        <p:spPr>
          <a:xfrm>
            <a:off x="2984500" y="168275"/>
            <a:ext cx="49808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b="1" dirty="0">
                <a:solidFill>
                  <a:srgbClr val="002060"/>
                </a:solidFill>
                <a:latin typeface="Liberation Sans"/>
                <a:ea typeface="+mj-ea"/>
              </a:rPr>
              <a:t>Pár čísel na závěr……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D09CEFC-2E8D-4D63-A53C-6EF169F0FE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741973"/>
            <a:ext cx="6347069" cy="476030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C98C107-EE9A-4C3F-A6B7-8FE91DB392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851" y="2290596"/>
            <a:ext cx="3429000" cy="1930598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23ECE211-4017-4081-B261-182F8BA71C9F}"/>
              </a:ext>
            </a:extLst>
          </p:cNvPr>
          <p:cNvSpPr/>
          <p:nvPr/>
        </p:nvSpPr>
        <p:spPr>
          <a:xfrm>
            <a:off x="6652118" y="1387475"/>
            <a:ext cx="2819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>
                <a:sym typeface="Wingdings" panose="05000000000000000000" pitchFamily="2" charset="2"/>
              </a:rPr>
              <a:t>Rok 22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5899360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E63B95A8-13D5-4465-8FC8-1F7832FE897C}"/>
              </a:ext>
            </a:extLst>
          </p:cNvPr>
          <p:cNvSpPr/>
          <p:nvPr/>
        </p:nvSpPr>
        <p:spPr>
          <a:xfrm>
            <a:off x="1003300" y="131396"/>
            <a:ext cx="49808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b="1" dirty="0">
                <a:solidFill>
                  <a:srgbClr val="002060"/>
                </a:solidFill>
                <a:latin typeface="Liberation Sans"/>
                <a:ea typeface="+mj-ea"/>
              </a:rPr>
              <a:t>Pár čísel na závěr……</a:t>
            </a:r>
          </a:p>
        </p:txBody>
      </p:sp>
      <p:pic>
        <p:nvPicPr>
          <p:cNvPr id="2050" name="Picture 2" descr="http://www.3nastroje.cz/data/dokument/obrazek/2394o.jpg">
            <a:extLst>
              <a:ext uri="{FF2B5EF4-FFF2-40B4-BE49-F238E27FC236}">
                <a16:creationId xmlns:a16="http://schemas.microsoft.com/office/drawing/2014/main" id="{A8A9DE19-4975-4651-86B3-53EE69F4D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24" y="777727"/>
            <a:ext cx="8769350" cy="493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DF4A4E14-4FF2-4932-AD05-C25242D09A5C}"/>
              </a:ext>
            </a:extLst>
          </p:cNvPr>
          <p:cNvSpPr/>
          <p:nvPr/>
        </p:nvSpPr>
        <p:spPr>
          <a:xfrm>
            <a:off x="6676301" y="143384"/>
            <a:ext cx="28049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>
                <a:solidFill>
                  <a:srgbClr val="FF0000"/>
                </a:solidFill>
              </a:rPr>
              <a:t>Rok</a:t>
            </a:r>
            <a:r>
              <a:rPr lang="cs-CZ" sz="3200" dirty="0"/>
              <a:t> </a:t>
            </a:r>
            <a:r>
              <a:rPr lang="cs-CZ" sz="3200" dirty="0">
                <a:solidFill>
                  <a:srgbClr val="FF0000"/>
                </a:solidFill>
              </a:rPr>
              <a:t>2</a:t>
            </a:r>
            <a:r>
              <a:rPr lang="cs-CZ" sz="3200" dirty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r>
              <a:rPr lang="cs-CZ" sz="3200" dirty="0">
                <a:solidFill>
                  <a:srgbClr val="FF0000"/>
                </a:solidFill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0290747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E63B95A8-13D5-4465-8FC8-1F7832FE897C}"/>
              </a:ext>
            </a:extLst>
          </p:cNvPr>
          <p:cNvSpPr/>
          <p:nvPr/>
        </p:nvSpPr>
        <p:spPr>
          <a:xfrm>
            <a:off x="519388" y="549275"/>
            <a:ext cx="94692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b="1" dirty="0">
                <a:solidFill>
                  <a:srgbClr val="002060"/>
                </a:solidFill>
                <a:latin typeface="Liberation Sans"/>
                <a:ea typeface="+mj-ea"/>
              </a:rPr>
              <a:t>Můj příběh je tak trochu o </a:t>
            </a:r>
            <a:r>
              <a:rPr lang="cs-CZ" sz="3600" b="1" i="1" dirty="0">
                <a:solidFill>
                  <a:srgbClr val="002060"/>
                </a:solidFill>
                <a:latin typeface="Liberation Sans"/>
                <a:ea typeface="+mj-ea"/>
              </a:rPr>
              <a:t>Příběhu kapky</a:t>
            </a:r>
            <a:r>
              <a:rPr lang="cs-CZ" sz="3600" b="1" dirty="0">
                <a:solidFill>
                  <a:srgbClr val="002060"/>
                </a:solidFill>
                <a:latin typeface="Liberation Sans"/>
                <a:ea typeface="+mj-ea"/>
              </a:rPr>
              <a:t>…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DF4A4E14-4FF2-4932-AD05-C25242D09A5C}"/>
              </a:ext>
            </a:extLst>
          </p:cNvPr>
          <p:cNvSpPr/>
          <p:nvPr/>
        </p:nvSpPr>
        <p:spPr>
          <a:xfrm>
            <a:off x="3639413" y="21971"/>
            <a:ext cx="28049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>
                <a:solidFill>
                  <a:srgbClr val="FF0000"/>
                </a:solidFill>
              </a:rPr>
              <a:t>Rok</a:t>
            </a:r>
            <a:r>
              <a:rPr lang="cs-CZ" sz="3200" dirty="0"/>
              <a:t> </a:t>
            </a:r>
            <a:r>
              <a:rPr lang="cs-CZ" sz="3200" dirty="0">
                <a:solidFill>
                  <a:srgbClr val="FF0000"/>
                </a:solidFill>
              </a:rPr>
              <a:t>2</a:t>
            </a:r>
            <a:r>
              <a:rPr lang="cs-CZ" sz="3200" dirty="0">
                <a:solidFill>
                  <a:srgbClr val="FF0000"/>
                </a:solidFill>
                <a:sym typeface="Wingdings" panose="05000000000000000000" pitchFamily="2" charset="2"/>
              </a:rPr>
              <a:t>9 -</a:t>
            </a:r>
            <a:endParaRPr lang="cs-CZ" sz="3200" dirty="0">
              <a:solidFill>
                <a:srgbClr val="FF0000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5A82D76-3981-424A-8EFB-4C6C6D9B6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249" y="1311275"/>
            <a:ext cx="6337300" cy="3562991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80DB4696-43AD-4290-8B73-FE5102F46E6F}"/>
              </a:ext>
            </a:extLst>
          </p:cNvPr>
          <p:cNvSpPr/>
          <p:nvPr/>
        </p:nvSpPr>
        <p:spPr>
          <a:xfrm>
            <a:off x="6848637" y="5024219"/>
            <a:ext cx="27238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3"/>
              </a:rPr>
              <a:t>http://www.heyrovsky.cz/</a:t>
            </a:r>
            <a:endParaRPr lang="cs-CZ" dirty="0"/>
          </a:p>
          <a:p>
            <a:endParaRPr lang="cs-CZ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71BE5C5-DE94-432D-BEF1-DB2BBC515053}"/>
              </a:ext>
            </a:extLst>
          </p:cNvPr>
          <p:cNvSpPr/>
          <p:nvPr/>
        </p:nvSpPr>
        <p:spPr>
          <a:xfrm>
            <a:off x="393700" y="5002248"/>
            <a:ext cx="59249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4"/>
              </a:rPr>
              <a:t>https://www.youtube.com/watch?v=lEDIJw7B5fg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956999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>
            <a:extLst>
              <a:ext uri="{FF2B5EF4-FFF2-40B4-BE49-F238E27FC236}">
                <a16:creationId xmlns:a16="http://schemas.microsoft.com/office/drawing/2014/main" id="{16CE3EE9-AD59-41CF-B3D4-5B9C2302BECF}"/>
              </a:ext>
            </a:extLst>
          </p:cNvPr>
          <p:cNvSpPr txBox="1">
            <a:spLocks/>
          </p:cNvSpPr>
          <p:nvPr/>
        </p:nvSpPr>
        <p:spPr>
          <a:xfrm>
            <a:off x="1155700" y="5129660"/>
            <a:ext cx="4038600" cy="377544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hlinkClick r:id="rId2"/>
              </a:rPr>
              <a:t>http://www.3nastroje.cz/detail.php?p=63</a:t>
            </a:r>
            <a:endParaRPr 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9702C63-AC7E-40AF-A4B1-777B305D92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00" y="4520813"/>
            <a:ext cx="2574572" cy="797619"/>
          </a:xfrm>
          <a:prstGeom prst="rect">
            <a:avLst/>
          </a:prstGeom>
        </p:spPr>
      </p:pic>
      <p:pic>
        <p:nvPicPr>
          <p:cNvPr id="4098" name="Picture 2" descr="http://www.3nastroje.cz/data/dokument/obrazek/2410o.jpg">
            <a:extLst>
              <a:ext uri="{FF2B5EF4-FFF2-40B4-BE49-F238E27FC236}">
                <a16:creationId xmlns:a16="http://schemas.microsoft.com/office/drawing/2014/main" id="{7593C344-D2AB-4D1A-81E7-8169F97C8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522" y="469549"/>
            <a:ext cx="4291855" cy="373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0589535F-7430-464A-8CD9-113C10BA9997}"/>
              </a:ext>
            </a:extLst>
          </p:cNvPr>
          <p:cNvSpPr/>
          <p:nvPr/>
        </p:nvSpPr>
        <p:spPr>
          <a:xfrm>
            <a:off x="296312" y="804929"/>
            <a:ext cx="535421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cs-CZ" sz="2000" b="0" i="0" dirty="0">
                <a:solidFill>
                  <a:srgbClr val="000000"/>
                </a:solidFill>
                <a:effectLst/>
                <a:latin typeface="mceinline"/>
              </a:rPr>
              <a:t>Letošní rok se celý ponese s podtitulem</a:t>
            </a:r>
            <a:br>
              <a:rPr lang="cs-CZ" sz="2000" b="0" i="0" dirty="0">
                <a:solidFill>
                  <a:srgbClr val="000000"/>
                </a:solidFill>
                <a:effectLst/>
                <a:latin typeface="mceinline"/>
              </a:rPr>
            </a:br>
            <a:r>
              <a:rPr lang="cs-CZ" sz="2000" b="1" i="0" u="none" strike="noStrike" dirty="0">
                <a:solidFill>
                  <a:srgbClr val="330000"/>
                </a:solidFill>
                <a:effectLst/>
                <a:latin typeface="mceinline"/>
                <a:hlinkClick r:id="rId2"/>
              </a:rPr>
              <a:t>100 let (od) POLAROGRAFIE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mceinline"/>
              </a:rPr>
              <a:t>. Chystáme pro  zájemce řadu vzdělávacích akcí, kde se nejen dozví o Jaroslavu </a:t>
            </a:r>
            <a:r>
              <a:rPr lang="cs-CZ" sz="2000" b="1" i="0" u="none" strike="noStrike" dirty="0">
                <a:solidFill>
                  <a:srgbClr val="330000"/>
                </a:solidFill>
                <a:effectLst/>
                <a:latin typeface="mceinline"/>
                <a:hlinkClick r:id="rId5"/>
              </a:rPr>
              <a:t>Heyrovském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mceinline"/>
              </a:rPr>
              <a:t> a jeho objevu polarografie (</a:t>
            </a:r>
            <a:r>
              <a:rPr lang="cs-CZ" sz="2000" b="1" i="0" u="none" strike="noStrike" dirty="0">
                <a:solidFill>
                  <a:srgbClr val="330000"/>
                </a:solidFill>
                <a:effectLst/>
                <a:latin typeface="mceinline"/>
                <a:hlinkClick r:id="rId6"/>
              </a:rPr>
              <a:t>ukázka z komiksu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mceinline"/>
              </a:rPr>
              <a:t>), ale také o naší </a:t>
            </a:r>
            <a:r>
              <a:rPr lang="cs-CZ" sz="2000" b="1" i="0" u="none" strike="noStrike" dirty="0">
                <a:solidFill>
                  <a:srgbClr val="330000"/>
                </a:solidFill>
                <a:effectLst/>
                <a:latin typeface="mceinline"/>
                <a:hlinkClick r:id="rId7"/>
              </a:rPr>
              <a:t>současné vědě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mceinline"/>
              </a:rPr>
              <a:t> a výzkumu, tedy co dělají naši vědci dnes, </a:t>
            </a:r>
            <a:r>
              <a:rPr lang="cs-CZ" sz="2000" b="1" i="0" u="none" strike="noStrike" dirty="0">
                <a:solidFill>
                  <a:srgbClr val="330000"/>
                </a:solidFill>
                <a:effectLst/>
                <a:latin typeface="mceinline"/>
                <a:hlinkClick r:id="rId8"/>
              </a:rPr>
              <a:t>100 let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mceinline"/>
              </a:rPr>
              <a:t> od objevu polarografie. Učitelé  se žáky projdou chemickými workshopy/přednáškami/exkurzemi. Podrobnosti najdete na stránce našeho vzdělávacího projektu </a:t>
            </a:r>
            <a:r>
              <a:rPr lang="cs-CZ" sz="2000" b="1" i="0" u="none" strike="noStrike" dirty="0">
                <a:solidFill>
                  <a:srgbClr val="330000"/>
                </a:solidFill>
                <a:effectLst/>
                <a:latin typeface="mceinline"/>
                <a:hlinkClick r:id="rId9"/>
              </a:rPr>
              <a:t>Tři nástroje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mceinline"/>
              </a:rPr>
              <a:t>.</a:t>
            </a:r>
            <a:br>
              <a:rPr lang="cs-CZ" sz="2000" b="0" i="0" dirty="0">
                <a:solidFill>
                  <a:srgbClr val="000000"/>
                </a:solidFill>
                <a:effectLst/>
                <a:latin typeface="mceinline"/>
              </a:rPr>
            </a:br>
            <a:r>
              <a:rPr lang="cs-CZ" sz="2000" b="1" i="0" u="none" strike="noStrike" dirty="0">
                <a:solidFill>
                  <a:srgbClr val="330000"/>
                </a:solidFill>
                <a:effectLst/>
                <a:latin typeface="mceinline"/>
                <a:hlinkClick r:id="rId10"/>
              </a:rPr>
              <a:t>Spojte se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mceinline"/>
              </a:rPr>
              <a:t> s námi, domluvte si </a:t>
            </a:r>
            <a:r>
              <a:rPr lang="cs-CZ" sz="2000" b="1" i="0" u="none" strike="noStrike" dirty="0">
                <a:solidFill>
                  <a:srgbClr val="330000"/>
                </a:solidFill>
                <a:effectLst/>
                <a:latin typeface="mceinline"/>
                <a:hlinkClick r:id="rId11"/>
              </a:rPr>
              <a:t>progra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mceinline"/>
              </a:rPr>
              <a:t>m, nebudete litovat.</a:t>
            </a:r>
            <a:endParaRPr lang="cs-CZ" sz="20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1214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E99E74C-D298-4681-BDB9-A146C61A6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10013"/>
            <a:ext cx="8093797" cy="4556976"/>
          </a:xfrm>
          <a:prstGeom prst="rect">
            <a:avLst/>
          </a:prstGeom>
        </p:spPr>
      </p:pic>
      <p:sp>
        <p:nvSpPr>
          <p:cNvPr id="5" name="Podnadpis 2">
            <a:extLst>
              <a:ext uri="{FF2B5EF4-FFF2-40B4-BE49-F238E27FC236}">
                <a16:creationId xmlns:a16="http://schemas.microsoft.com/office/drawing/2014/main" id="{16CE3EE9-AD59-41CF-B3D4-5B9C2302BECF}"/>
              </a:ext>
            </a:extLst>
          </p:cNvPr>
          <p:cNvSpPr txBox="1">
            <a:spLocks/>
          </p:cNvSpPr>
          <p:nvPr/>
        </p:nvSpPr>
        <p:spPr>
          <a:xfrm>
            <a:off x="2070100" y="4520813"/>
            <a:ext cx="6781800" cy="9906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 V ÚFCH J. Heyrovského  na zapálené nadšence do chemie čeká PEXED </a:t>
            </a:r>
          </a:p>
          <a:p>
            <a:r>
              <a:rPr lang="cs-CZ" dirty="0"/>
              <a:t>tým  50 vědců a studentů, kteří  se střídavě zapojují  do pestré palety </a:t>
            </a:r>
          </a:p>
          <a:p>
            <a:r>
              <a:rPr lang="cs-CZ" dirty="0"/>
              <a:t>vzdělávacích programů.      </a:t>
            </a:r>
            <a:r>
              <a:rPr lang="cs-CZ" dirty="0">
                <a:hlinkClick r:id="rId3"/>
              </a:rPr>
              <a:t>www.3nastroje.cz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9702C63-AC7E-40AF-A4B1-777B305D92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87" y="4717385"/>
            <a:ext cx="1669026" cy="5170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43D07E6-BB1D-40B4-88E2-266BA7143A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900" y="4489438"/>
            <a:ext cx="898452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5892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1EDF142-B41C-445F-B301-E9725C2146BF}"/>
              </a:ext>
            </a:extLst>
          </p:cNvPr>
          <p:cNvSpPr/>
          <p:nvPr/>
        </p:nvSpPr>
        <p:spPr>
          <a:xfrm>
            <a:off x="1910347" y="325271"/>
            <a:ext cx="6858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dirty="0">
                <a:solidFill>
                  <a:srgbClr val="FF0000"/>
                </a:solidFill>
              </a:rPr>
              <a:t>Děkuji za pozornost a těším se, že se opět brzy potkáme </a:t>
            </a:r>
            <a:r>
              <a:rPr lang="cs-CZ" sz="1800" dirty="0"/>
              <a:t>na programech „vyrábějících“  zájemce  o chemii, kteří si ji vyberou jako své budoucí povolání </a:t>
            </a:r>
            <a:r>
              <a:rPr lang="cs-CZ" sz="1800" dirty="0">
                <a:sym typeface="Wingdings" panose="05000000000000000000" pitchFamily="2" charset="2"/>
              </a:rPr>
              <a:t> anebo si alespoň budou v životě umět s čímkoliv, kde chemie pomáhá,  poradit…</a:t>
            </a:r>
            <a:endParaRPr lang="cs-CZ" sz="1800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lvl="2" algn="l"/>
            <a:r>
              <a:rPr lang="cs-CZ" dirty="0"/>
              <a:t>                  </a:t>
            </a:r>
            <a:r>
              <a:rPr lang="cs-CZ" dirty="0">
                <a:hlinkClick r:id="rId2"/>
              </a:rPr>
              <a:t>kvetoslava.stejskalova@jh-inst.cas.cz</a:t>
            </a:r>
            <a:r>
              <a:rPr lang="cs-CZ" dirty="0"/>
              <a:t>                     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9B400487-4081-4B81-806D-B0AB686A6676}"/>
              </a:ext>
            </a:extLst>
          </p:cNvPr>
          <p:cNvSpPr/>
          <p:nvPr/>
        </p:nvSpPr>
        <p:spPr>
          <a:xfrm>
            <a:off x="241300" y="3436658"/>
            <a:ext cx="2592345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2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Zazvonil </a:t>
            </a:r>
          </a:p>
          <a:p>
            <a:pPr algn="ctr"/>
            <a:r>
              <a:rPr lang="cs-CZ" sz="2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zvonec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B5C1B638-1EB3-43B6-AD0A-90C79E340CD8}"/>
              </a:ext>
            </a:extLst>
          </p:cNvPr>
          <p:cNvSpPr/>
          <p:nvPr/>
        </p:nvSpPr>
        <p:spPr>
          <a:xfrm>
            <a:off x="7221823" y="3450178"/>
            <a:ext cx="2592345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2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a mému vyprávění je …</a:t>
            </a:r>
          </a:p>
        </p:txBody>
      </p:sp>
      <p:pic>
        <p:nvPicPr>
          <p:cNvPr id="3076" name="Picture 4" descr="CT-2-11-KS-MT.png">
            <a:extLst>
              <a:ext uri="{FF2B5EF4-FFF2-40B4-BE49-F238E27FC236}">
                <a16:creationId xmlns:a16="http://schemas.microsoft.com/office/drawing/2014/main" id="{6245BEA4-92D6-46F1-84E5-6F8F525AF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819" y="2835275"/>
            <a:ext cx="3910161" cy="227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017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DF3E2904-4DD0-4A07-B441-BAFA5AB436FC}"/>
              </a:ext>
            </a:extLst>
          </p:cNvPr>
          <p:cNvSpPr txBox="1">
            <a:spLocks/>
          </p:cNvSpPr>
          <p:nvPr/>
        </p:nvSpPr>
        <p:spPr>
          <a:xfrm>
            <a:off x="617416" y="672123"/>
            <a:ext cx="8767884" cy="4997633"/>
          </a:xfrm>
          <a:prstGeom prst="rect">
            <a:avLst/>
          </a:prstGeom>
        </p:spPr>
        <p:txBody>
          <a:bodyPr wrap="square" lIns="0" tIns="0" rIns="0" bIns="0">
            <a:normAutofit fontScale="97500" lnSpcReduction="10000"/>
          </a:bodyPr>
          <a:lstStyle>
            <a:lvl1pPr>
              <a:defRPr sz="4800" b="1" i="0">
                <a:solidFill>
                  <a:srgbClr val="295F99"/>
                </a:solidFill>
                <a:latin typeface="Liberation Sans"/>
                <a:ea typeface="+mj-ea"/>
                <a:cs typeface="Liberation Sans"/>
              </a:defRPr>
            </a:lvl1pPr>
          </a:lstStyle>
          <a:p>
            <a:pPr algn="ctr"/>
            <a:r>
              <a:rPr lang="cs-CZ" dirty="0">
                <a:solidFill>
                  <a:srgbClr val="FF0000"/>
                </a:solidFill>
              </a:rPr>
              <a:t>Jak k chemii přivést žáky</a:t>
            </a:r>
            <a:r>
              <a:rPr lang="cs-CZ" dirty="0">
                <a:solidFill>
                  <a:schemeClr val="tx1"/>
                </a:solidFill>
              </a:rPr>
              <a:t>, </a:t>
            </a:r>
            <a:br>
              <a:rPr lang="cs-CZ" dirty="0"/>
            </a:br>
            <a:r>
              <a:rPr lang="cs-CZ" dirty="0">
                <a:solidFill>
                  <a:schemeClr val="tx1"/>
                </a:solidFill>
              </a:rPr>
              <a:t>aby </a:t>
            </a:r>
            <a:r>
              <a:rPr lang="cs-CZ" dirty="0">
                <a:solidFill>
                  <a:srgbClr val="0070C0"/>
                </a:solidFill>
              </a:rPr>
              <a:t>pochopili</a:t>
            </a:r>
            <a:r>
              <a:rPr lang="cs-CZ" dirty="0">
                <a:solidFill>
                  <a:schemeClr val="tx1"/>
                </a:solidFill>
              </a:rPr>
              <a:t> její </a:t>
            </a:r>
            <a:r>
              <a:rPr lang="cs-CZ" dirty="0">
                <a:solidFill>
                  <a:srgbClr val="0070C0"/>
                </a:solidFill>
              </a:rPr>
              <a:t>nepostradatelnost </a:t>
            </a:r>
            <a:r>
              <a:rPr lang="cs-CZ" dirty="0">
                <a:solidFill>
                  <a:schemeClr val="tx1"/>
                </a:solidFill>
              </a:rPr>
              <a:t> </a:t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 a objevili její </a:t>
            </a:r>
            <a:r>
              <a:rPr lang="cs-CZ" dirty="0">
                <a:solidFill>
                  <a:srgbClr val="0070C0"/>
                </a:solidFill>
              </a:rPr>
              <a:t>krásu</a:t>
            </a:r>
            <a:r>
              <a:rPr lang="cs-CZ" dirty="0">
                <a:solidFill>
                  <a:schemeClr val="tx1"/>
                </a:solidFill>
              </a:rPr>
              <a:t>?</a:t>
            </a:r>
            <a:br>
              <a:rPr lang="cs-CZ" dirty="0">
                <a:solidFill>
                  <a:schemeClr val="tx1"/>
                </a:solidFill>
              </a:rPr>
            </a:br>
            <a:br>
              <a:rPr lang="cs-CZ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A taky o ní třeba </a:t>
            </a:r>
            <a:r>
              <a:rPr lang="cs-CZ" dirty="0">
                <a:solidFill>
                  <a:srgbClr val="0070C0"/>
                </a:solidFill>
              </a:rPr>
              <a:t>uvažovali</a:t>
            </a:r>
            <a:r>
              <a:rPr lang="cs-CZ" dirty="0">
                <a:solidFill>
                  <a:schemeClr val="tx1"/>
                </a:solidFill>
              </a:rPr>
              <a:t> </a:t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jako o </a:t>
            </a:r>
            <a:r>
              <a:rPr lang="cs-CZ" dirty="0">
                <a:solidFill>
                  <a:srgbClr val="0070C0"/>
                </a:solidFill>
              </a:rPr>
              <a:t>svém povolání</a:t>
            </a:r>
            <a:r>
              <a:rPr lang="cs-CZ" dirty="0">
                <a:solidFill>
                  <a:schemeClr val="tx1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438379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eb_DSC_2027.JPG">
            <a:extLst>
              <a:ext uri="{FF2B5EF4-FFF2-40B4-BE49-F238E27FC236}">
                <a16:creationId xmlns:a16="http://schemas.microsoft.com/office/drawing/2014/main" id="{464A853F-8202-4103-91A0-941142038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646" y="1692275"/>
            <a:ext cx="5380508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7">
            <a:extLst>
              <a:ext uri="{FF2B5EF4-FFF2-40B4-BE49-F238E27FC236}">
                <a16:creationId xmlns:a16="http://schemas.microsoft.com/office/drawing/2014/main" id="{15F99D3F-9B4A-4F89-BFBB-437C1A5AB21E}"/>
              </a:ext>
            </a:extLst>
          </p:cNvPr>
          <p:cNvSpPr txBox="1">
            <a:spLocks/>
          </p:cNvSpPr>
          <p:nvPr/>
        </p:nvSpPr>
        <p:spPr>
          <a:xfrm>
            <a:off x="1460500" y="201735"/>
            <a:ext cx="7620000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295F99"/>
                </a:solidFill>
                <a:latin typeface="Liberation Sans"/>
                <a:ea typeface="+mj-ea"/>
                <a:cs typeface="Liberation Sans"/>
              </a:defRPr>
            </a:lvl1pPr>
          </a:lstStyle>
          <a:p>
            <a:r>
              <a:rPr lang="cs-CZ" sz="3600" dirty="0">
                <a:solidFill>
                  <a:schemeClr val="tx1"/>
                </a:solidFill>
              </a:rPr>
              <a:t>… aby se při vaší prezentaci/výuce nejen vzdělali, ale i pobavili  </a:t>
            </a:r>
            <a:r>
              <a:rPr lang="cs-CZ" sz="4400" dirty="0">
                <a:solidFill>
                  <a:schemeClr val="tx1"/>
                </a:solidFill>
                <a:sym typeface="Wingdings" panose="05000000000000000000" pitchFamily="2" charset="2"/>
              </a:rPr>
              <a:t></a:t>
            </a:r>
            <a:endParaRPr lang="cs-CZ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817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7">
            <a:extLst>
              <a:ext uri="{FF2B5EF4-FFF2-40B4-BE49-F238E27FC236}">
                <a16:creationId xmlns:a16="http://schemas.microsoft.com/office/drawing/2014/main" id="{70ADEF74-7BB3-477A-9196-282645B0F5A7}"/>
              </a:ext>
            </a:extLst>
          </p:cNvPr>
          <p:cNvSpPr txBox="1">
            <a:spLocks/>
          </p:cNvSpPr>
          <p:nvPr/>
        </p:nvSpPr>
        <p:spPr>
          <a:xfrm>
            <a:off x="1384300" y="244475"/>
            <a:ext cx="7620000" cy="29546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295F99"/>
                </a:solidFill>
                <a:latin typeface="Liberation Sans"/>
                <a:ea typeface="+mj-ea"/>
                <a:cs typeface="Liberation Sans"/>
              </a:defRPr>
            </a:lvl1pPr>
          </a:lstStyle>
          <a:p>
            <a:pPr algn="ctr"/>
            <a:r>
              <a:rPr lang="cs-CZ" sz="3600" dirty="0">
                <a:solidFill>
                  <a:schemeClr val="tx1"/>
                </a:solidFill>
              </a:rPr>
              <a:t>Naše </a:t>
            </a:r>
            <a:r>
              <a:rPr lang="cs-CZ" sz="3600" dirty="0">
                <a:solidFill>
                  <a:srgbClr val="FF0000"/>
                </a:solidFill>
              </a:rPr>
              <a:t>cílové skupiny</a:t>
            </a:r>
            <a:r>
              <a:rPr lang="cs-CZ" sz="3600" dirty="0">
                <a:solidFill>
                  <a:schemeClr val="tx1"/>
                </a:solidFill>
              </a:rPr>
              <a:t>:</a:t>
            </a:r>
          </a:p>
          <a:p>
            <a:pPr algn="ctr"/>
            <a:endParaRPr lang="cs-CZ" sz="1200" dirty="0">
              <a:solidFill>
                <a:schemeClr val="tx1"/>
              </a:solidFill>
            </a:endParaRPr>
          </a:p>
          <a:p>
            <a:pPr marL="2371500" indent="-571500" algn="l"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chemeClr val="tx1"/>
                </a:solidFill>
              </a:rPr>
              <a:t>studenti SŠ</a:t>
            </a:r>
          </a:p>
          <a:p>
            <a:pPr marL="2371500" indent="-571500" algn="l"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chemeClr val="tx1"/>
                </a:solidFill>
              </a:rPr>
              <a:t>žáci ZŠ</a:t>
            </a:r>
          </a:p>
          <a:p>
            <a:pPr marL="2371500" indent="-571500" algn="l"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chemeClr val="tx1"/>
                </a:solidFill>
              </a:rPr>
              <a:t>předškoláci MŠ</a:t>
            </a:r>
          </a:p>
          <a:p>
            <a:pPr marL="2371500" indent="-571500" algn="l"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chemeClr val="tx1"/>
                </a:solidFill>
              </a:rPr>
              <a:t>pedagogové</a:t>
            </a:r>
          </a:p>
        </p:txBody>
      </p:sp>
      <p:pic>
        <p:nvPicPr>
          <p:cNvPr id="5122" name="Picture 2" descr="http://www.3nastroje.cz/data/dokument/obrazek/1473o.jpg">
            <a:extLst>
              <a:ext uri="{FF2B5EF4-FFF2-40B4-BE49-F238E27FC236}">
                <a16:creationId xmlns:a16="http://schemas.microsoft.com/office/drawing/2014/main" id="{62375F81-B487-4E78-A1B4-9E4F7268D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99" y="3292475"/>
            <a:ext cx="2859287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SC_0630.JPG">
            <a:extLst>
              <a:ext uri="{FF2B5EF4-FFF2-40B4-BE49-F238E27FC236}">
                <a16:creationId xmlns:a16="http://schemas.microsoft.com/office/drawing/2014/main" id="{370FB599-9015-4424-A2E6-82C17A14E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914" y="3292475"/>
            <a:ext cx="2861972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JC-DSC_0885.JPG">
            <a:extLst>
              <a:ext uri="{FF2B5EF4-FFF2-40B4-BE49-F238E27FC236}">
                <a16:creationId xmlns:a16="http://schemas.microsoft.com/office/drawing/2014/main" id="{81C3A704-2F3F-44FD-8C20-1728B1188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0" y="3279040"/>
            <a:ext cx="2861973" cy="190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169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7">
            <a:extLst>
              <a:ext uri="{FF2B5EF4-FFF2-40B4-BE49-F238E27FC236}">
                <a16:creationId xmlns:a16="http://schemas.microsoft.com/office/drawing/2014/main" id="{4AD597AE-EB39-4EA8-93C3-374590A4D180}"/>
              </a:ext>
            </a:extLst>
          </p:cNvPr>
          <p:cNvSpPr txBox="1">
            <a:spLocks/>
          </p:cNvSpPr>
          <p:nvPr/>
        </p:nvSpPr>
        <p:spPr>
          <a:xfrm>
            <a:off x="1460500" y="201735"/>
            <a:ext cx="76200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295F99"/>
                </a:solidFill>
                <a:latin typeface="Liberation Sans"/>
                <a:ea typeface="+mj-ea"/>
                <a:cs typeface="Liberation Sans"/>
              </a:defRPr>
            </a:lvl1pPr>
          </a:lstStyle>
          <a:p>
            <a:pPr algn="ctr"/>
            <a:r>
              <a:rPr lang="cs-CZ" sz="3600" dirty="0">
                <a:solidFill>
                  <a:srgbClr val="FF0000"/>
                </a:solidFill>
              </a:rPr>
              <a:t>Předškolák MŠ a žák 1.stupně ZŠ</a:t>
            </a:r>
            <a:endParaRPr lang="cs-CZ" sz="4400" dirty="0">
              <a:solidFill>
                <a:srgbClr val="FF0000"/>
              </a:solidFill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981742F8-CE3C-4E47-8D28-694941432EDE}"/>
              </a:ext>
            </a:extLst>
          </p:cNvPr>
          <p:cNvSpPr/>
          <p:nvPr/>
        </p:nvSpPr>
        <p:spPr>
          <a:xfrm>
            <a:off x="399075" y="479082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1" dirty="0"/>
              <a:t>Chemie a  fyzika je všude kolem nás - rozhovor v časopise Informatorium 3-8,  č.7/2018</a:t>
            </a:r>
            <a:r>
              <a:rPr lang="cs-CZ" dirty="0"/>
              <a:t>, </a:t>
            </a:r>
            <a:r>
              <a:rPr lang="cs-CZ" dirty="0">
                <a:hlinkClick r:id="rId2"/>
              </a:rPr>
              <a:t>https://www.jh-inst.cas.cz/sites/www.drupal/files/data/inline-files/7960608641544023.pdf</a:t>
            </a:r>
            <a:endParaRPr lang="cs-CZ" dirty="0"/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07BB0C45-D0A9-415E-A9D0-72F9B79873D8}"/>
              </a:ext>
            </a:extLst>
          </p:cNvPr>
          <p:cNvSpPr txBox="1">
            <a:spLocks/>
          </p:cNvSpPr>
          <p:nvPr/>
        </p:nvSpPr>
        <p:spPr>
          <a:xfrm>
            <a:off x="165100" y="836736"/>
            <a:ext cx="9753600" cy="123653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cs-CZ" sz="2400" b="1" dirty="0" err="1"/>
              <a:t>chemdidlo</a:t>
            </a:r>
            <a:r>
              <a:rPr lang="cs-CZ" sz="2400" dirty="0"/>
              <a:t> Posviť si citronem na duhu (</a:t>
            </a:r>
            <a:r>
              <a:rPr lang="cs-CZ" sz="2400" i="1" dirty="0"/>
              <a:t>ve škole či u nás v ústavu</a:t>
            </a:r>
            <a:r>
              <a:rPr lang="cs-CZ" sz="2400" dirty="0"/>
              <a:t>)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cs-CZ" sz="2400" b="1" dirty="0"/>
              <a:t>sobotní přírodovědný kurz </a:t>
            </a:r>
            <a:r>
              <a:rPr lang="cs-CZ" sz="2400" dirty="0"/>
              <a:t>Cesta za Nobelovkou</a:t>
            </a:r>
          </a:p>
          <a:p>
            <a:pPr algn="l"/>
            <a:r>
              <a:rPr lang="cs-CZ" sz="2000" i="1" dirty="0"/>
              <a:t>(Pomocní lektoři jsou naši současní či bývalí stážisté, např. v projektu Otevřená věda AVČR.)</a:t>
            </a:r>
          </a:p>
        </p:txBody>
      </p:sp>
      <p:pic>
        <p:nvPicPr>
          <p:cNvPr id="6" name="Obrázek 5" descr="Chemdidlo_Odolena_Voda_018.jpg">
            <a:extLst>
              <a:ext uri="{FF2B5EF4-FFF2-40B4-BE49-F238E27FC236}">
                <a16:creationId xmlns:a16="http://schemas.microsoft.com/office/drawing/2014/main" id="{4D7EF38B-799A-4649-B229-13B513C6452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9442" y="2095245"/>
            <a:ext cx="3586775" cy="240046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4A90581-7C59-4524-A0F7-51E2C6267F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498" y="2100499"/>
            <a:ext cx="3593697" cy="239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748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7">
            <a:extLst>
              <a:ext uri="{FF2B5EF4-FFF2-40B4-BE49-F238E27FC236}">
                <a16:creationId xmlns:a16="http://schemas.microsoft.com/office/drawing/2014/main" id="{4AD597AE-EB39-4EA8-93C3-374590A4D180}"/>
              </a:ext>
            </a:extLst>
          </p:cNvPr>
          <p:cNvSpPr txBox="1">
            <a:spLocks/>
          </p:cNvSpPr>
          <p:nvPr/>
        </p:nvSpPr>
        <p:spPr>
          <a:xfrm>
            <a:off x="1460500" y="201735"/>
            <a:ext cx="76200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295F99"/>
                </a:solidFill>
                <a:latin typeface="Liberation Sans"/>
                <a:ea typeface="+mj-ea"/>
                <a:cs typeface="Liberation Sans"/>
              </a:defRPr>
            </a:lvl1pPr>
          </a:lstStyle>
          <a:p>
            <a:pPr algn="ctr"/>
            <a:r>
              <a:rPr lang="cs-CZ" sz="3600" dirty="0">
                <a:solidFill>
                  <a:srgbClr val="FF0000"/>
                </a:solidFill>
              </a:rPr>
              <a:t>Předškolák MŠ a žák 1. stupně ZŠ</a:t>
            </a:r>
            <a:endParaRPr lang="cs-CZ" sz="4400" dirty="0">
              <a:solidFill>
                <a:srgbClr val="FF0000"/>
              </a:solidFill>
            </a:endParaRP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07BB0C45-D0A9-415E-A9D0-72F9B79873D8}"/>
              </a:ext>
            </a:extLst>
          </p:cNvPr>
          <p:cNvSpPr txBox="1">
            <a:spLocks/>
          </p:cNvSpPr>
          <p:nvPr/>
        </p:nvSpPr>
        <p:spPr>
          <a:xfrm>
            <a:off x="847852" y="1300204"/>
            <a:ext cx="4956048" cy="9144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cs-CZ" sz="2400" dirty="0" err="1"/>
              <a:t>chemdidlo</a:t>
            </a:r>
            <a:r>
              <a:rPr lang="cs-CZ" sz="2400" dirty="0"/>
              <a:t> </a:t>
            </a:r>
            <a:r>
              <a:rPr lang="cs-CZ" sz="2400" b="1" dirty="0"/>
              <a:t>Posviť si citronem na duhu </a:t>
            </a:r>
            <a:r>
              <a:rPr lang="cs-CZ" sz="2400" dirty="0"/>
              <a:t>(od r.2012)… </a:t>
            </a:r>
            <a:r>
              <a:rPr lang="cs-CZ" sz="2400" i="1" dirty="0"/>
              <a:t>a bádej</a:t>
            </a:r>
          </a:p>
        </p:txBody>
      </p:sp>
      <p:pic>
        <p:nvPicPr>
          <p:cNvPr id="6146" name="Picture 2" descr="http://www.3nastroje.cz/data/dokument/obrazek/1335o.jpg">
            <a:extLst>
              <a:ext uri="{FF2B5EF4-FFF2-40B4-BE49-F238E27FC236}">
                <a16:creationId xmlns:a16="http://schemas.microsoft.com/office/drawing/2014/main" id="{70A23A31-B032-4130-A5FE-71407A2F2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00" y="1082675"/>
            <a:ext cx="2355488" cy="162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dnadpis 2">
            <a:extLst>
              <a:ext uri="{FF2B5EF4-FFF2-40B4-BE49-F238E27FC236}">
                <a16:creationId xmlns:a16="http://schemas.microsoft.com/office/drawing/2014/main" id="{2D1FCB79-C694-47C6-9F17-DB32ADFF72EB}"/>
              </a:ext>
            </a:extLst>
          </p:cNvPr>
          <p:cNvSpPr txBox="1">
            <a:spLocks/>
          </p:cNvSpPr>
          <p:nvPr/>
        </p:nvSpPr>
        <p:spPr>
          <a:xfrm>
            <a:off x="847852" y="3207401"/>
            <a:ext cx="4194048" cy="1219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cs-CZ" sz="2400" dirty="0"/>
              <a:t>sobotní přírodovědný kurz</a:t>
            </a:r>
            <a:r>
              <a:rPr lang="cs-CZ" sz="2400" b="1" dirty="0"/>
              <a:t> Cesta za Nobelovkou </a:t>
            </a:r>
            <a:r>
              <a:rPr lang="cs-CZ" sz="2400" dirty="0"/>
              <a:t>(od r.2016)</a:t>
            </a:r>
            <a:endParaRPr lang="cs-CZ" sz="2400" b="1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A6CB5F8C-63C8-4192-A357-87CA253E86E7}"/>
              </a:ext>
            </a:extLst>
          </p:cNvPr>
          <p:cNvSpPr/>
          <p:nvPr/>
        </p:nvSpPr>
        <p:spPr>
          <a:xfrm>
            <a:off x="1231900" y="2335685"/>
            <a:ext cx="42819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3"/>
              </a:rPr>
              <a:t>http://www.3nastroje.cz/detail.php?p=33</a:t>
            </a:r>
            <a:endParaRPr lang="cs-CZ" dirty="0"/>
          </a:p>
          <a:p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D8B2A4B-BC8C-495E-995C-C3A2E46434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300" y="2835275"/>
            <a:ext cx="1885138" cy="2528640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DB25A792-9A3A-42E7-9DDA-5F90FA6AA002}"/>
              </a:ext>
            </a:extLst>
          </p:cNvPr>
          <p:cNvSpPr/>
          <p:nvPr/>
        </p:nvSpPr>
        <p:spPr>
          <a:xfrm>
            <a:off x="1232877" y="4707588"/>
            <a:ext cx="42819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5"/>
              </a:rPr>
              <a:t>http://www.3nastroje.cz/detail.php?p=45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0058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7">
            <a:extLst>
              <a:ext uri="{FF2B5EF4-FFF2-40B4-BE49-F238E27FC236}">
                <a16:creationId xmlns:a16="http://schemas.microsoft.com/office/drawing/2014/main" id="{B52EEC0B-F432-431E-9C55-91127B0B1819}"/>
              </a:ext>
            </a:extLst>
          </p:cNvPr>
          <p:cNvSpPr txBox="1">
            <a:spLocks/>
          </p:cNvSpPr>
          <p:nvPr/>
        </p:nvSpPr>
        <p:spPr>
          <a:xfrm>
            <a:off x="357632" y="421578"/>
            <a:ext cx="6284468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295F99"/>
                </a:solidFill>
                <a:latin typeface="Liberation Sans"/>
                <a:ea typeface="+mj-ea"/>
                <a:cs typeface="Liberation Sans"/>
              </a:defRPr>
            </a:lvl1pPr>
          </a:lstStyle>
          <a:p>
            <a:pPr algn="ctr"/>
            <a:r>
              <a:rPr lang="cs-CZ" sz="3600" dirty="0">
                <a:solidFill>
                  <a:srgbClr val="002060"/>
                </a:solidFill>
              </a:rPr>
              <a:t>Načtena chemická pohádka</a:t>
            </a:r>
            <a:endParaRPr lang="cs-CZ" sz="4400" dirty="0">
              <a:solidFill>
                <a:srgbClr val="002060"/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09A522EB-3563-4720-8A06-5B88752030CF}"/>
              </a:ext>
            </a:extLst>
          </p:cNvPr>
          <p:cNvSpPr/>
          <p:nvPr/>
        </p:nvSpPr>
        <p:spPr>
          <a:xfrm>
            <a:off x="6783251" y="549275"/>
            <a:ext cx="2931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cs-CZ" sz="1800" b="1" dirty="0"/>
              <a:t>Poplach v Tabulkově</a:t>
            </a:r>
            <a:endParaRPr lang="cs-CZ" sz="1800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9BF6B9DF-0C1F-4088-A3E6-2B900DF4AED7}"/>
              </a:ext>
            </a:extLst>
          </p:cNvPr>
          <p:cNvSpPr/>
          <p:nvPr/>
        </p:nvSpPr>
        <p:spPr>
          <a:xfrm rot="2393033">
            <a:off x="-479629" y="4484157"/>
            <a:ext cx="2592345" cy="830997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2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Díky  COVIDU</a:t>
            </a:r>
          </a:p>
          <a:p>
            <a:pPr algn="ctr"/>
            <a:r>
              <a:rPr lang="cs-CZ" sz="2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 </a:t>
            </a:r>
            <a:r>
              <a:rPr lang="cs-CZ" sz="2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  <a:sym typeface="Wingdings" panose="05000000000000000000" pitchFamily="2" charset="2"/>
              </a:rPr>
              <a:t>  </a:t>
            </a:r>
            <a:endParaRPr lang="cs-CZ" sz="2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4100" name="Picture 4" descr="http://www.3nastroje.cz/data/dokument/obrazek/2043o.jpg">
            <a:extLst>
              <a:ext uri="{FF2B5EF4-FFF2-40B4-BE49-F238E27FC236}">
                <a16:creationId xmlns:a16="http://schemas.microsoft.com/office/drawing/2014/main" id="{A9CCBDF0-DA12-416D-9065-4005520D7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0" y="1202171"/>
            <a:ext cx="4489963" cy="252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65FFD1AE-B349-4A32-B120-0D412BFCE590}"/>
              </a:ext>
            </a:extLst>
          </p:cNvPr>
          <p:cNvSpPr/>
          <p:nvPr/>
        </p:nvSpPr>
        <p:spPr>
          <a:xfrm>
            <a:off x="2101174" y="5182776"/>
            <a:ext cx="81011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http://www.3nastroje.cz/dokument.php?stav=view_detail&amp;dokument=287</a:t>
            </a:r>
            <a:endParaRPr lang="cs-CZ" dirty="0"/>
          </a:p>
          <a:p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2921A538-E9D3-43D8-82D0-1BDEC376A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969" y="1197388"/>
            <a:ext cx="4048760" cy="2530475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id="{530D8D3A-2DEE-415C-B717-9EA8D993FA41}"/>
              </a:ext>
            </a:extLst>
          </p:cNvPr>
          <p:cNvSpPr/>
          <p:nvPr/>
        </p:nvSpPr>
        <p:spPr>
          <a:xfrm>
            <a:off x="2077588" y="3825875"/>
            <a:ext cx="62338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cs-CZ" sz="1800" b="1" dirty="0"/>
              <a:t>Pomůcky a potřeby: </a:t>
            </a:r>
            <a:r>
              <a:rPr lang="cs-CZ" sz="1800" dirty="0"/>
              <a:t>hlasivky v kondici na 6 hodin, diktafon  a spící nechrápající spolubydlící  bytu </a:t>
            </a:r>
            <a:br>
              <a:rPr lang="cs-CZ" sz="1800" dirty="0"/>
            </a:br>
            <a:r>
              <a:rPr lang="cs-CZ" sz="1800" dirty="0"/>
              <a:t>(</a:t>
            </a:r>
            <a:r>
              <a:rPr lang="cs-CZ" sz="1800" i="1" dirty="0"/>
              <a:t>večer a noc 25.3.2020</a:t>
            </a:r>
            <a:r>
              <a:rPr lang="cs-CZ" sz="1800" dirty="0"/>
              <a:t>)</a:t>
            </a:r>
          </a:p>
          <a:p>
            <a:pPr algn="l"/>
            <a:endParaRPr lang="cs-CZ" b="1" dirty="0"/>
          </a:p>
          <a:p>
            <a:pPr algn="l"/>
            <a:r>
              <a:rPr lang="cs-CZ" sz="1800" b="1" dirty="0"/>
              <a:t>Soutěž o knížky </a:t>
            </a:r>
            <a:r>
              <a:rPr lang="cs-CZ" sz="1800" b="1" dirty="0" err="1"/>
              <a:t>PvT</a:t>
            </a:r>
            <a:r>
              <a:rPr lang="cs-CZ" sz="1800" b="1" dirty="0"/>
              <a:t> </a:t>
            </a:r>
            <a:r>
              <a:rPr lang="cs-CZ" sz="1800" dirty="0"/>
              <a:t>za zaslané obrázky…</a:t>
            </a:r>
          </a:p>
          <a:p>
            <a:pPr algn="l"/>
            <a:endParaRPr lang="cs-CZ" sz="1800" dirty="0"/>
          </a:p>
        </p:txBody>
      </p:sp>
      <p:pic>
        <p:nvPicPr>
          <p:cNvPr id="4104" name="Picture 8" descr="http://www.3nastroje.cz/data/dokument/obrazek/2116o.jpg">
            <a:extLst>
              <a:ext uri="{FF2B5EF4-FFF2-40B4-BE49-F238E27FC236}">
                <a16:creationId xmlns:a16="http://schemas.microsoft.com/office/drawing/2014/main" id="{DD77E610-5AF9-4A4B-A287-F98F10656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00" y="3876564"/>
            <a:ext cx="1723103" cy="129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26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7">
            <a:extLst>
              <a:ext uri="{FF2B5EF4-FFF2-40B4-BE49-F238E27FC236}">
                <a16:creationId xmlns:a16="http://schemas.microsoft.com/office/drawing/2014/main" id="{B52EEC0B-F432-431E-9C55-91127B0B1819}"/>
              </a:ext>
            </a:extLst>
          </p:cNvPr>
          <p:cNvSpPr txBox="1">
            <a:spLocks/>
          </p:cNvSpPr>
          <p:nvPr/>
        </p:nvSpPr>
        <p:spPr>
          <a:xfrm>
            <a:off x="1231900" y="320675"/>
            <a:ext cx="84582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295F99"/>
                </a:solidFill>
                <a:latin typeface="Liberation Sans"/>
                <a:ea typeface="+mj-ea"/>
                <a:cs typeface="Liberation Sans"/>
              </a:defRPr>
            </a:lvl1pPr>
          </a:lstStyle>
          <a:p>
            <a:pPr algn="ctr"/>
            <a:r>
              <a:rPr lang="cs-CZ" sz="3600" dirty="0">
                <a:solidFill>
                  <a:srgbClr val="002060"/>
                </a:solidFill>
              </a:rPr>
              <a:t>Žák 2. stupně ZŠ - badatelská výuka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30BEA6F6-031C-4AF0-8ACB-FBE2270BC366}"/>
              </a:ext>
            </a:extLst>
          </p:cNvPr>
          <p:cNvSpPr/>
          <p:nvPr/>
        </p:nvSpPr>
        <p:spPr>
          <a:xfrm>
            <a:off x="927100" y="1006475"/>
            <a:ext cx="8458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cs-CZ" sz="2400" b="1" dirty="0"/>
              <a:t>workshopy</a:t>
            </a:r>
            <a:r>
              <a:rPr lang="cs-CZ" sz="2400" dirty="0"/>
              <a:t> pro třídu/skupinu žáků </a:t>
            </a:r>
            <a:br>
              <a:rPr lang="cs-CZ" sz="2400" dirty="0"/>
            </a:br>
            <a:r>
              <a:rPr lang="cs-CZ" sz="2400" dirty="0"/>
              <a:t>(experiment + teorie, opakovací PL)</a:t>
            </a:r>
            <a:endParaRPr lang="cs-CZ" sz="2400" i="1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cs-CZ" sz="2400" b="1" dirty="0"/>
              <a:t>chemické kroužky </a:t>
            </a:r>
            <a:r>
              <a:rPr lang="cs-CZ" sz="2400" dirty="0"/>
              <a:t>plné přemýšlení a experimentování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cs-CZ" sz="2400" b="1" dirty="0"/>
              <a:t>sobotní kurz </a:t>
            </a:r>
            <a:r>
              <a:rPr lang="cs-CZ" sz="2400" dirty="0"/>
              <a:t>Cesta za Nobelovkou (experimentování)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cs-CZ" sz="2400" b="1" dirty="0"/>
              <a:t>Osmičková chemie </a:t>
            </a:r>
            <a:r>
              <a:rPr lang="cs-CZ" sz="2400" dirty="0"/>
              <a:t>(teorie)</a:t>
            </a:r>
            <a:r>
              <a:rPr lang="cs-CZ" sz="2400" b="1" dirty="0"/>
              <a:t> 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8C002AD-5DC0-4762-94A8-061601B616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13" y="3386226"/>
            <a:ext cx="2908488" cy="1938992"/>
          </a:xfrm>
          <a:prstGeom prst="rect">
            <a:avLst/>
          </a:prstGeom>
        </p:spPr>
      </p:pic>
      <p:pic>
        <p:nvPicPr>
          <p:cNvPr id="3074" name="Picture 2" descr="DSC_0694.JPG">
            <a:extLst>
              <a:ext uri="{FF2B5EF4-FFF2-40B4-BE49-F238E27FC236}">
                <a16:creationId xmlns:a16="http://schemas.microsoft.com/office/drawing/2014/main" id="{A7DD2313-A24C-466A-B420-C3F3C8C2C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060" y="3386226"/>
            <a:ext cx="2913040" cy="193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2F3381A-920C-443E-A2FB-27B8E6EBF7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3386226"/>
            <a:ext cx="2908488" cy="193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941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406</TotalTime>
  <Words>1517</Words>
  <Application>Microsoft Office PowerPoint</Application>
  <PresentationFormat>Vlastní</PresentationFormat>
  <Paragraphs>137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4" baseType="lpstr">
      <vt:lpstr>Arial</vt:lpstr>
      <vt:lpstr>Calibri</vt:lpstr>
      <vt:lpstr>Liberation Sans</vt:lpstr>
      <vt:lpstr>mceinline</vt:lpstr>
      <vt:lpstr>Symbol</vt:lpstr>
      <vt:lpstr>Times New Roman</vt:lpstr>
      <vt:lpstr>Wingdings</vt:lpstr>
      <vt:lpstr>Office Theme</vt:lpstr>
      <vt:lpstr>Odpoledne s chemií</vt:lpstr>
      <vt:lpstr>Vědkyně ve F-CH, dnes  vzdělávám a popularizuji VaV  v ÚFCH Jaroslava Heyrovského  AVČR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Odpoledne s chemií</dc:title>
  <dc:creator>Martin Kopecký</dc:creator>
  <cp:lastModifiedBy>Patrik Pospíšil</cp:lastModifiedBy>
  <cp:revision>82</cp:revision>
  <dcterms:created xsi:type="dcterms:W3CDTF">2022-03-02T12:58:37Z</dcterms:created>
  <dcterms:modified xsi:type="dcterms:W3CDTF">2022-03-30T20:42:34Z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2021-12-01T00:00:00Z</vt:filetime>
  </property>
  <property fmtid="{D5CDD505-2E9C-101B-9397-08002B2CF9AE}" pid="3" name="Creator">
    <vt:lpwstr>Impress</vt:lpwstr>
  </property>
  <property fmtid="{D5CDD505-2E9C-101B-9397-08002B2CF9AE}" pid="4" name="LastSaved">
    <vt:filetime>2021-12-01T00:00:00Z</vt:filetime>
  </property>
</Properties>
</file>