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9556"/>
    <a:srgbClr val="5C1A1B"/>
    <a:srgbClr val="E05263"/>
    <a:srgbClr val="1E2F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74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537851-EE9C-496C-8E72-5ED60F39F5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8E5DFC8-76DB-41A0-8441-7273E13D7F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A269CAE-0B01-4EEA-9D1F-D0B9C5928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2B5E-D3AE-4BC0-A9EB-EA50241BC42C}" type="datetimeFigureOut">
              <a:rPr lang="cs-CZ" smtClean="0"/>
              <a:t>12.12.2021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BBCCA33-FDA4-499B-B092-F28D509FF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E5A8792-7BA2-41DE-A41C-03E4D18B2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7C5D-51B1-4F3A-8F12-8BFB9B9F2A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287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B780EB-5DA5-4741-B127-6C5F825E5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51D070A-04E1-49D9-BA71-210CD66906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DCAE249-1080-4226-9CCA-4A1D97134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2B5E-D3AE-4BC0-A9EB-EA50241BC42C}" type="datetimeFigureOut">
              <a:rPr lang="cs-CZ" smtClean="0"/>
              <a:t>12.12.2021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E349748-F92E-4DDA-A632-48AE11049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F12661A-D5BC-4650-AC9A-ABF78B4EA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7C5D-51B1-4F3A-8F12-8BFB9B9F2A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7693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42E35C3-7428-40D1-8E45-B27553FBF6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2BFF0EF-6970-4219-BBAD-3BEF212D34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928DB03-46C8-4AE8-A5BC-6E3C70280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2B5E-D3AE-4BC0-A9EB-EA50241BC42C}" type="datetimeFigureOut">
              <a:rPr lang="cs-CZ" smtClean="0"/>
              <a:t>12.12.2021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DED59AE-0CC7-43E3-8CD4-8EF5C7D69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A0AFD1B-9E8A-45EF-BB46-2B7BC985E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7C5D-51B1-4F3A-8F12-8BFB9B9F2A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9014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954A17-EB29-4CA7-9C39-75A97442D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1398C7-8245-4BE5-832F-0D9DD856A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8591DD2-AEF3-48D0-90FB-CC35470E6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2B5E-D3AE-4BC0-A9EB-EA50241BC42C}" type="datetimeFigureOut">
              <a:rPr lang="cs-CZ" smtClean="0"/>
              <a:t>12.12.2021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8417037-F030-4DCB-8C97-B7D62CDE5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4C0D973-947A-4EBA-B0F2-9A9BFE1FB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7C5D-51B1-4F3A-8F12-8BFB9B9F2A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345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3C803A-FEF9-4827-A488-984C1CA99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C7EAE70-FC5E-4CC4-BACE-6D5502788F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6D646CA-A608-4DDF-932B-86BEC4AF9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2B5E-D3AE-4BC0-A9EB-EA50241BC42C}" type="datetimeFigureOut">
              <a:rPr lang="cs-CZ" smtClean="0"/>
              <a:t>12.12.2021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113AAEC-020D-4C78-9275-17BC71EB2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B7AC5CB-A525-4AC5-B215-908E479EF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7C5D-51B1-4F3A-8F12-8BFB9B9F2A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1706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196DAB-7093-4E65-8EF7-70003FD95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514ABD-DC15-48B8-A533-4433EC257C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3834B1F-9DDA-4E8E-B8F1-9EE493C05E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B7455DC-23FF-40D2-948F-B62FDF041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2B5E-D3AE-4BC0-A9EB-EA50241BC42C}" type="datetimeFigureOut">
              <a:rPr lang="cs-CZ" smtClean="0"/>
              <a:t>12.12.2021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C752F7B-D921-4C82-9159-19727CD23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883C84A-7D15-4F9F-B098-42305A5EA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7C5D-51B1-4F3A-8F12-8BFB9B9F2A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523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E116DB-C9AF-47B1-91AF-4D76A6EA4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B94BBFE-EAF1-4516-93DA-D90C5635FB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F066661-8721-4A58-921F-CA9AEC6F78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3048D73-0B0F-400F-8D53-C21E09E410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5E337D0-EFF6-49D6-8B8F-D142ADBF49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4B7864D-66AF-4C04-8E42-9D5413046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2B5E-D3AE-4BC0-A9EB-EA50241BC42C}" type="datetimeFigureOut">
              <a:rPr lang="cs-CZ" smtClean="0"/>
              <a:t>12.12.2021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1E5A2FB-1B83-4870-97F5-8507CC949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BE78B14-0EB1-4595-A5A7-3BA1E4544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7C5D-51B1-4F3A-8F12-8BFB9B9F2A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303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DC2650-0D4E-4DAB-BE25-D943221BA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2D0FA29-CFFD-425D-AB5D-27C56189F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2B5E-D3AE-4BC0-A9EB-EA50241BC42C}" type="datetimeFigureOut">
              <a:rPr lang="cs-CZ" smtClean="0"/>
              <a:t>12.12.2021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A6E8DD5-A3DF-4A72-BC42-D0B0F304B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5933FC4-2370-4C2D-B2E7-F73B6F002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7C5D-51B1-4F3A-8F12-8BFB9B9F2A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6586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CB07F70-6F40-4437-A4CA-38BA135EA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2B5E-D3AE-4BC0-A9EB-EA50241BC42C}" type="datetimeFigureOut">
              <a:rPr lang="cs-CZ" smtClean="0"/>
              <a:t>12.12.2021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3F473FA-A671-43ED-ABC8-2E35DC08E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AA65B0B-44CD-4052-9D05-CF46C3F31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7C5D-51B1-4F3A-8F12-8BFB9B9F2A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8331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AC35D7-5AC9-487F-BD92-7CC8475E8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8215C9-3DC9-4EE0-97BF-09CA62E7D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5FF363C-C1B2-4A65-B941-F6968047E5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9D5F6B-51C8-483B-997B-5F824B593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2B5E-D3AE-4BC0-A9EB-EA50241BC42C}" type="datetimeFigureOut">
              <a:rPr lang="cs-CZ" smtClean="0"/>
              <a:t>12.12.2021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59A62B3-57E4-4EB5-A245-E22F5A200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D4ED0B0-CFCB-470B-9630-E6CF63231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7C5D-51B1-4F3A-8F12-8BFB9B9F2A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0380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3E28C5-D043-41F2-9662-CD357149D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A51D696-0704-4822-8113-5F38B6697D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C412F32-932A-477D-819D-60099B9E93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4679717-AC27-4652-BAC1-4A5868617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2B5E-D3AE-4BC0-A9EB-EA50241BC42C}" type="datetimeFigureOut">
              <a:rPr lang="cs-CZ" smtClean="0"/>
              <a:t>12.12.2021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150F34C-1FA2-4068-9C2D-C96B70539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2610A62-0D45-499F-83B5-38C4181F8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7C5D-51B1-4F3A-8F12-8BFB9B9F2A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5263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CB2BF48-9660-4FF3-92CA-741FEECDE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7CE270F-B08F-4D30-A720-24526C6372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142BCA9-8B2B-4AE7-9FF0-1CE469CB8A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E2B5E-D3AE-4BC0-A9EB-EA50241BC42C}" type="datetimeFigureOut">
              <a:rPr lang="cs-CZ" smtClean="0"/>
              <a:t>12.12.2021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F9604FF-03DD-45EA-B658-4AD03EFDBF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5C1E43E-F8FE-42CD-A865-F56B4A63D0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07C5D-51B1-4F3A-8F12-8BFB9B9F2A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2948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6916C876-2EF5-418C-8F8B-E07D8E87B7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820572"/>
            <a:ext cx="12192000" cy="1460378"/>
          </a:xfrm>
          <a:solidFill>
            <a:schemeClr val="bg1"/>
          </a:solidFill>
        </p:spPr>
        <p:txBody>
          <a:bodyPr anchor="ctr">
            <a:normAutofit/>
          </a:bodyPr>
          <a:lstStyle/>
          <a:p>
            <a:r>
              <a:rPr lang="cs-CZ" sz="5400" b="1" dirty="0">
                <a:latin typeface="+mj-lt"/>
              </a:rPr>
              <a:t>Prvky a jejich sloučeniny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2F008E2F-2021-45B4-92F5-424746B5294E}"/>
              </a:ext>
            </a:extLst>
          </p:cNvPr>
          <p:cNvSpPr/>
          <p:nvPr/>
        </p:nvSpPr>
        <p:spPr>
          <a:xfrm>
            <a:off x="4249444" y="1007616"/>
            <a:ext cx="1846556" cy="1757778"/>
          </a:xfrm>
          <a:prstGeom prst="rect">
            <a:avLst/>
          </a:prstGeom>
          <a:solidFill>
            <a:srgbClr val="8B95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800" b="1" dirty="0">
                <a:solidFill>
                  <a:schemeClr val="bg1"/>
                </a:solidFill>
              </a:rPr>
              <a:t>S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9082A94C-D25B-4811-8644-8CB27D457A93}"/>
              </a:ext>
            </a:extLst>
          </p:cNvPr>
          <p:cNvSpPr/>
          <p:nvPr/>
        </p:nvSpPr>
        <p:spPr>
          <a:xfrm>
            <a:off x="4249444" y="2765394"/>
            <a:ext cx="1846556" cy="1757778"/>
          </a:xfrm>
          <a:prstGeom prst="rect">
            <a:avLst/>
          </a:prstGeom>
          <a:solidFill>
            <a:srgbClr val="1E2F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800" b="1" dirty="0"/>
              <a:t>O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725DD42C-5B4A-477A-95A6-F77F1ED6261E}"/>
              </a:ext>
            </a:extLst>
          </p:cNvPr>
          <p:cNvSpPr/>
          <p:nvPr/>
        </p:nvSpPr>
        <p:spPr>
          <a:xfrm>
            <a:off x="6096000" y="2765394"/>
            <a:ext cx="1846556" cy="1757778"/>
          </a:xfrm>
          <a:prstGeom prst="rect">
            <a:avLst/>
          </a:prstGeom>
          <a:solidFill>
            <a:srgbClr val="5C1A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800" b="1" dirty="0"/>
              <a:t>T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ED8C029C-ECBB-434A-B09A-A9768FDB985E}"/>
              </a:ext>
            </a:extLst>
          </p:cNvPr>
          <p:cNvSpPr/>
          <p:nvPr/>
        </p:nvSpPr>
        <p:spPr>
          <a:xfrm>
            <a:off x="6096000" y="1007616"/>
            <a:ext cx="1846556" cy="1757778"/>
          </a:xfrm>
          <a:prstGeom prst="rect">
            <a:avLst/>
          </a:prstGeom>
          <a:solidFill>
            <a:srgbClr val="E052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800" b="1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4272CEF6-7F00-4160-AA4F-CBD3CA816794}"/>
              </a:ext>
            </a:extLst>
          </p:cNvPr>
          <p:cNvSpPr txBox="1"/>
          <p:nvPr/>
        </p:nvSpPr>
        <p:spPr>
          <a:xfrm>
            <a:off x="10067278" y="6241006"/>
            <a:ext cx="17577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Martin Uchnár</a:t>
            </a:r>
          </a:p>
        </p:txBody>
      </p:sp>
    </p:spTree>
    <p:extLst>
      <p:ext uri="{BB962C8B-B14F-4D97-AF65-F5344CB8AC3E}">
        <p14:creationId xmlns:p14="http://schemas.microsoft.com/office/powerpoint/2010/main" val="1997751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7ECBC2-3AAA-4048-A35C-085DB8847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/>
              <a:t>Co je SWOT?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D602D4-E249-4597-B4B0-31D321B2FE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b="1" dirty="0" err="1"/>
              <a:t>S</a:t>
            </a:r>
            <a:r>
              <a:rPr lang="cs-CZ" dirty="0" err="1"/>
              <a:t>trengths</a:t>
            </a:r>
            <a:r>
              <a:rPr lang="cs-CZ" dirty="0"/>
              <a:t> (silné stránky, výhody)</a:t>
            </a:r>
          </a:p>
          <a:p>
            <a:r>
              <a:rPr lang="cs-CZ" sz="3200" b="1" dirty="0" err="1"/>
              <a:t>W</a:t>
            </a:r>
            <a:r>
              <a:rPr lang="cs-CZ" dirty="0" err="1"/>
              <a:t>eaknesses</a:t>
            </a:r>
            <a:r>
              <a:rPr lang="cs-CZ" dirty="0"/>
              <a:t> (slabé stránky, nevýhody)</a:t>
            </a:r>
          </a:p>
          <a:p>
            <a:r>
              <a:rPr lang="cs-CZ" sz="3200" b="1" dirty="0" err="1"/>
              <a:t>O</a:t>
            </a:r>
            <a:r>
              <a:rPr lang="cs-CZ" dirty="0" err="1"/>
              <a:t>pportunities</a:t>
            </a:r>
            <a:r>
              <a:rPr lang="cs-CZ" dirty="0"/>
              <a:t> (příležitosti)</a:t>
            </a:r>
          </a:p>
          <a:p>
            <a:r>
              <a:rPr lang="cs-CZ" sz="3200" b="1" dirty="0" err="1"/>
              <a:t>T</a:t>
            </a:r>
            <a:r>
              <a:rPr lang="cs-CZ" dirty="0" err="1"/>
              <a:t>hreats</a:t>
            </a:r>
            <a:r>
              <a:rPr lang="cs-CZ" dirty="0"/>
              <a:t> (hrozby)</a:t>
            </a:r>
          </a:p>
        </p:txBody>
      </p:sp>
      <p:grpSp>
        <p:nvGrpSpPr>
          <p:cNvPr id="8" name="Skupina 7">
            <a:extLst>
              <a:ext uri="{FF2B5EF4-FFF2-40B4-BE49-F238E27FC236}">
                <a16:creationId xmlns:a16="http://schemas.microsoft.com/office/drawing/2014/main" id="{292E2A53-31D1-4A22-8A95-9BD822F5896D}"/>
              </a:ext>
            </a:extLst>
          </p:cNvPr>
          <p:cNvGrpSpPr/>
          <p:nvPr/>
        </p:nvGrpSpPr>
        <p:grpSpPr>
          <a:xfrm>
            <a:off x="8879888" y="1690688"/>
            <a:ext cx="2473912" cy="2311369"/>
            <a:chOff x="8516643" y="1825625"/>
            <a:chExt cx="2083295" cy="1879538"/>
          </a:xfrm>
        </p:grpSpPr>
        <p:sp>
          <p:nvSpPr>
            <p:cNvPr id="4" name="Obdélník 3">
              <a:extLst>
                <a:ext uri="{FF2B5EF4-FFF2-40B4-BE49-F238E27FC236}">
                  <a16:creationId xmlns:a16="http://schemas.microsoft.com/office/drawing/2014/main" id="{1A58F07C-7211-4574-B04F-2DE1ACD78210}"/>
                </a:ext>
              </a:extLst>
            </p:cNvPr>
            <p:cNvSpPr/>
            <p:nvPr/>
          </p:nvSpPr>
          <p:spPr>
            <a:xfrm>
              <a:off x="8516644" y="1825625"/>
              <a:ext cx="1041647" cy="939769"/>
            </a:xfrm>
            <a:prstGeom prst="rect">
              <a:avLst/>
            </a:prstGeom>
            <a:solidFill>
              <a:srgbClr val="8B95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5400" b="1" dirty="0">
                  <a:solidFill>
                    <a:schemeClr val="bg1"/>
                  </a:solidFill>
                </a:rPr>
                <a:t>S</a:t>
              </a:r>
            </a:p>
          </p:txBody>
        </p:sp>
        <p:sp>
          <p:nvSpPr>
            <p:cNvPr id="5" name="Obdélník 4">
              <a:extLst>
                <a:ext uri="{FF2B5EF4-FFF2-40B4-BE49-F238E27FC236}">
                  <a16:creationId xmlns:a16="http://schemas.microsoft.com/office/drawing/2014/main" id="{CDD336C7-8D5D-4DE0-AE11-C4543E5CC904}"/>
                </a:ext>
              </a:extLst>
            </p:cNvPr>
            <p:cNvSpPr/>
            <p:nvPr/>
          </p:nvSpPr>
          <p:spPr>
            <a:xfrm>
              <a:off x="8516643" y="2765394"/>
              <a:ext cx="1041647" cy="939769"/>
            </a:xfrm>
            <a:prstGeom prst="rect">
              <a:avLst/>
            </a:prstGeom>
            <a:solidFill>
              <a:srgbClr val="1E2F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5400" b="1" dirty="0"/>
                <a:t>O</a:t>
              </a:r>
            </a:p>
          </p:txBody>
        </p:sp>
        <p:sp>
          <p:nvSpPr>
            <p:cNvPr id="6" name="Obdélník 5">
              <a:extLst>
                <a:ext uri="{FF2B5EF4-FFF2-40B4-BE49-F238E27FC236}">
                  <a16:creationId xmlns:a16="http://schemas.microsoft.com/office/drawing/2014/main" id="{CBE1F271-84D5-4C3A-B300-E27AFF21E151}"/>
                </a:ext>
              </a:extLst>
            </p:cNvPr>
            <p:cNvSpPr/>
            <p:nvPr/>
          </p:nvSpPr>
          <p:spPr>
            <a:xfrm>
              <a:off x="9558291" y="2765393"/>
              <a:ext cx="1041647" cy="939769"/>
            </a:xfrm>
            <a:prstGeom prst="rect">
              <a:avLst/>
            </a:prstGeom>
            <a:solidFill>
              <a:srgbClr val="5C1A1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5400" b="1" dirty="0"/>
                <a:t>T</a:t>
              </a:r>
            </a:p>
          </p:txBody>
        </p:sp>
        <p:sp>
          <p:nvSpPr>
            <p:cNvPr id="7" name="Obdélník 6">
              <a:extLst>
                <a:ext uri="{FF2B5EF4-FFF2-40B4-BE49-F238E27FC236}">
                  <a16:creationId xmlns:a16="http://schemas.microsoft.com/office/drawing/2014/main" id="{507B0228-1D78-4ED6-B9DC-0FFB87AECC8C}"/>
                </a:ext>
              </a:extLst>
            </p:cNvPr>
            <p:cNvSpPr/>
            <p:nvPr/>
          </p:nvSpPr>
          <p:spPr>
            <a:xfrm>
              <a:off x="9558291" y="1825625"/>
              <a:ext cx="1041647" cy="939769"/>
            </a:xfrm>
            <a:prstGeom prst="rect">
              <a:avLst/>
            </a:prstGeom>
            <a:solidFill>
              <a:srgbClr val="E052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5400" b="1" dirty="0">
                  <a:solidFill>
                    <a:schemeClr val="bg1"/>
                  </a:solidFill>
                </a:rPr>
                <a:t>W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55350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5965F3-DB0A-4AEC-A028-94EAE76BC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b="1" dirty="0"/>
              <a:t>Příprava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CD5F64-6109-4915-83EC-FA3ED8A8C3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vhodné se zamyslet nad výběrem prvků</a:t>
            </a:r>
          </a:p>
          <a:p>
            <a:r>
              <a:rPr lang="cs-CZ" dirty="0"/>
              <a:t>Pracovní list (volitelný)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5008BF9-06F9-41E2-8B21-132C52F137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6323" y="858837"/>
            <a:ext cx="3709387" cy="51403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84501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E7D5BE-2C55-40C8-A8CF-B1112FF26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/>
              <a:t>Popis aktivity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A39AC5-11B8-48F8-AA64-F2D0B4CF6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Rozlosování do skupinek (trojice)</a:t>
            </a:r>
          </a:p>
          <a:p>
            <a:r>
              <a:rPr lang="cs-CZ" dirty="0"/>
              <a:t>Zpracovávání vybraného prvku a jeho sloučenin metodou SWOT</a:t>
            </a:r>
          </a:p>
          <a:p>
            <a:pPr lvl="1"/>
            <a:r>
              <a:rPr lang="cs-CZ" dirty="0"/>
              <a:t>Některé vlastnosti by bylo možné použít ve více kolonkách (argumentace + kreativita)</a:t>
            </a:r>
          </a:p>
          <a:p>
            <a:r>
              <a:rPr lang="cs-CZ" dirty="0"/>
              <a:t>Možnost použít sešity, učebnice, mobily, atd.</a:t>
            </a:r>
          </a:p>
          <a:p>
            <a:r>
              <a:rPr lang="cs-CZ" dirty="0"/>
              <a:t>Prezentace výsledků spolužákům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Varianta II: dvě trojice zpracovávají stejné téma</a:t>
            </a:r>
          </a:p>
          <a:p>
            <a:pPr lvl="1"/>
            <a:r>
              <a:rPr lang="cs-CZ" dirty="0"/>
              <a:t>Následuje krátká diskuse obou trojic – poté prezentace ostatním spolužákům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5473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466E66BD-0AA4-4332-B76C-3E43E1847068}"/>
              </a:ext>
            </a:extLst>
          </p:cNvPr>
          <p:cNvCxnSpPr>
            <a:cxnSpLocks/>
          </p:cNvCxnSpPr>
          <p:nvPr/>
        </p:nvCxnSpPr>
        <p:spPr>
          <a:xfrm>
            <a:off x="5850385" y="197528"/>
            <a:ext cx="0" cy="62853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FFC90921-E0C7-44AA-B3AB-119B9DA462C7}"/>
              </a:ext>
            </a:extLst>
          </p:cNvPr>
          <p:cNvCxnSpPr>
            <a:cxnSpLocks/>
          </p:cNvCxnSpPr>
          <p:nvPr/>
        </p:nvCxnSpPr>
        <p:spPr>
          <a:xfrm>
            <a:off x="524522" y="3429000"/>
            <a:ext cx="1114295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1159BB8D-5348-442B-AA1D-7E3654E6DF04}"/>
              </a:ext>
            </a:extLst>
          </p:cNvPr>
          <p:cNvSpPr txBox="1"/>
          <p:nvPr/>
        </p:nvSpPr>
        <p:spPr>
          <a:xfrm>
            <a:off x="6096001" y="480874"/>
            <a:ext cx="52422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/>
              <a:t>Nevýhody</a:t>
            </a:r>
            <a:endParaRPr lang="cs-CZ" sz="2000" b="1" dirty="0"/>
          </a:p>
          <a:p>
            <a:r>
              <a:rPr lang="cs-CZ" sz="2400" b="1" dirty="0">
                <a:solidFill>
                  <a:srgbClr val="FF0000"/>
                </a:solidFill>
              </a:rPr>
              <a:t>-</a:t>
            </a:r>
            <a:r>
              <a:rPr lang="cs-CZ" dirty="0"/>
              <a:t> Nelze použít na všechny prvky/témata v chemii</a:t>
            </a:r>
          </a:p>
          <a:p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</a:t>
            </a:r>
            <a:r>
              <a:rPr lang="cs-CZ" dirty="0"/>
              <a:t> Někteří studenti se nemusí zapojit</a:t>
            </a:r>
          </a:p>
          <a:p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</a:t>
            </a:r>
            <a:r>
              <a:rPr lang="cs-CZ" dirty="0"/>
              <a:t> Zabere docela dost času ve výuce</a:t>
            </a:r>
          </a:p>
          <a:p>
            <a:endParaRPr lang="cs-CZ" sz="1600" dirty="0"/>
          </a:p>
          <a:p>
            <a:endParaRPr lang="cs-CZ" sz="1600" dirty="0"/>
          </a:p>
          <a:p>
            <a:endParaRPr lang="cs-CZ" sz="1600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6B025B93-2C03-4DB0-A21B-BB2FFFC89713}"/>
              </a:ext>
            </a:extLst>
          </p:cNvPr>
          <p:cNvSpPr txBox="1"/>
          <p:nvPr/>
        </p:nvSpPr>
        <p:spPr>
          <a:xfrm>
            <a:off x="524521" y="480874"/>
            <a:ext cx="525483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/>
              <a:t>Výhody</a:t>
            </a:r>
          </a:p>
          <a:p>
            <a:r>
              <a:rPr lang="cs-CZ" sz="2400" b="1" dirty="0">
                <a:solidFill>
                  <a:srgbClr val="00B050"/>
                </a:solidFill>
              </a:rPr>
              <a:t>+</a:t>
            </a:r>
            <a:r>
              <a:rPr lang="cs-CZ" dirty="0"/>
              <a:t> Metoda „líného učitele“</a:t>
            </a:r>
          </a:p>
          <a:p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 </a:t>
            </a:r>
            <a:r>
              <a:rPr lang="cs-CZ" dirty="0"/>
              <a:t>Bez speciálních pomůcek</a:t>
            </a:r>
          </a:p>
          <a:p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</a:t>
            </a:r>
            <a:r>
              <a:rPr lang="cs-CZ" dirty="0"/>
              <a:t> Práce se znalostmi + zdroji informací</a:t>
            </a:r>
          </a:p>
          <a:p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 </a:t>
            </a:r>
            <a:r>
              <a:rPr lang="cs-CZ" dirty="0"/>
              <a:t>Vyšší cíle </a:t>
            </a:r>
            <a:r>
              <a:rPr lang="cs-CZ" dirty="0" err="1"/>
              <a:t>Bloomovy</a:t>
            </a:r>
            <a:r>
              <a:rPr lang="cs-CZ" dirty="0"/>
              <a:t> taxonomie (analýza, syntéza)</a:t>
            </a:r>
          </a:p>
          <a:p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</a:t>
            </a:r>
            <a:r>
              <a:rPr lang="cs-CZ" dirty="0"/>
              <a:t> Argumentace a kreativita</a:t>
            </a:r>
          </a:p>
          <a:p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 </a:t>
            </a:r>
            <a:r>
              <a:rPr lang="cs-CZ" dirty="0"/>
              <a:t>Skupinová práce – role ve skupince</a:t>
            </a:r>
            <a:endParaRPr lang="cs-CZ" sz="16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FE705057-A2C8-4FD3-B0AD-DF31FF57AFE6}"/>
              </a:ext>
            </a:extLst>
          </p:cNvPr>
          <p:cNvSpPr txBox="1"/>
          <p:nvPr/>
        </p:nvSpPr>
        <p:spPr>
          <a:xfrm>
            <a:off x="524521" y="3586579"/>
            <a:ext cx="525484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/>
              <a:t>Příležitosti</a:t>
            </a:r>
            <a:endParaRPr lang="cs-CZ" sz="2000" b="1" dirty="0"/>
          </a:p>
          <a:p>
            <a:r>
              <a:rPr lang="cs-CZ" sz="2000" b="1" dirty="0">
                <a:solidFill>
                  <a:srgbClr val="00B050"/>
                </a:solidFill>
              </a:rPr>
              <a:t>?</a:t>
            </a:r>
            <a:r>
              <a:rPr lang="cs-CZ" dirty="0"/>
              <a:t> Studenti mohou přijít s novou zajímavou informací</a:t>
            </a:r>
          </a:p>
          <a:p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? </a:t>
            </a:r>
            <a:r>
              <a:rPr lang="cs-CZ" dirty="0"/>
              <a:t>Rozvoj klíčových kompetencí (komunikační, digitální, učení, možná i nějaké další)</a:t>
            </a:r>
          </a:p>
          <a:p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?</a:t>
            </a:r>
            <a:r>
              <a:rPr lang="cs-CZ" dirty="0"/>
              <a:t> Zopakování anorganické chemie např. V semináři</a:t>
            </a:r>
          </a:p>
          <a:p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?</a:t>
            </a:r>
            <a:r>
              <a:rPr lang="cs-CZ" dirty="0"/>
              <a:t> Příležitost rozdat hezké známky</a:t>
            </a:r>
          </a:p>
          <a:p>
            <a:endParaRPr lang="cs-CZ" sz="1600" dirty="0"/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B8FF419E-DF47-4CDC-B836-952BF9EE3430}"/>
              </a:ext>
            </a:extLst>
          </p:cNvPr>
          <p:cNvSpPr txBox="1"/>
          <p:nvPr/>
        </p:nvSpPr>
        <p:spPr>
          <a:xfrm>
            <a:off x="6095999" y="3586579"/>
            <a:ext cx="524226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/>
              <a:t>Hrozby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!</a:t>
            </a:r>
            <a:r>
              <a:rPr lang="cs-CZ" sz="2400" b="1" dirty="0"/>
              <a:t> </a:t>
            </a:r>
            <a:r>
              <a:rPr lang="cs-CZ" dirty="0"/>
              <a:t>Nedostatečné vysvětlení metody a dozor – chaos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!</a:t>
            </a:r>
            <a:r>
              <a:rPr lang="cs-CZ" dirty="0"/>
              <a:t> Nebude bavit všechny studenty</a:t>
            </a:r>
            <a:endParaRPr lang="cs-CZ" sz="2000" dirty="0"/>
          </a:p>
          <a:p>
            <a:pPr algn="ctr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95487050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229</Words>
  <Application>Microsoft Office PowerPoint</Application>
  <PresentationFormat>Širokoúhlá obrazovka</PresentationFormat>
  <Paragraphs>48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Prezentace aplikace PowerPoint</vt:lpstr>
      <vt:lpstr>Co je SWOT?</vt:lpstr>
      <vt:lpstr>Příprava</vt:lpstr>
      <vt:lpstr>Popis aktivity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 Uchnár</dc:creator>
  <cp:lastModifiedBy>Martin Uchnár</cp:lastModifiedBy>
  <cp:revision>6</cp:revision>
  <dcterms:created xsi:type="dcterms:W3CDTF">2021-11-14T09:09:59Z</dcterms:created>
  <dcterms:modified xsi:type="dcterms:W3CDTF">2021-12-12T17:49:03Z</dcterms:modified>
</cp:coreProperties>
</file>